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40" r:id="rId2"/>
    <p:sldId id="347" r:id="rId3"/>
    <p:sldId id="4790" r:id="rId4"/>
    <p:sldId id="4792" r:id="rId5"/>
    <p:sldId id="4783" r:id="rId6"/>
    <p:sldId id="351" r:id="rId7"/>
    <p:sldId id="4795" r:id="rId8"/>
    <p:sldId id="4796" r:id="rId9"/>
    <p:sldId id="4794" r:id="rId10"/>
    <p:sldId id="4791" r:id="rId11"/>
    <p:sldId id="4793" r:id="rId12"/>
    <p:sldId id="4782" r:id="rId13"/>
    <p:sldId id="4781" r:id="rId14"/>
  </p:sldIdLst>
  <p:sldSz cx="9144000" cy="5143500" type="screen16x9"/>
  <p:notesSz cx="6858000" cy="9144000"/>
  <p:defaultTextStyle>
    <a:defPPr>
      <a:defRPr lang="en-US"/>
    </a:defPPr>
    <a:lvl1pPr marL="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18000"/>
    <a:srgbClr val="EC7924"/>
    <a:srgbClr val="0000FF"/>
    <a:srgbClr val="3D6FBD"/>
    <a:srgbClr val="E8F9D6"/>
    <a:srgbClr val="FFF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45" autoAdjust="0"/>
    <p:restoredTop sz="99371" autoAdjust="0"/>
  </p:normalViewPr>
  <p:slideViewPr>
    <p:cSldViewPr snapToGrid="0" snapToObjects="1">
      <p:cViewPr varScale="1">
        <p:scale>
          <a:sx n="154" d="100"/>
          <a:sy n="154" d="100"/>
        </p:scale>
        <p:origin x="816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6" d="100"/>
          <a:sy n="126" d="100"/>
        </p:scale>
        <p:origin x="428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3BF47-189C-5845-8FE5-B09F288D5AD0}" type="datetimeFigureOut">
              <a:rPr lang="en-US" smtClean="0"/>
              <a:t>6/20/25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C691E-21A3-134D-AB2B-04CB26F2A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0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578C4-8EFA-3946-B28A-DA2337748A10}" type="datetimeFigureOut">
              <a:rPr lang="en-US" smtClean="0"/>
              <a:t>6/20/25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02C6D-DF73-E34A-8742-CFDADBB8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37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04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7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9" y="4212045"/>
            <a:ext cx="961381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71" y="4212045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14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7" y="945002"/>
            <a:ext cx="8226425" cy="3762051"/>
          </a:xfrm>
        </p:spPr>
        <p:txBody>
          <a:bodyPr/>
          <a:lstStyle>
            <a:lvl1pPr>
              <a:spcBef>
                <a:spcPts val="300"/>
              </a:spcBef>
              <a:defRPr/>
            </a:lvl1pPr>
            <a:lvl2pPr>
              <a:spcBef>
                <a:spcPts val="300"/>
              </a:spcBef>
              <a:defRPr baseline="0"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20.6.2025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432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20.6.2025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3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20.6.2025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5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3161115"/>
            <a:ext cx="6535738" cy="1207294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/>
              <a:t>Click to edit Master text styles</a:t>
            </a:r>
          </a:p>
        </p:txBody>
      </p:sp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1764" y="2201817"/>
            <a:ext cx="961381" cy="674393"/>
          </a:xfrm>
          <a:prstGeom prst="rect">
            <a:avLst/>
          </a:prstGeom>
        </p:spPr>
      </p:pic>
      <p:pic>
        <p:nvPicPr>
          <p:cNvPr id="7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457" y="2201817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5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99118" y="4767267"/>
            <a:ext cx="6857811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4767267"/>
            <a:ext cx="729876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fld id="{8D6C380F-326D-3C40-9EE7-7FBAB0953422}" type="slidenum">
              <a:rPr lang="en-US" smtClean="0">
                <a:latin typeface="Arial"/>
              </a:rPr>
              <a:pPr defTabSz="914333"/>
              <a:t>‹#›</a:t>
            </a:fld>
            <a:endParaRPr lang="en-US">
              <a:latin typeface="Arial"/>
            </a:endParaRP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45006"/>
            <a:ext cx="8226854" cy="3771023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95"/>
          <a:stretch/>
        </p:blipFill>
        <p:spPr>
          <a:xfrm>
            <a:off x="462679" y="4766239"/>
            <a:ext cx="333329" cy="27487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  <a:prstGeom prst="rect">
            <a:avLst/>
          </a:prstGeom>
        </p:spPr>
        <p:txBody>
          <a:bodyPr vert="horz" lIns="45717" tIns="45717" rIns="45717" bIns="45717" anchor="ctr">
            <a:no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1" y="4714322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magine 7" descr="acquia_marina_logo.gif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8240" y="54167"/>
            <a:ext cx="537664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36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7" r:id="rId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400" b="1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07" indent="-225407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18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40" indent="-228582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16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749" indent="-225407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14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570" indent="-223820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1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089" indent="-236520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11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657" indent="-18286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96" indent="-18286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3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54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2025 TS1 planning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A.Tauro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02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B7777-A7FF-A151-A73A-B38F06879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P2 technicians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9638E4-B5A8-437D-6070-8992E951D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6A2D-1E67-CAE6-614D-C99972DFA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10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3DD676-56B5-F617-39D9-C973B52B003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FR" sz="1400"/>
              <a:t>Replace broken L3 lights (Philippe, Julien)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CDA2C0D-81D6-21F3-C618-0551C10E0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20.6.2025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99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0B890-E090-8671-F064-007FD8D61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/>
              <a:t>Gas (EP-DT)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32AA54-A736-8B50-8080-8EBF9BEC5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75D09C-65BC-4744-DEB7-FDB839AC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11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FC67C8E-CABF-9D40-477A-6EAC82B9DC1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b="1" dirty="0"/>
              <a:t>MID:</a:t>
            </a:r>
          </a:p>
          <a:p>
            <a:r>
              <a:rPr lang="en-GB" sz="1400" dirty="0"/>
              <a:t>Swap the running pump</a:t>
            </a:r>
          </a:p>
          <a:p>
            <a:r>
              <a:rPr lang="en-GB" sz="1400" dirty="0"/>
              <a:t>Change the membrane in pump that is actually in run</a:t>
            </a:r>
          </a:p>
          <a:p>
            <a:r>
              <a:rPr lang="en-GB" sz="1400" dirty="0"/>
              <a:t>Fill the humidifier </a:t>
            </a:r>
            <a:r>
              <a:rPr lang="en-GB" sz="1400" dirty="0">
                <a:sym typeface="Wingdings" pitchFamily="2" charset="2"/>
              </a:rPr>
              <a:t> </a:t>
            </a:r>
            <a:r>
              <a:rPr lang="en-GB" sz="1400" dirty="0"/>
              <a:t>gas system stop about 10-15 minutes</a:t>
            </a:r>
          </a:p>
          <a:p>
            <a:r>
              <a:rPr lang="en-GB" sz="1400" dirty="0"/>
              <a:t>Put thermal paste around the thermal sensor of the purifier</a:t>
            </a:r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pPr marL="0" indent="0">
              <a:buNone/>
            </a:pPr>
            <a:r>
              <a:rPr lang="en-GB" sz="1400" b="1" dirty="0"/>
              <a:t>MCH:</a:t>
            </a:r>
          </a:p>
          <a:p>
            <a:r>
              <a:rPr lang="en-GB" sz="1400" dirty="0"/>
              <a:t>Fill the humidifier (no need to stop) </a:t>
            </a:r>
          </a:p>
          <a:p>
            <a:r>
              <a:rPr lang="en-GB" sz="1400" dirty="0"/>
              <a:t>Analysis Chain 3: put in permanent position the new H2O analyser</a:t>
            </a:r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pPr marL="0" indent="0">
              <a:buNone/>
            </a:pPr>
            <a:r>
              <a:rPr lang="en-GB" sz="1400" b="1" dirty="0"/>
              <a:t>TRD: </a:t>
            </a:r>
            <a:r>
              <a:rPr lang="en-GB" sz="1400" dirty="0"/>
              <a:t>leak search and small operations around purifier</a:t>
            </a:r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pPr marL="0" indent="0">
              <a:buNone/>
            </a:pPr>
            <a:endParaRPr lang="en-FR" sz="14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3B5EE3C-48C4-5E28-A290-DB3960D3A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20.6.2025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AC290B-20A1-F484-2B7B-93FCBF28F139}"/>
              </a:ext>
            </a:extLst>
          </p:cNvPr>
          <p:cNvSpPr txBox="1"/>
          <p:nvPr/>
        </p:nvSpPr>
        <p:spPr>
          <a:xfrm>
            <a:off x="5970047" y="4719520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Louis-Philippe/Mattia</a:t>
            </a:r>
          </a:p>
        </p:txBody>
      </p:sp>
    </p:spTree>
    <p:extLst>
      <p:ext uri="{BB962C8B-B14F-4D97-AF65-F5344CB8AC3E}">
        <p14:creationId xmlns:p14="http://schemas.microsoft.com/office/powerpoint/2010/main" val="3414205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6C935-0C30-C2BD-2951-AE3B2FCDE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48CB7-1E74-C44B-D187-E36B36613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 dirty="0"/>
              <a:t>EN-CV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F47417-4286-6FFC-A3BD-C07508EDA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D6D4AE-F8A4-3E4F-50FC-2EFE336AB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12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3B11B7-1822-425B-CB5D-22BCDF52FC4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1400" dirty="0"/>
              <a:t>Data </a:t>
            </a:r>
            <a:r>
              <a:rPr lang="en-GB" sz="1400" dirty="0" err="1"/>
              <a:t>center</a:t>
            </a:r>
            <a:r>
              <a:rPr lang="en-GB" sz="1400" dirty="0"/>
              <a:t>:</a:t>
            </a:r>
          </a:p>
          <a:p>
            <a:pPr lvl="1"/>
            <a:r>
              <a:rPr lang="en-GB" sz="1200" dirty="0"/>
              <a:t>Connection to tap water (done w24-25)</a:t>
            </a:r>
          </a:p>
          <a:p>
            <a:pPr lvl="1"/>
            <a:r>
              <a:rPr lang="en-GB" sz="1200" dirty="0"/>
              <a:t>Replacement air filters (done w25)</a:t>
            </a:r>
          </a:p>
          <a:p>
            <a:pPr lvl="1"/>
            <a:r>
              <a:rPr lang="en-GB" sz="1200" dirty="0"/>
              <a:t>Cleaning water spraying system (w27)</a:t>
            </a:r>
          </a:p>
          <a:p>
            <a:endParaRPr lang="en-GB" sz="1400" dirty="0"/>
          </a:p>
          <a:p>
            <a:r>
              <a:rPr lang="en-GB" sz="1400" dirty="0"/>
              <a:t>Visit with contractor for LS3 projects</a:t>
            </a:r>
          </a:p>
          <a:p>
            <a:endParaRPr lang="en-GB" sz="1400" dirty="0"/>
          </a:p>
          <a:p>
            <a:r>
              <a:rPr lang="en-GB" sz="1400" dirty="0"/>
              <a:t>TOF: chemical analysis</a:t>
            </a:r>
          </a:p>
          <a:p>
            <a:endParaRPr lang="en-GB" sz="1400" dirty="0"/>
          </a:p>
          <a:p>
            <a:r>
              <a:rPr lang="en-GB" sz="1400" dirty="0" err="1"/>
              <a:t>FOCal</a:t>
            </a:r>
            <a:r>
              <a:rPr lang="en-GB" sz="1400" dirty="0"/>
              <a:t>: visit to finalise cooling pipes routing</a:t>
            </a:r>
          </a:p>
          <a:p>
            <a:endParaRPr lang="en-FR" sz="14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7D06BFB-B981-A492-9C51-60A6193CB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20.6.2025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6BA706-4A14-E340-D74A-052066ECA2F0}"/>
              </a:ext>
            </a:extLst>
          </p:cNvPr>
          <p:cNvSpPr txBox="1"/>
          <p:nvPr/>
        </p:nvSpPr>
        <p:spPr>
          <a:xfrm>
            <a:off x="6114593" y="4767264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/>
              <a:t>Florent/Olivier</a:t>
            </a:r>
          </a:p>
        </p:txBody>
      </p:sp>
    </p:spTree>
    <p:extLst>
      <p:ext uri="{BB962C8B-B14F-4D97-AF65-F5344CB8AC3E}">
        <p14:creationId xmlns:p14="http://schemas.microsoft.com/office/powerpoint/2010/main" val="1229660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04340-006B-863A-92C3-FBD2911FC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/>
              <a:t>AOB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44DD82-40F8-48F2-16AD-01CB08B40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E8187-766A-C6E1-0D23-AB8933567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13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990A8A4-AD6B-C174-6B6B-9A4C114D23E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FR"/>
              <a:t>---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FF99C4B-2072-3F52-7D4F-4F7C2EB97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20.6.2025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96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46151-64B1-8E74-9A96-BE758EF01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/>
              <a:t>TS1: general information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8186E6-A17E-AD05-3485-181320102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75988-94AE-400A-59BB-9265953AB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D7C0449-6441-C914-6C56-2F64EDD1BA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425" cy="3760001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GB" sz="1400" dirty="0"/>
              <a:t>TS1-2025: 5 days from Monday 23</a:t>
            </a:r>
            <a:r>
              <a:rPr lang="en-GB" sz="1400" baseline="30000" dirty="0"/>
              <a:t>rd</a:t>
            </a:r>
            <a:r>
              <a:rPr lang="en-GB" sz="1400" dirty="0"/>
              <a:t> June at 6:00 (beam off) to Friday 27</a:t>
            </a:r>
            <a:r>
              <a:rPr lang="en-GB" sz="1400" baseline="30000" dirty="0"/>
              <a:t>th</a:t>
            </a:r>
            <a:r>
              <a:rPr lang="en-GB" sz="1400" dirty="0"/>
              <a:t> June at 17:00</a:t>
            </a:r>
          </a:p>
          <a:p>
            <a:pPr lvl="1"/>
            <a:r>
              <a:rPr lang="en-GB" sz="1200" dirty="0">
                <a:solidFill>
                  <a:schemeClr val="tx1"/>
                </a:solidFill>
              </a:rPr>
              <a:t>LASS modification due to TED issue in TI8: no access between 6:00 AM and 8:00 AM</a:t>
            </a:r>
          </a:p>
          <a:p>
            <a:pPr lvl="1"/>
            <a:endParaRPr lang="en-GB" sz="12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en-GB" sz="1400" dirty="0">
                <a:solidFill>
                  <a:schemeClr val="tx1"/>
                </a:solidFill>
              </a:rPr>
              <a:t>Ramp down both magnets Monday at 6:00 (ARC) – magnets will be restarted on </a:t>
            </a:r>
            <a:r>
              <a:rPr lang="en-GB" sz="1400" dirty="0">
                <a:solidFill>
                  <a:srgbClr val="FF0000"/>
                </a:solidFill>
              </a:rPr>
              <a:t>Friday 12:00 PM</a:t>
            </a:r>
            <a:r>
              <a:rPr lang="en-GB" sz="1400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300"/>
              </a:spcBef>
            </a:pPr>
            <a:endParaRPr lang="en-GB" sz="14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en-GB" sz="1400" dirty="0">
                <a:solidFill>
                  <a:schemeClr val="tx1"/>
                </a:solidFill>
              </a:rPr>
              <a:t>Stop L3+dipole </a:t>
            </a:r>
            <a:r>
              <a:rPr lang="en-GB" sz="1400" b="1" dirty="0">
                <a:solidFill>
                  <a:schemeClr val="tx1"/>
                </a:solidFill>
              </a:rPr>
              <a:t>cooling</a:t>
            </a:r>
            <a:r>
              <a:rPr lang="en-GB" sz="1400" dirty="0">
                <a:solidFill>
                  <a:schemeClr val="tx1"/>
                </a:solidFill>
              </a:rPr>
              <a:t> on Monday </a:t>
            </a:r>
            <a:r>
              <a:rPr lang="en-GB" sz="1400" dirty="0">
                <a:solidFill>
                  <a:schemeClr val="tx1"/>
                </a:solidFill>
                <a:sym typeface="Wingdings" pitchFamily="2" charset="2"/>
              </a:rPr>
              <a:t> action EN-CV</a:t>
            </a:r>
            <a:r>
              <a:rPr lang="en-GB" sz="1400" dirty="0">
                <a:solidFill>
                  <a:schemeClr val="tx1"/>
                </a:solidFill>
              </a:rPr>
              <a:t> (restart on </a:t>
            </a:r>
            <a:r>
              <a:rPr lang="en-GB" sz="1400" dirty="0">
                <a:solidFill>
                  <a:srgbClr val="FF0000"/>
                </a:solidFill>
              </a:rPr>
              <a:t>Friday 10:00</a:t>
            </a:r>
            <a:r>
              <a:rPr lang="en-GB" sz="1400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300"/>
              </a:spcBef>
            </a:pPr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>
                <a:solidFill>
                  <a:schemeClr val="tx1"/>
                </a:solidFill>
              </a:rPr>
              <a:t>RP &amp; smear tests on Monday between 8:00 and 9:00 (Andre)</a:t>
            </a:r>
          </a:p>
          <a:p>
            <a:pPr lvl="1"/>
            <a:r>
              <a:rPr lang="en-GB" sz="1200" dirty="0">
                <a:solidFill>
                  <a:schemeClr val="tx1"/>
                </a:solidFill>
                <a:sym typeface="Wingdings" pitchFamily="2" charset="2"/>
              </a:rPr>
              <a:t>Cooling sample collection (by HSE-RP) agreed with EN-CV</a:t>
            </a:r>
          </a:p>
          <a:p>
            <a:pPr>
              <a:spcBef>
                <a:spcPts val="300"/>
              </a:spcBef>
            </a:pPr>
            <a:endParaRPr lang="en-GB" sz="1400" dirty="0"/>
          </a:p>
          <a:p>
            <a:r>
              <a:rPr lang="en-GB" sz="1400" dirty="0">
                <a:solidFill>
                  <a:srgbClr val="018000"/>
                </a:solidFill>
                <a:sym typeface="Wingdings" pitchFamily="2" charset="2"/>
              </a:rPr>
              <a:t>Access starts Mon at 9:00 </a:t>
            </a:r>
          </a:p>
          <a:p>
            <a:endParaRPr lang="en-GB" sz="1400" dirty="0">
              <a:solidFill>
                <a:srgbClr val="018000"/>
              </a:solidFill>
              <a:sym typeface="Wingdings" pitchFamily="2" charset="2"/>
            </a:endParaRPr>
          </a:p>
          <a:p>
            <a:r>
              <a:rPr lang="en-GB" sz="1400" b="1" dirty="0"/>
              <a:t>Access condition: </a:t>
            </a:r>
            <a:r>
              <a:rPr lang="en-GB" sz="1400" b="1" dirty="0">
                <a:solidFill>
                  <a:srgbClr val="FF0000"/>
                </a:solidFill>
              </a:rPr>
              <a:t>Restricted</a:t>
            </a:r>
            <a:r>
              <a:rPr lang="en-GB" sz="1400" b="1" dirty="0">
                <a:solidFill>
                  <a:srgbClr val="018000"/>
                </a:solidFill>
              </a:rPr>
              <a:t> Automatic </a:t>
            </a:r>
            <a:r>
              <a:rPr lang="en-GB" sz="1400" b="1" dirty="0">
                <a:solidFill>
                  <a:schemeClr val="tx1"/>
                </a:solidFill>
              </a:rPr>
              <a:t>(access with key)</a:t>
            </a:r>
            <a:endParaRPr lang="en-FR" sz="1400" b="1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6D17BA-5646-6C89-2153-7522558E8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20.6.2025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392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AE996-6792-E3C7-8971-54D4E328A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P2 parking renovation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F81546-B5F1-E26B-3F1E-F3F5E06E1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D6F72E-CCF5-F07D-C8B8-61EF1C067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3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068573-E5BA-E2AD-59E4-40E0E932A5D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3679787" cy="3762051"/>
          </a:xfrm>
        </p:spPr>
        <p:txBody>
          <a:bodyPr>
            <a:normAutofit fontScale="92500" lnSpcReduction="10000"/>
          </a:bodyPr>
          <a:lstStyle/>
          <a:p>
            <a:r>
              <a:rPr lang="en-FR" sz="1600" dirty="0"/>
              <a:t>Renovation P2 parking area:</a:t>
            </a:r>
          </a:p>
          <a:p>
            <a:pPr lvl="1"/>
            <a:r>
              <a:rPr lang="en-GB" sz="1400" dirty="0"/>
              <a:t>The large P2 parking area will be renovated during weeks 26, 27, and 28.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Floor marking: September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Green areas: end September/October</a:t>
            </a:r>
          </a:p>
          <a:p>
            <a:pPr lvl="1"/>
            <a:endParaRPr lang="en-FR" sz="1400" b="1" dirty="0"/>
          </a:p>
          <a:p>
            <a:pPr lvl="1"/>
            <a:r>
              <a:rPr lang="en-GB" sz="1400" dirty="0"/>
              <a:t>During this period, shifters will need to park their cars in alternative locations. Please be also aware of the noise generated by these works.</a:t>
            </a:r>
          </a:p>
          <a:p>
            <a:pPr lvl="1"/>
            <a:endParaRPr lang="en-FR" sz="1400" b="1" dirty="0"/>
          </a:p>
          <a:p>
            <a:pPr lvl="1"/>
            <a:r>
              <a:rPr lang="en-FR" sz="1400" b="1" dirty="0"/>
              <a:t>Parking already fenced off</a:t>
            </a:r>
          </a:p>
          <a:p>
            <a:pPr lvl="1"/>
            <a:endParaRPr lang="en-FR" sz="1400" b="1" dirty="0"/>
          </a:p>
          <a:p>
            <a:r>
              <a:rPr lang="en-GB" sz="1600" dirty="0"/>
              <a:t>The rest area behind b.3294 is being installed.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BBCE9A3-81C4-AEEA-B784-35E9238D5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20.6.2025</a:t>
            </a:r>
            <a:endParaRPr lang="en-US"/>
          </a:p>
        </p:txBody>
      </p:sp>
      <p:pic>
        <p:nvPicPr>
          <p:cNvPr id="8" name="Picture 7" descr="A map of a building&#10;&#10;AI-generated content may be incorrect.">
            <a:extLst>
              <a:ext uri="{FF2B5EF4-FFF2-40B4-BE49-F238E27FC236}">
                <a16:creationId xmlns:a16="http://schemas.microsoft.com/office/drawing/2014/main" id="{B391423B-A7F8-A6AD-EB4B-4B8B1DC15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2003" y="443560"/>
            <a:ext cx="2561758" cy="2089015"/>
          </a:xfrm>
          <a:prstGeom prst="rect">
            <a:avLst/>
          </a:prstGeom>
        </p:spPr>
      </p:pic>
      <p:pic>
        <p:nvPicPr>
          <p:cNvPr id="10" name="Picture 9" descr="A person using a machine to cut concrete&#10;&#10;AI-generated content may be incorrect.">
            <a:extLst>
              <a:ext uri="{FF2B5EF4-FFF2-40B4-BE49-F238E27FC236}">
                <a16:creationId xmlns:a16="http://schemas.microsoft.com/office/drawing/2014/main" id="{0D12036E-60AE-27BB-BAF7-0764B3DCC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0390" y="2747471"/>
            <a:ext cx="2406534" cy="18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831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1A490-ECDD-4F21-9DBD-0D9542DA0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/>
              <a:t>Cleanroom roof panels consolidation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52574A-448F-964F-D5FE-79BC04332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8D388C-5CDE-D33D-72AA-4D59374B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4</a:t>
            </a:fld>
            <a:endParaRPr lang="en-US">
              <a:latin typeface="Arial"/>
            </a:endParaRPr>
          </a:p>
        </p:txBody>
      </p:sp>
      <p:pic>
        <p:nvPicPr>
          <p:cNvPr id="9" name="Content Placeholder 8" descr="A metal frame on a platform&#10;&#10;AI-generated content may be incorrect.">
            <a:extLst>
              <a:ext uri="{FF2B5EF4-FFF2-40B4-BE49-F238E27FC236}">
                <a16:creationId xmlns:a16="http://schemas.microsoft.com/office/drawing/2014/main" id="{6F93220C-37CC-584F-8000-8B42DB7D772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396732" y="944564"/>
            <a:ext cx="2595822" cy="3433714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0F55783-5F75-ECBA-8C52-F47ABE063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20.6.2025</a:t>
            </a:r>
            <a:endParaRPr lang="en-US"/>
          </a:p>
        </p:txBody>
      </p:sp>
      <p:pic>
        <p:nvPicPr>
          <p:cNvPr id="11" name="Picture 10" descr="A metal platform with a large building behind it&#10;&#10;AI-generated content may be incorrect.">
            <a:extLst>
              <a:ext uri="{FF2B5EF4-FFF2-40B4-BE49-F238E27FC236}">
                <a16:creationId xmlns:a16="http://schemas.microsoft.com/office/drawing/2014/main" id="{824601D9-7324-D114-A956-3FBAA3E49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799" y="944563"/>
            <a:ext cx="2593256" cy="34337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802D8E-168A-CE19-2901-47C106A8EB94}"/>
              </a:ext>
            </a:extLst>
          </p:cNvPr>
          <p:cNvSpPr txBox="1"/>
          <p:nvPr/>
        </p:nvSpPr>
        <p:spPr>
          <a:xfrm>
            <a:off x="623456" y="1122218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Cleanroom roof consolidation</a:t>
            </a:r>
          </a:p>
          <a:p>
            <a:pPr lvl="1"/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Done in w24</a:t>
            </a:r>
          </a:p>
        </p:txBody>
      </p:sp>
      <p:pic>
        <p:nvPicPr>
          <p:cNvPr id="5" name="Picture 4" descr="A person painting a wall&#10;&#10;AI-generated content may be incorrect.">
            <a:extLst>
              <a:ext uri="{FF2B5EF4-FFF2-40B4-BE49-F238E27FC236}">
                <a16:creationId xmlns:a16="http://schemas.microsoft.com/office/drawing/2014/main" id="{9C0ACBB6-B698-07DB-9F47-FE58CEB81F6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51484" y="2974563"/>
            <a:ext cx="2157972" cy="140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822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B34F9-2D0C-5538-8511-15F492088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/>
              <a:t>DCS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795E99-0C8B-D420-4321-B7BE38282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227E85-6BDD-F684-EBB0-F2F592A24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5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E11E6C-19DE-EFC7-68BE-8AE503CC3FA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1600" dirty="0"/>
              <a:t>Usual backup of the DCS on Monday, starting at 9:00.</a:t>
            </a:r>
          </a:p>
          <a:p>
            <a:pPr lvl="1"/>
            <a:r>
              <a:rPr lang="en-GB" sz="1400" dirty="0"/>
              <a:t>DCS will be unavailable for approx. 2hrs</a:t>
            </a:r>
          </a:p>
          <a:p>
            <a:pPr lvl="1"/>
            <a:r>
              <a:rPr lang="en-GB" sz="1400" dirty="0"/>
              <a:t>Already agreed with RC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4B27E1F-2718-9F81-BD49-98390C85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20.6.2025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4BCF9B-C9C1-89E1-0C93-C8E6C02900BF}"/>
              </a:ext>
            </a:extLst>
          </p:cNvPr>
          <p:cNvSpPr txBox="1"/>
          <p:nvPr/>
        </p:nvSpPr>
        <p:spPr>
          <a:xfrm>
            <a:off x="6826943" y="475538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/>
              <a:t>André</a:t>
            </a:r>
          </a:p>
        </p:txBody>
      </p:sp>
    </p:spTree>
    <p:extLst>
      <p:ext uri="{BB962C8B-B14F-4D97-AF65-F5344CB8AC3E}">
        <p14:creationId xmlns:p14="http://schemas.microsoft.com/office/powerpoint/2010/main" val="2585918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3BC1F-AA13-6366-16CA-1556AB04A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/>
              <a:t>Detector’s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873F96-D252-C36D-B2C3-CF76332EA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TS1 planning meeting - </a:t>
            </a:r>
            <a:r>
              <a:rPr lang="en-US" dirty="0" err="1">
                <a:latin typeface="Arial"/>
              </a:rPr>
              <a:t>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3DB2C3-9FE4-61F5-D6CC-218C43E8F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6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BF7214-0D8A-B7B3-2126-2E7E39659CE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1200" b="1" dirty="0"/>
              <a:t>ITS: </a:t>
            </a:r>
            <a:r>
              <a:rPr lang="en-GB" sz="1200" dirty="0"/>
              <a:t>patch cord replacement and CAEN power module replacement</a:t>
            </a:r>
          </a:p>
          <a:p>
            <a:endParaRPr lang="en-GB" sz="1200" b="1" dirty="0"/>
          </a:p>
          <a:p>
            <a:r>
              <a:rPr lang="en-GB" sz="1200" b="1" dirty="0"/>
              <a:t>TPC: </a:t>
            </a:r>
            <a:r>
              <a:rPr lang="en-GB" sz="1200" dirty="0"/>
              <a:t>inspect the last resistors for the guard ring chains of the TPC field cage on the A and C sides. Maybe we will also open some sectors and check fibres.</a:t>
            </a:r>
          </a:p>
          <a:p>
            <a:endParaRPr lang="en-GB" sz="1200" dirty="0"/>
          </a:p>
          <a:p>
            <a:r>
              <a:rPr lang="en-GB" sz="1200" b="1" dirty="0"/>
              <a:t>TOF: </a:t>
            </a:r>
            <a:r>
              <a:rPr lang="en-GB" sz="1200" dirty="0"/>
              <a:t>maintenance activities: cooling, DRM2 to be changed</a:t>
            </a:r>
          </a:p>
          <a:p>
            <a:endParaRPr lang="en-GB" sz="1200" b="1" dirty="0"/>
          </a:p>
          <a:p>
            <a:r>
              <a:rPr lang="en-GB" sz="1200" b="1" dirty="0"/>
              <a:t>TRD: </a:t>
            </a:r>
            <a:r>
              <a:rPr lang="en-GB" sz="1200" dirty="0"/>
              <a:t>Wiener PSU inspection</a:t>
            </a:r>
          </a:p>
          <a:p>
            <a:endParaRPr lang="en-GB" sz="1200" b="1" dirty="0"/>
          </a:p>
          <a:p>
            <a:r>
              <a:rPr lang="en-GB" sz="1200" b="1" dirty="0"/>
              <a:t>FIT:</a:t>
            </a:r>
          </a:p>
          <a:p>
            <a:pPr lvl="1"/>
            <a:r>
              <a:rPr lang="en-GB" sz="1000" dirty="0"/>
              <a:t>FV0 PM clone tests</a:t>
            </a:r>
          </a:p>
          <a:p>
            <a:pPr lvl="1"/>
            <a:r>
              <a:rPr lang="en-GB" sz="1000" dirty="0"/>
              <a:t>Inspect one misbehaving FT0 HV channel and several FEE channels.</a:t>
            </a:r>
          </a:p>
          <a:p>
            <a:pPr lvl="1"/>
            <a:r>
              <a:rPr lang="en-GB" sz="1000" dirty="0"/>
              <a:t>Short miniframe access on Friday 8:30 – 9:00</a:t>
            </a:r>
          </a:p>
          <a:p>
            <a:endParaRPr lang="en-GB" sz="1200" dirty="0"/>
          </a:p>
          <a:p>
            <a:r>
              <a:rPr lang="en-GB" sz="1200" b="1" dirty="0"/>
              <a:t>FDD: </a:t>
            </a:r>
            <a:r>
              <a:rPr lang="en-GB" sz="1200" dirty="0"/>
              <a:t>inspection of the status of FDD A for documentation</a:t>
            </a:r>
          </a:p>
          <a:p>
            <a:endParaRPr lang="en-GB" sz="1200" b="1" dirty="0"/>
          </a:p>
          <a:p>
            <a:r>
              <a:rPr lang="en-GB" sz="1200" b="1" dirty="0"/>
              <a:t>MCH:</a:t>
            </a:r>
          </a:p>
          <a:p>
            <a:pPr lvl="1"/>
            <a:r>
              <a:rPr lang="en-GB" sz="1000" dirty="0"/>
              <a:t>Fix accessible  readout issues in Station 1 and 2</a:t>
            </a:r>
          </a:p>
          <a:p>
            <a:pPr lvl="1"/>
            <a:r>
              <a:rPr lang="en-GB" sz="1000" dirty="0"/>
              <a:t>Fix faulty LVPS that tripped off the rack C09</a:t>
            </a:r>
          </a:p>
          <a:p>
            <a:pPr lvl="1"/>
            <a:r>
              <a:rPr lang="en-GB" sz="1000" dirty="0"/>
              <a:t>Cleanup a few </a:t>
            </a:r>
            <a:r>
              <a:rPr lang="en-GB" sz="1000" dirty="0" err="1"/>
              <a:t>fibers</a:t>
            </a:r>
            <a:r>
              <a:rPr lang="en-GB" sz="1000" dirty="0"/>
              <a:t> (unstable readout)</a:t>
            </a:r>
          </a:p>
          <a:p>
            <a:pPr lvl="1"/>
            <a:endParaRPr lang="en-GB" sz="1000" dirty="0"/>
          </a:p>
          <a:p>
            <a:r>
              <a:rPr lang="en-GB" sz="1200" b="1" dirty="0"/>
              <a:t>MID:</a:t>
            </a:r>
            <a:r>
              <a:rPr lang="en-GB" sz="1200" dirty="0"/>
              <a:t> replacement of ethernet hub</a:t>
            </a:r>
          </a:p>
          <a:p>
            <a:pPr lvl="1"/>
            <a:endParaRPr lang="en-GB" sz="1000" dirty="0"/>
          </a:p>
          <a:p>
            <a:r>
              <a:rPr lang="en-GB" sz="1200" dirty="0"/>
              <a:t>Muon nacelles will not be needed during TS1 </a:t>
            </a:r>
            <a:r>
              <a:rPr lang="en-GB" sz="1200" dirty="0">
                <a:sym typeface="Wingdings" pitchFamily="2" charset="2"/>
              </a:rPr>
              <a:t> reinstallation of batteries not foreseen</a:t>
            </a:r>
            <a:endParaRPr lang="en-GB" sz="1200" dirty="0"/>
          </a:p>
          <a:p>
            <a:endParaRPr lang="en-GB" sz="1200" b="1" dirty="0"/>
          </a:p>
          <a:p>
            <a:endParaRPr lang="en-FR" sz="12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6CC1BCB-5043-0866-AC66-BAABC458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20.6.2025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16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9D6289-6701-E3BF-8D89-CD5544971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3F1FE-FCAD-B559-C584-1F4D0C786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7</a:t>
            </a:fld>
            <a:endParaRPr lang="en-US">
              <a:latin typeface="Arial"/>
            </a:endParaRPr>
          </a:p>
        </p:txBody>
      </p:sp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CAD5E2A-46BE-668A-F9F0-C7F1C7B53E4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00020" y="417825"/>
            <a:ext cx="6533288" cy="3663724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5ED98D-F18C-1088-B192-2900654CB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20.6.2025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BCC7D5-F8A5-90FD-DC39-20426DF2D428}"/>
              </a:ext>
            </a:extLst>
          </p:cNvPr>
          <p:cNvSpPr txBox="1"/>
          <p:nvPr/>
        </p:nvSpPr>
        <p:spPr>
          <a:xfrm>
            <a:off x="6593305" y="4767264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Federico</a:t>
            </a:r>
          </a:p>
        </p:txBody>
      </p:sp>
      <p:pic>
        <p:nvPicPr>
          <p:cNvPr id="10" name="Picture 9" descr="A person working in a truck&#10;&#10;AI-generated content may be incorrect.">
            <a:extLst>
              <a:ext uri="{FF2B5EF4-FFF2-40B4-BE49-F238E27FC236}">
                <a16:creationId xmlns:a16="http://schemas.microsoft.com/office/drawing/2014/main" id="{C844C7DC-F7CF-2A2C-CF9C-27EED0F68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424309" y="2365363"/>
            <a:ext cx="2471996" cy="185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61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806699-6781-CCA8-BC8A-F3DCDADF9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04288-B6D0-FC33-F1EB-8E41BD165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8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50BA080-4F3D-D2A1-950E-CB0E2E234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20.6.2025</a:t>
            </a:r>
            <a:endParaRPr lang="en-US"/>
          </a:p>
        </p:txBody>
      </p:sp>
      <p:pic>
        <p:nvPicPr>
          <p:cNvPr id="8" name="Picture 7" descr="A close-up of a box of nozzles&#10;&#10;AI-generated content may be incorrect.">
            <a:extLst>
              <a:ext uri="{FF2B5EF4-FFF2-40B4-BE49-F238E27FC236}">
                <a16:creationId xmlns:a16="http://schemas.microsoft.com/office/drawing/2014/main" id="{AB77297D-C320-7919-76DA-8019D8521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841" y="241069"/>
            <a:ext cx="7492364" cy="41779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491F02-147F-2ECE-F626-38B6FF300C5B}"/>
              </a:ext>
            </a:extLst>
          </p:cNvPr>
          <p:cNvSpPr txBox="1"/>
          <p:nvPr/>
        </p:nvSpPr>
        <p:spPr>
          <a:xfrm>
            <a:off x="6593305" y="4767264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Federico</a:t>
            </a:r>
          </a:p>
        </p:txBody>
      </p:sp>
    </p:spTree>
    <p:extLst>
      <p:ext uri="{BB962C8B-B14F-4D97-AF65-F5344CB8AC3E}">
        <p14:creationId xmlns:p14="http://schemas.microsoft.com/office/powerpoint/2010/main" val="1668193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234F51-5D9D-EA39-2B8D-2D8C6766F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87DEC-02FF-D125-960B-09957C0A0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Other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AB13DF-2BD4-1304-2EA8-A7DEA9DB9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TS1 planning meeting - A.Tauro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D42453-DF7D-51EE-358A-0923CA3C4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9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FD296C-473B-D98F-EBFB-BB365B55C01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848" cy="3762051"/>
          </a:xfrm>
        </p:spPr>
        <p:txBody>
          <a:bodyPr>
            <a:normAutofit lnSpcReduction="10000"/>
          </a:bodyPr>
          <a:lstStyle/>
          <a:p>
            <a:r>
              <a:rPr lang="en-FR" sz="1400" dirty="0"/>
              <a:t>EN-EL: investigation 48V isolation issue on SE2 – Monday afternoon</a:t>
            </a:r>
          </a:p>
          <a:p>
            <a:endParaRPr lang="en-FR" sz="1400" dirty="0"/>
          </a:p>
          <a:p>
            <a:r>
              <a:rPr lang="en-FR" sz="1400" dirty="0"/>
              <a:t>Blimp flight test with magnets ON</a:t>
            </a:r>
            <a:r>
              <a:rPr lang="en-FR" sz="1400"/>
              <a:t>, on Friday 13:00 – 16:30 </a:t>
            </a:r>
            <a:r>
              <a:rPr lang="en-FR" sz="1400" dirty="0"/>
              <a:t>(Elisa)</a:t>
            </a:r>
          </a:p>
          <a:p>
            <a:endParaRPr lang="en-FR" sz="1400" dirty="0"/>
          </a:p>
          <a:p>
            <a:r>
              <a:rPr lang="en-GB" sz="1400" dirty="0" err="1"/>
              <a:t>Robotdog</a:t>
            </a:r>
            <a:r>
              <a:rPr lang="en-GB" sz="1400" dirty="0"/>
              <a:t> camera test on the stairs (Elisa)</a:t>
            </a:r>
          </a:p>
          <a:p>
            <a:endParaRPr lang="en-FR" sz="1400" dirty="0"/>
          </a:p>
          <a:p>
            <a:r>
              <a:rPr lang="en-GB" sz="1400" dirty="0" err="1"/>
              <a:t>LHCif</a:t>
            </a:r>
            <a:r>
              <a:rPr lang="en-GB" sz="1400" dirty="0"/>
              <a:t> BCM: Verify CFC card calibration by current injection (Uli)</a:t>
            </a:r>
            <a:endParaRPr lang="en-FR" sz="1400" dirty="0"/>
          </a:p>
          <a:p>
            <a:pPr marL="0" indent="0">
              <a:buNone/>
            </a:pPr>
            <a:endParaRPr lang="en-GB" sz="1400" dirty="0"/>
          </a:p>
          <a:p>
            <a:r>
              <a:rPr lang="en-GB" sz="1400" dirty="0"/>
              <a:t>IT: visit replacement telecom cables (Tuesday 15:30 tbc)</a:t>
            </a:r>
          </a:p>
          <a:p>
            <a:endParaRPr lang="en-GB" sz="1400" dirty="0"/>
          </a:p>
          <a:p>
            <a:r>
              <a:rPr lang="en-GB" sz="1400" dirty="0"/>
              <a:t>IT-CS: Red phone lines survey</a:t>
            </a:r>
          </a:p>
          <a:p>
            <a:endParaRPr lang="en-GB" sz="1400" dirty="0"/>
          </a:p>
          <a:p>
            <a:r>
              <a:rPr lang="en-GB" sz="1400" dirty="0"/>
              <a:t>EN-AA: SNIFFER intervention (</a:t>
            </a:r>
            <a:r>
              <a:rPr lang="en-GB" sz="1400" dirty="0" err="1"/>
              <a:t>Réglage</a:t>
            </a:r>
            <a:r>
              <a:rPr lang="en-GB" sz="1400" dirty="0"/>
              <a:t> </a:t>
            </a:r>
            <a:r>
              <a:rPr lang="en-GB" sz="1400" dirty="0" err="1"/>
              <a:t>Dérives</a:t>
            </a:r>
            <a:r>
              <a:rPr lang="en-GB" sz="1400" dirty="0"/>
              <a:t> </a:t>
            </a:r>
            <a:r>
              <a:rPr lang="en-GB" sz="1400" dirty="0" err="1"/>
              <a:t>Détecteurs</a:t>
            </a:r>
            <a:r>
              <a:rPr lang="en-GB" sz="1400" dirty="0"/>
              <a:t> ODH)</a:t>
            </a:r>
          </a:p>
          <a:p>
            <a:endParaRPr lang="en-GB" sz="1400" dirty="0"/>
          </a:p>
          <a:p>
            <a:r>
              <a:rPr lang="en-GB" sz="1400" dirty="0"/>
              <a:t>HSE-FSR: ALICE Defibrillators' Maintenance</a:t>
            </a:r>
          </a:p>
          <a:p>
            <a:endParaRPr lang="en-GB" sz="1400" dirty="0"/>
          </a:p>
          <a:p>
            <a:endParaRPr lang="en-GB" sz="1400" dirty="0"/>
          </a:p>
          <a:p>
            <a:pPr lvl="1"/>
            <a:endParaRPr lang="en-FR" sz="12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AF1FFC2-C956-FD0E-CBB2-D3522D4A5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20.6.2025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69960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120676</TotalTime>
  <Words>717</Words>
  <Application>Microsoft Macintosh PowerPoint</Application>
  <PresentationFormat>On-screen Show (16:9)</PresentationFormat>
  <Paragraphs>148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CERN_ENdept_Presentation_ArialFont copy</vt:lpstr>
      <vt:lpstr>2025 TS1 planning meeting</vt:lpstr>
      <vt:lpstr>TS1: general information</vt:lpstr>
      <vt:lpstr>P2 parking renovation</vt:lpstr>
      <vt:lpstr>Cleanroom roof panels consolidation</vt:lpstr>
      <vt:lpstr>DCS</vt:lpstr>
      <vt:lpstr>Detector’s activities</vt:lpstr>
      <vt:lpstr>PowerPoint Presentation</vt:lpstr>
      <vt:lpstr>PowerPoint Presentation</vt:lpstr>
      <vt:lpstr>Other activities</vt:lpstr>
      <vt:lpstr>P2 technicians</vt:lpstr>
      <vt:lpstr>Gas (EP-DT)</vt:lpstr>
      <vt:lpstr>EN-CV activities</vt:lpstr>
      <vt:lpstr>AOB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</dc:title>
  <dc:creator>arturo</dc:creator>
  <cp:lastModifiedBy>Arturo Tauro</cp:lastModifiedBy>
  <cp:revision>5245</cp:revision>
  <cp:lastPrinted>2020-08-25T06:13:55Z</cp:lastPrinted>
  <dcterms:created xsi:type="dcterms:W3CDTF">2015-09-21T14:29:13Z</dcterms:created>
  <dcterms:modified xsi:type="dcterms:W3CDTF">2025-06-20T08:39:11Z</dcterms:modified>
</cp:coreProperties>
</file>