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>
  <p:sldMasterIdLst>
    <p:sldMasterId id="2147483662" r:id="rId1"/>
  </p:sldMasterIdLst>
  <p:notesMasterIdLst>
    <p:notesMasterId r:id="rId17"/>
  </p:notesMasterIdLst>
  <p:handoutMasterIdLst>
    <p:handoutMasterId r:id="rId18"/>
  </p:handoutMasterIdLst>
  <p:sldIdLst>
    <p:sldId id="1342" r:id="rId2"/>
    <p:sldId id="1364" r:id="rId3"/>
    <p:sldId id="1445" r:id="rId4"/>
    <p:sldId id="1453" r:id="rId5"/>
    <p:sldId id="1447" r:id="rId6"/>
    <p:sldId id="1446" r:id="rId7"/>
    <p:sldId id="1448" r:id="rId8"/>
    <p:sldId id="1449" r:id="rId9"/>
    <p:sldId id="1451" r:id="rId10"/>
    <p:sldId id="1452" r:id="rId11"/>
    <p:sldId id="1454" r:id="rId12"/>
    <p:sldId id="1456" r:id="rId13"/>
    <p:sldId id="1457" r:id="rId14"/>
    <p:sldId id="1455" r:id="rId15"/>
    <p:sldId id="1365" r:id="rId16"/>
  </p:sldIdLst>
  <p:sldSz cx="9906000" cy="6858000" type="A4"/>
  <p:notesSz cx="6797675" cy="9928225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userDrawn="1">
          <p15:clr>
            <a:srgbClr val="A4A3A4"/>
          </p15:clr>
        </p15:guide>
        <p15:guide id="12" pos="3120" userDrawn="1">
          <p15:clr>
            <a:srgbClr val="A4A3A4"/>
          </p15:clr>
        </p15:guide>
        <p15:guide id="13" orient="horz" pos="2016" userDrawn="1">
          <p15:clr>
            <a:srgbClr val="A4A3A4"/>
          </p15:clr>
        </p15:guide>
        <p15:guide id="17" pos="288" userDrawn="1">
          <p15:clr>
            <a:srgbClr val="A4A3A4"/>
          </p15:clr>
        </p15:guide>
        <p15:guide id="18" pos="59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504D"/>
    <a:srgbClr val="1F497D"/>
    <a:srgbClr val="0000FF"/>
    <a:srgbClr val="800000"/>
    <a:srgbClr val="01BBBD"/>
    <a:srgbClr val="000078"/>
    <a:srgbClr val="00A800"/>
    <a:srgbClr val="00E900"/>
    <a:srgbClr val="00FF00"/>
    <a:srgbClr val="353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23" autoAdjust="0"/>
    <p:restoredTop sz="96807" autoAdjust="0"/>
  </p:normalViewPr>
  <p:slideViewPr>
    <p:cSldViewPr>
      <p:cViewPr varScale="1">
        <p:scale>
          <a:sx n="124" d="100"/>
          <a:sy n="124" d="100"/>
        </p:scale>
        <p:origin x="1440" y="176"/>
      </p:cViewPr>
      <p:guideLst>
        <p:guide orient="horz"/>
        <p:guide pos="3120"/>
        <p:guide orient="horz" pos="2016"/>
        <p:guide pos="288"/>
        <p:guide pos="59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334" y="-96"/>
      </p:cViewPr>
      <p:guideLst>
        <p:guide orient="horz" pos="3126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66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66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295DDF75-4B78-42A7-A7F3-A2F25A7BB7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0761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908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141" y="4714215"/>
            <a:ext cx="4985395" cy="4467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Klicken Sie, um die Textformatierung des Masters zu bearbeiten.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908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C38E55B4-A633-4C51-AE8F-B8C1C12B8F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1291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782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B405D1-2B53-6262-9E7E-5EE978756A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D0A5125-0016-2A4A-21D4-B488EB4B483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702D29D-E3BF-B35A-60D7-D8BCEA2414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BEDEA1-AAA3-B86D-A46C-72072D9642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163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978E1D-2B6F-B308-181F-1B18AB0762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FD87CC7-8F40-30BD-0EC0-ECE2A1AEEBC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9E6854D-CFC5-F031-4F4B-2FE3BF216F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049CF1-1B9D-DC62-DBC2-32EE00A8E07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2371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9136DB-69B7-2DF9-E4EE-5EDF90BCA7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BC206FE-BF96-6BF5-D964-8F3E4FD59D7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05FDBEC-0F80-0606-1D42-AC613F6E22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763E0B-AD6C-DB69-ABC9-9B4943A22E5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6021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49DE9D-B334-4BF4-0128-F993FEC992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2F97A3C-ECA5-10B1-1A97-8951BADBBA4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3A5C091-7411-C41D-8D6B-E3EFC80482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7E1832-1A98-2B7E-5A8B-1D96C71C32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647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9EF6D7-64EC-20D5-35AD-D0E78979EC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0F61285-C94D-945C-EB92-D4AFA55E3CE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B8A0E3E-9DD5-21CF-419C-ADDD4DD2F1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DF46C0-6E2A-D424-0E9A-EE0BEAECA75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5679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094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3531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3559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B10FDA-C395-E146-FA18-942E7F57C8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77DB7AF-FFB7-90E4-4ABA-32592B1453C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384AF2E-059A-E7C1-80C4-5CD3C24171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C5ACB8-B16B-8DCA-D78E-91B6C4FA134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2615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DF79AA-EDC3-8B9A-E635-91CFC8CAE2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8FD979F-83A4-430A-439F-F111E706DB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7DA4CB9-0D01-3C9D-7BAE-B79EC8676B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48CC74-C1E4-D741-96EB-9388B7C35F2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4593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AC77E4-65FD-271D-B027-CD7D832834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0C99FE3-EC33-AB8C-F531-D994E382899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D4713EB-997A-E248-C214-02C8D0E70A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356F88-780E-3AAF-5D73-5989005350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8062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87C675-2468-1F5C-CC32-1434DA78CE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889DF49-1159-B28D-F0F1-6C9F82CBCC5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27B58F0-D5FC-5F81-3F4A-FDF8FB3F9B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A33D04-F1FB-1586-6566-026C0F4B7C3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1783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B573CE-970B-FD3B-FF64-77848D835F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E1B00C1-BC6E-8788-07C2-E4D7ED9CDBA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BC76A7D-32ED-F3C3-A961-01CACBF3C5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6D8200-DA88-DB3D-F2B6-5C40ADC9DC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1854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A9B999-E253-2005-CE25-7BF911F6DC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4EF9110-7E64-B9E0-8298-0544E854DD9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96EB028-8E30-D435-26AD-A555582F75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7E2038-D7E9-7A80-C426-C853EC40BED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155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437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93AC1-DEC4-45F1-87B5-21233B4E5E0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5/22/25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739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980FA-8E83-44DA-8BD7-A4A9A4C4699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5/22/25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580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n logo - Open presentation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3313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84DA5-4842-45AF-9E5B-2EAAD25032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5/22/25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902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663E-F9AD-49D1-9A63-B7C851D1906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5/22/25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052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56C19-9EB7-4512-8E87-16C56853BF4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5/22/25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228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46C9-FBD8-4C3F-80DB-DDFC6FB179F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5/22/25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286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E051D-0C19-4E1B-8DA2-3088B1C48F8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5/22/25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245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5596-EACE-4D96-B24C-61DA811E72B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5/22/25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198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2995E-7FF4-417C-8F40-32FB9F87E27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5/22/25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621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3B615-C91D-4160-B6CC-2FE210C8D6B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5/22/25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128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D2E97337-0ABD-4724-9121-FDB78380D8EF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5/22/25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7594600" y="1"/>
            <a:ext cx="2311400" cy="26064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r"/>
            <a:fld id="{80312B61-8FBB-43B8-A6DD-B3B75C37806A}" type="slidenum">
              <a:rPr lang="en-US" sz="1400" smtClean="0">
                <a:solidFill>
                  <a:prstClr val="black"/>
                </a:solidFill>
              </a:rPr>
              <a:pPr algn="r"/>
              <a:t>‹#›</a:t>
            </a:fld>
            <a:endParaRPr lang="en-US" sz="1400" dirty="0">
              <a:solidFill>
                <a:prstClr val="black"/>
              </a:solidFill>
            </a:endParaRP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93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indico.cern.ch/event/1469359/contributions/6233143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46444/contributions/6510109/attachments/3063231/5417366/2025.05.07_FCCee_discussion_Injector_Synchronisation.pptx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ds.cern.ch/record/2928793" TargetMode="External"/><Relationship Id="rId5" Type="http://schemas.openxmlformats.org/officeDocument/2006/relationships/hyperlink" Target="https://indico.cern.ch/event/1469359/contributions/6233143/" TargetMode="External"/><Relationship Id="rId4" Type="http://schemas.openxmlformats.org/officeDocument/2006/relationships/hyperlink" Target="https://indico.cern.ch/event/1298458/contributions/5977868/attachments/2875447/5035492/2024.06.11_FCCee_fillingschemes.pdf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cds.cern.ch/record/177306" TargetMode="Externa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601200" y="0"/>
            <a:ext cx="3048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58A8DEA-8A1F-46B8-AF0A-E519FFE7CC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7" y="5199003"/>
            <a:ext cx="9906000" cy="1312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34F331B-6CA7-46A7-9B3E-9F1354EA54C3}"/>
              </a:ext>
            </a:extLst>
          </p:cNvPr>
          <p:cNvSpPr/>
          <p:nvPr/>
        </p:nvSpPr>
        <p:spPr>
          <a:xfrm>
            <a:off x="0" y="0"/>
            <a:ext cx="9910997" cy="6858000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age 2" descr="logooutline.eps">
            <a:extLst>
              <a:ext uri="{FF2B5EF4-FFF2-40B4-BE49-F238E27FC236}">
                <a16:creationId xmlns:a16="http://schemas.microsoft.com/office/drawing/2014/main" id="{646BE4FC-67D8-47E0-9D71-AD01D5B506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3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2428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3DE89A-4EC9-4E52-B3BF-DE5587646C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>
            <a:extLst>
              <a:ext uri="{FF2B5EF4-FFF2-40B4-BE49-F238E27FC236}">
                <a16:creationId xmlns:a16="http://schemas.microsoft.com/office/drawing/2014/main" id="{1EF74ECA-54BF-1B92-3290-330F95EB9A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closest circumference ratio options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0F1E6D9-2E2C-F05E-24CC-4985ECC98E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906" y="675783"/>
            <a:ext cx="9411694" cy="5877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Options close to present damping reference circumference: 373.46 m  </a:t>
            </a:r>
            <a:endParaRPr lang="en-GB" sz="21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E34A12E-6A00-40D5-9F52-BFDCA297E78F}"/>
              </a:ext>
            </a:extLst>
          </p:cNvPr>
          <p:cNvSpPr/>
          <p:nvPr/>
        </p:nvSpPr>
        <p:spPr>
          <a:xfrm>
            <a:off x="8839200" y="6019800"/>
            <a:ext cx="914400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 descr="A white and black chart with numbers&#10;&#10;AI-generated content may be incorrect.">
            <a:extLst>
              <a:ext uri="{FF2B5EF4-FFF2-40B4-BE49-F238E27FC236}">
                <a16:creationId xmlns:a16="http://schemas.microsoft.com/office/drawing/2014/main" id="{AA90B201-3AB8-3D20-7CC8-13A2A663D0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1143000"/>
            <a:ext cx="9220200" cy="532627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7ECB4DE-163E-E674-76FC-C0AF37BD93BE}"/>
              </a:ext>
            </a:extLst>
          </p:cNvPr>
          <p:cNvSpPr/>
          <p:nvPr/>
        </p:nvSpPr>
        <p:spPr>
          <a:xfrm>
            <a:off x="2226469" y="4719639"/>
            <a:ext cx="569120" cy="173830"/>
          </a:xfrm>
          <a:prstGeom prst="rect">
            <a:avLst/>
          </a:prstGeom>
          <a:noFill/>
          <a:ln>
            <a:solidFill>
              <a:srgbClr val="C050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EF9188A-7F27-549C-8077-FD89E62A7238}"/>
              </a:ext>
            </a:extLst>
          </p:cNvPr>
          <p:cNvSpPr txBox="1"/>
          <p:nvPr/>
        </p:nvSpPr>
        <p:spPr>
          <a:xfrm>
            <a:off x="4014786" y="5555837"/>
            <a:ext cx="4786313" cy="830997"/>
          </a:xfrm>
          <a:prstGeom prst="rect">
            <a:avLst/>
          </a:prstGeom>
          <a:solidFill>
            <a:srgbClr val="C0504D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marL="342900" indent="-342900" algn="l">
              <a:buFont typeface="Symbol" panose="05050102010706020507" pitchFamily="18" charset="2"/>
              <a:buChar char="®"/>
            </a:pP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Not many options in the relevant circumference range</a:t>
            </a:r>
          </a:p>
        </p:txBody>
      </p:sp>
    </p:spTree>
    <p:extLst>
      <p:ext uri="{BB962C8B-B14F-4D97-AF65-F5344CB8AC3E}">
        <p14:creationId xmlns:p14="http://schemas.microsoft.com/office/powerpoint/2010/main" val="15116903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1A55F7-F1EE-900D-E71C-32A570530C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>
            <a:extLst>
              <a:ext uri="{FF2B5EF4-FFF2-40B4-BE49-F238E27FC236}">
                <a16:creationId xmlns:a16="http://schemas.microsoft.com/office/drawing/2014/main" id="{9C2A29BD-4A13-950C-AB54-6BD91B89B4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Flexibility of placing batches in damping ring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2A3329A-9020-51AA-0D58-E395E0399C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906" y="675783"/>
            <a:ext cx="8954493" cy="5877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Inject each batch in the damping ring with </a:t>
            </a:r>
            <a:r>
              <a:rPr lang="en-US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pre-determined bunch position offset</a:t>
            </a: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Cog-wheeling then reaches</a:t>
            </a:r>
            <a:b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final bucket in booster/FCC</a:t>
            </a: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Cogwheeling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 can reach </a:t>
            </a:r>
            <a: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every </a:t>
            </a:r>
            <a:r>
              <a:rPr lang="en-US" sz="2100" b="1" i="1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100" b="1" baseline="-25000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</a:t>
            </a:r>
            <a: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/Denominator(</a:t>
            </a:r>
            <a:r>
              <a:rPr lang="en-US" sz="2100" b="1" i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</a:t>
            </a:r>
            <a:r>
              <a:rPr lang="en-US" sz="2100" b="1" baseline="-250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FCC</a:t>
            </a:r>
            <a: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/</a:t>
            </a:r>
            <a:r>
              <a:rPr lang="en-US" sz="2100" b="1" i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</a:t>
            </a:r>
            <a:r>
              <a:rPr lang="en-US" sz="2100" b="1" baseline="-250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DR</a:t>
            </a:r>
            <a: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)</a:t>
            </a:r>
            <a:r>
              <a:rPr lang="en-US" sz="2100" b="1" baseline="30000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th</a:t>
            </a:r>
            <a:b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</a:br>
            <a: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bucket position</a:t>
            </a: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7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For example: </a:t>
            </a:r>
            <a:r>
              <a:rPr lang="en-US" sz="1700" b="1" i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</a:t>
            </a:r>
            <a:r>
              <a:rPr lang="en-US" sz="1700" b="1" baseline="-25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FCC</a:t>
            </a:r>
            <a:r>
              <a:rPr lang="en-US" sz="17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/</a:t>
            </a:r>
            <a:r>
              <a:rPr lang="en-US" sz="1700" b="1" i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</a:t>
            </a:r>
            <a:r>
              <a:rPr lang="en-US" sz="1700" b="1" baseline="-25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DR</a:t>
            </a:r>
            <a:r>
              <a:rPr lang="en-US" sz="17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4040/17  </a:t>
            </a:r>
            <a:r>
              <a:rPr lang="en-US" sz="1700" b="1" i="1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h</a:t>
            </a:r>
            <a:r>
              <a:rPr lang="en-US" sz="1700" b="1" baseline="-25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DR</a:t>
            </a:r>
            <a:r>
              <a:rPr lang="en-US" sz="17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51  Every 3</a:t>
            </a:r>
            <a:r>
              <a:rPr lang="en-US" sz="1700" b="1" baseline="30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rd</a:t>
            </a:r>
            <a:r>
              <a:rPr lang="en-US" sz="17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position reachable</a:t>
            </a: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Remainder must be set by displacing batches in damping ring</a:t>
            </a:r>
          </a:p>
          <a:p>
            <a:pPr marL="800100" lvl="1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7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Example sub-patterns: </a:t>
            </a:r>
            <a:r>
              <a:rPr lang="en-US" sz="1700" b="1" dirty="0" err="1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bbbb</a:t>
            </a:r>
            <a:r>
              <a:rPr lang="en-US" sz="1700" b="1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ss</a:t>
            </a:r>
            <a:r>
              <a:rPr lang="en-US" sz="1700" b="1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k</a:t>
            </a:r>
            <a:r>
              <a:rPr lang="en-US" sz="17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, </a:t>
            </a:r>
            <a:r>
              <a:rPr lang="en-US" sz="1700" b="1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</a:t>
            </a:r>
            <a:r>
              <a:rPr lang="en-US" sz="1700" b="1" dirty="0" err="1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bbbb</a:t>
            </a:r>
            <a:r>
              <a:rPr lang="en-US" sz="1700" b="1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</a:t>
            </a:r>
            <a:r>
              <a:rPr lang="en-US" sz="1700" b="1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k</a:t>
            </a:r>
            <a:r>
              <a:rPr lang="en-US" sz="17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or </a:t>
            </a:r>
            <a:r>
              <a:rPr lang="en-US" sz="1700" b="1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ss</a:t>
            </a:r>
            <a:r>
              <a:rPr lang="en-US" sz="1700" b="1" dirty="0" err="1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bbbb</a:t>
            </a:r>
            <a:r>
              <a:rPr lang="en-US" sz="1700" b="1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k</a:t>
            </a:r>
            <a:r>
              <a:rPr lang="en-US" sz="17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(k: kicker gap, 50 ns)</a:t>
            </a: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US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ct val="20000"/>
              </a:spcBef>
              <a:buClr>
                <a:schemeClr val="tx1"/>
              </a:buClr>
            </a:pPr>
            <a:endParaRPr lang="en-GB" sz="21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9B6D3E2-53CD-20E3-9D55-0F43A1C35817}"/>
              </a:ext>
            </a:extLst>
          </p:cNvPr>
          <p:cNvSpPr/>
          <p:nvPr/>
        </p:nvSpPr>
        <p:spPr>
          <a:xfrm>
            <a:off x="8839200" y="6019800"/>
            <a:ext cx="914400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 descr="A graph with blue and white lines&#10;&#10;Description automatically generated">
            <a:extLst>
              <a:ext uri="{FF2B5EF4-FFF2-40B4-BE49-F238E27FC236}">
                <a16:creationId xmlns:a16="http://schemas.microsoft.com/office/drawing/2014/main" id="{A31CF261-ED3A-A07B-8158-E3448444CB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2735" y="1088130"/>
            <a:ext cx="3473747" cy="2526361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1558F595-904A-223F-3658-5CD64190D0D3}"/>
              </a:ext>
            </a:extLst>
          </p:cNvPr>
          <p:cNvGrpSpPr/>
          <p:nvPr/>
        </p:nvGrpSpPr>
        <p:grpSpPr>
          <a:xfrm>
            <a:off x="5410200" y="1318523"/>
            <a:ext cx="2286000" cy="2034277"/>
            <a:chOff x="5410200" y="1318523"/>
            <a:chExt cx="2286000" cy="2034277"/>
          </a:xfrm>
        </p:grpSpPr>
        <p:sp>
          <p:nvSpPr>
            <p:cNvPr id="28" name="Arrow: Up-Down 15">
              <a:extLst>
                <a:ext uri="{FF2B5EF4-FFF2-40B4-BE49-F238E27FC236}">
                  <a16:creationId xmlns:a16="http://schemas.microsoft.com/office/drawing/2014/main" id="{FC5000A8-7A82-C8CA-2E2A-AAB9D6459775}"/>
                </a:ext>
              </a:extLst>
            </p:cNvPr>
            <p:cNvSpPr/>
            <p:nvPr/>
          </p:nvSpPr>
          <p:spPr>
            <a:xfrm>
              <a:off x="7467600" y="2954075"/>
              <a:ext cx="228600" cy="398725"/>
            </a:xfrm>
            <a:prstGeom prst="up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Arrow: Up-Down 16">
              <a:extLst>
                <a:ext uri="{FF2B5EF4-FFF2-40B4-BE49-F238E27FC236}">
                  <a16:creationId xmlns:a16="http://schemas.microsoft.com/office/drawing/2014/main" id="{A7265954-3BB2-F313-78CD-B03A33521A3C}"/>
                </a:ext>
              </a:extLst>
            </p:cNvPr>
            <p:cNvSpPr/>
            <p:nvPr/>
          </p:nvSpPr>
          <p:spPr>
            <a:xfrm>
              <a:off x="5410200" y="2695575"/>
              <a:ext cx="228600" cy="398725"/>
            </a:xfrm>
            <a:prstGeom prst="up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Arrow: Up-Down 17">
              <a:extLst>
                <a:ext uri="{FF2B5EF4-FFF2-40B4-BE49-F238E27FC236}">
                  <a16:creationId xmlns:a16="http://schemas.microsoft.com/office/drawing/2014/main" id="{BB9FB7BF-9002-796A-C778-3068FAA5D312}"/>
                </a:ext>
              </a:extLst>
            </p:cNvPr>
            <p:cNvSpPr/>
            <p:nvPr/>
          </p:nvSpPr>
          <p:spPr>
            <a:xfrm>
              <a:off x="5753100" y="2420675"/>
              <a:ext cx="228600" cy="398725"/>
            </a:xfrm>
            <a:prstGeom prst="up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Arrow: Up-Down 18">
              <a:extLst>
                <a:ext uri="{FF2B5EF4-FFF2-40B4-BE49-F238E27FC236}">
                  <a16:creationId xmlns:a16="http://schemas.microsoft.com/office/drawing/2014/main" id="{0057E4F6-FD0B-80E9-3149-9C8211E88933}"/>
                </a:ext>
              </a:extLst>
            </p:cNvPr>
            <p:cNvSpPr/>
            <p:nvPr/>
          </p:nvSpPr>
          <p:spPr>
            <a:xfrm>
              <a:off x="6096000" y="2151947"/>
              <a:ext cx="228600" cy="398725"/>
            </a:xfrm>
            <a:prstGeom prst="up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Arrow: Up-Down 19">
              <a:extLst>
                <a:ext uri="{FF2B5EF4-FFF2-40B4-BE49-F238E27FC236}">
                  <a16:creationId xmlns:a16="http://schemas.microsoft.com/office/drawing/2014/main" id="{A785A218-2A9F-5BDF-6365-546B1C50F369}"/>
                </a:ext>
              </a:extLst>
            </p:cNvPr>
            <p:cNvSpPr/>
            <p:nvPr/>
          </p:nvSpPr>
          <p:spPr>
            <a:xfrm>
              <a:off x="6832676" y="1607912"/>
              <a:ext cx="228600" cy="398725"/>
            </a:xfrm>
            <a:prstGeom prst="up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Arrow: Up-Down 19">
              <a:extLst>
                <a:ext uri="{FF2B5EF4-FFF2-40B4-BE49-F238E27FC236}">
                  <a16:creationId xmlns:a16="http://schemas.microsoft.com/office/drawing/2014/main" id="{72EAF2C9-B834-B4A7-D814-1EC75A32E8C7}"/>
                </a:ext>
              </a:extLst>
            </p:cNvPr>
            <p:cNvSpPr/>
            <p:nvPr/>
          </p:nvSpPr>
          <p:spPr>
            <a:xfrm>
              <a:off x="6503904" y="1875041"/>
              <a:ext cx="228600" cy="398725"/>
            </a:xfrm>
            <a:prstGeom prst="up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Arrow: Up-Down 19">
              <a:extLst>
                <a:ext uri="{FF2B5EF4-FFF2-40B4-BE49-F238E27FC236}">
                  <a16:creationId xmlns:a16="http://schemas.microsoft.com/office/drawing/2014/main" id="{36DC42A2-DDD9-E64F-FE15-DB479892A733}"/>
                </a:ext>
              </a:extLst>
            </p:cNvPr>
            <p:cNvSpPr/>
            <p:nvPr/>
          </p:nvSpPr>
          <p:spPr>
            <a:xfrm>
              <a:off x="7159736" y="1318523"/>
              <a:ext cx="228600" cy="398725"/>
            </a:xfrm>
            <a:prstGeom prst="up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5673865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27A8E7-F3CD-A97C-F602-561C548635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>
            <a:extLst>
              <a:ext uri="{FF2B5EF4-FFF2-40B4-BE49-F238E27FC236}">
                <a16:creationId xmlns:a16="http://schemas.microsoft.com/office/drawing/2014/main" id="{566DC1E4-1443-FE15-4BE6-B5B2B6D6D1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many batches do fit into the damping ring?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7649621-093D-FF99-7751-203616D7886C}"/>
              </a:ext>
            </a:extLst>
          </p:cNvPr>
          <p:cNvSpPr/>
          <p:nvPr/>
        </p:nvSpPr>
        <p:spPr>
          <a:xfrm>
            <a:off x="8839200" y="6019800"/>
            <a:ext cx="914400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D01DDF39-D893-01CC-200E-BC6D2DFE75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85800"/>
            <a:ext cx="9601200" cy="598089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8941B87-84F2-0A90-C1AD-A626BC5461CF}"/>
              </a:ext>
            </a:extLst>
          </p:cNvPr>
          <p:cNvSpPr/>
          <p:nvPr/>
        </p:nvSpPr>
        <p:spPr>
          <a:xfrm>
            <a:off x="153590" y="4514850"/>
            <a:ext cx="9593660" cy="173830"/>
          </a:xfrm>
          <a:prstGeom prst="rect">
            <a:avLst/>
          </a:prstGeom>
          <a:noFill/>
          <a:ln>
            <a:solidFill>
              <a:srgbClr val="C050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73210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D98D54-5D39-C32B-793B-477F889773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BF66916C-3D29-99AC-5F13-4B177EC151EA}"/>
              </a:ext>
            </a:extLst>
          </p:cNvPr>
          <p:cNvSpPr/>
          <p:nvPr/>
        </p:nvSpPr>
        <p:spPr>
          <a:xfrm>
            <a:off x="5608800" y="2437200"/>
            <a:ext cx="990600" cy="457200"/>
          </a:xfrm>
          <a:prstGeom prst="rect">
            <a:avLst/>
          </a:prstGeom>
          <a:solidFill>
            <a:srgbClr val="C0504D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9DD8E1C-7089-3336-0428-139D87188D3B}"/>
              </a:ext>
            </a:extLst>
          </p:cNvPr>
          <p:cNvSpPr/>
          <p:nvPr/>
        </p:nvSpPr>
        <p:spPr>
          <a:xfrm>
            <a:off x="7407600" y="2437196"/>
            <a:ext cx="990600" cy="457200"/>
          </a:xfrm>
          <a:prstGeom prst="rect">
            <a:avLst/>
          </a:prstGeom>
          <a:solidFill>
            <a:srgbClr val="C0504D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8E8D6BB-AE37-2DBB-8843-4CDFDCC0BE2C}"/>
              </a:ext>
            </a:extLst>
          </p:cNvPr>
          <p:cNvSpPr/>
          <p:nvPr/>
        </p:nvSpPr>
        <p:spPr>
          <a:xfrm>
            <a:off x="3810000" y="2437196"/>
            <a:ext cx="990600" cy="457200"/>
          </a:xfrm>
          <a:prstGeom prst="rect">
            <a:avLst/>
          </a:prstGeom>
          <a:solidFill>
            <a:srgbClr val="C0504D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54A88A4-DCB3-D56F-A8FB-F972EC103570}"/>
              </a:ext>
            </a:extLst>
          </p:cNvPr>
          <p:cNvCxnSpPr/>
          <p:nvPr/>
        </p:nvCxnSpPr>
        <p:spPr>
          <a:xfrm>
            <a:off x="3810000" y="2438400"/>
            <a:ext cx="0" cy="457200"/>
          </a:xfrm>
          <a:prstGeom prst="line">
            <a:avLst/>
          </a:prstGeom>
          <a:ln w="25400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A0246E4-4FE4-5703-5C86-EFB95F9C8FB4}"/>
              </a:ext>
            </a:extLst>
          </p:cNvPr>
          <p:cNvCxnSpPr/>
          <p:nvPr/>
        </p:nvCxnSpPr>
        <p:spPr>
          <a:xfrm>
            <a:off x="5608800" y="2438400"/>
            <a:ext cx="0" cy="457200"/>
          </a:xfrm>
          <a:prstGeom prst="line">
            <a:avLst/>
          </a:prstGeom>
          <a:ln w="25400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18F9D5D-D0C3-18D7-2788-FB9636DB14EF}"/>
              </a:ext>
            </a:extLst>
          </p:cNvPr>
          <p:cNvCxnSpPr/>
          <p:nvPr/>
        </p:nvCxnSpPr>
        <p:spPr>
          <a:xfrm>
            <a:off x="7408800" y="2437200"/>
            <a:ext cx="0" cy="457200"/>
          </a:xfrm>
          <a:prstGeom prst="line">
            <a:avLst/>
          </a:prstGeom>
          <a:ln w="25400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77D04E6-1A7F-6C5D-7BF8-B28F2DF8440E}"/>
              </a:ext>
            </a:extLst>
          </p:cNvPr>
          <p:cNvCxnSpPr/>
          <p:nvPr/>
        </p:nvCxnSpPr>
        <p:spPr>
          <a:xfrm>
            <a:off x="4114800" y="2437196"/>
            <a:ext cx="0" cy="45720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AAB84B9B-C2EC-4217-8200-ACEA75452001}"/>
              </a:ext>
            </a:extLst>
          </p:cNvPr>
          <p:cNvCxnSpPr/>
          <p:nvPr/>
        </p:nvCxnSpPr>
        <p:spPr>
          <a:xfrm>
            <a:off x="6400800" y="2437196"/>
            <a:ext cx="0" cy="45720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8630013-A4D1-9D7C-8EFE-8A0AD6FF0785}"/>
              </a:ext>
            </a:extLst>
          </p:cNvPr>
          <p:cNvCxnSpPr/>
          <p:nvPr/>
        </p:nvCxnSpPr>
        <p:spPr>
          <a:xfrm>
            <a:off x="7909500" y="2437196"/>
            <a:ext cx="0" cy="45720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3">
            <a:extLst>
              <a:ext uri="{FF2B5EF4-FFF2-40B4-BE49-F238E27FC236}">
                <a16:creationId xmlns:a16="http://schemas.microsoft.com/office/drawing/2014/main" id="{167AE292-D647-209A-A493-D505C7617A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Consequences for linacs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AB7F540-3574-6A70-7C29-60C52117E4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906" y="675783"/>
            <a:ext cx="8954493" cy="5877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Damping ring 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booster transfer </a:t>
            </a:r>
            <a:r>
              <a:rPr lang="en-US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cannot take place every turn</a:t>
            </a: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Cog-wheeling in correct </a:t>
            </a:r>
            <a:r>
              <a:rPr lang="en-US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 every Denominator(</a:t>
            </a:r>
            <a:r>
              <a:rPr lang="en-US" sz="2100" b="1" i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</a:t>
            </a:r>
            <a:r>
              <a:rPr lang="en-US" sz="2100" b="1" baseline="-25000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FCC</a:t>
            </a:r>
            <a:r>
              <a:rPr lang="en-US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/</a:t>
            </a:r>
            <a:r>
              <a:rPr lang="en-US" sz="2100" b="1" i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</a:t>
            </a:r>
            <a:r>
              <a:rPr lang="en-US" sz="2100" b="1" baseline="-25000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DR</a:t>
            </a:r>
            <a:r>
              <a:rPr lang="en-US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)</a:t>
            </a:r>
            <a:r>
              <a:rPr lang="en-US" sz="2100" b="1" baseline="30000" dirty="0" err="1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th</a:t>
            </a:r>
            <a:r>
              <a:rPr lang="en-US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turn</a:t>
            </a: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US" sz="21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Although average repetition rate can be 100 Hz, linacs </a:t>
            </a:r>
            <a:r>
              <a:rPr lang="en-US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must pulse non-periodically</a:t>
            </a: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Simplified model for time between two transfers/linac pulses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491A53F-AC9B-8E9C-C443-7E4887E49A90}"/>
              </a:ext>
            </a:extLst>
          </p:cNvPr>
          <p:cNvSpPr/>
          <p:nvPr/>
        </p:nvSpPr>
        <p:spPr>
          <a:xfrm>
            <a:off x="8839200" y="5993296"/>
            <a:ext cx="914400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58E3BA1-E344-27A7-38CF-171A21D33C53}"/>
              </a:ext>
            </a:extLst>
          </p:cNvPr>
          <p:cNvCxnSpPr>
            <a:cxnSpLocks/>
          </p:cNvCxnSpPr>
          <p:nvPr/>
        </p:nvCxnSpPr>
        <p:spPr>
          <a:xfrm>
            <a:off x="3200400" y="2895600"/>
            <a:ext cx="6248400" cy="0"/>
          </a:xfrm>
          <a:prstGeom prst="straightConnector1">
            <a:avLst/>
          </a:prstGeom>
          <a:ln w="25400">
            <a:headEnd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Left Brace 26">
            <a:extLst>
              <a:ext uri="{FF2B5EF4-FFF2-40B4-BE49-F238E27FC236}">
                <a16:creationId xmlns:a16="http://schemas.microsoft.com/office/drawing/2014/main" id="{667E44F0-4DA3-08C7-9838-27FE0C866294}"/>
              </a:ext>
            </a:extLst>
          </p:cNvPr>
          <p:cNvSpPr/>
          <p:nvPr/>
        </p:nvSpPr>
        <p:spPr>
          <a:xfrm rot="16200000">
            <a:off x="4633202" y="2177939"/>
            <a:ext cx="152400" cy="1798799"/>
          </a:xfrm>
          <a:prstGeom prst="leftBrace">
            <a:avLst>
              <a:gd name="adj1" fmla="val 66146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DDF0FF0-5DBC-DCB2-3240-D1312A80EC42}"/>
              </a:ext>
            </a:extLst>
          </p:cNvPr>
          <p:cNvSpPr txBox="1"/>
          <p:nvPr/>
        </p:nvSpPr>
        <p:spPr>
          <a:xfrm>
            <a:off x="4286250" y="3124964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10 </a:t>
            </a:r>
            <a:r>
              <a:rPr lang="en-GB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Left Brace 28">
            <a:extLst>
              <a:ext uri="{FF2B5EF4-FFF2-40B4-BE49-F238E27FC236}">
                <a16:creationId xmlns:a16="http://schemas.microsoft.com/office/drawing/2014/main" id="{C2F1E76C-ECF2-E466-6D9A-F26F6918C4EC}"/>
              </a:ext>
            </a:extLst>
          </p:cNvPr>
          <p:cNvSpPr/>
          <p:nvPr/>
        </p:nvSpPr>
        <p:spPr>
          <a:xfrm rot="16200000">
            <a:off x="7826701" y="2582040"/>
            <a:ext cx="152400" cy="990598"/>
          </a:xfrm>
          <a:prstGeom prst="leftBrace">
            <a:avLst>
              <a:gd name="adj1" fmla="val 66146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0A97D12-8ECE-5EAD-5B04-94D7EE518B81}"/>
              </a:ext>
            </a:extLst>
          </p:cNvPr>
          <p:cNvSpPr txBox="1"/>
          <p:nvPr/>
        </p:nvSpPr>
        <p:spPr>
          <a:xfrm>
            <a:off x="6701477" y="3124800"/>
            <a:ext cx="2416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 booster/FCC turns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0FBA5946-6D88-BAF6-BB07-772A1AF63A2F}"/>
              </a:ext>
            </a:extLst>
          </p:cNvPr>
          <p:cNvCxnSpPr>
            <a:cxnSpLocks/>
          </p:cNvCxnSpPr>
          <p:nvPr/>
        </p:nvCxnSpPr>
        <p:spPr>
          <a:xfrm flipV="1">
            <a:off x="6400800" y="2917329"/>
            <a:ext cx="0" cy="511671"/>
          </a:xfrm>
          <a:prstGeom prst="straightConnector1">
            <a:avLst/>
          </a:prstGeom>
          <a:ln w="25400">
            <a:solidFill>
              <a:schemeClr val="tx1"/>
            </a:solidFill>
            <a:headEnd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80879A03-8BAD-DC9D-2F67-21A21558317A}"/>
              </a:ext>
            </a:extLst>
          </p:cNvPr>
          <p:cNvSpPr txBox="1"/>
          <p:nvPr/>
        </p:nvSpPr>
        <p:spPr>
          <a:xfrm>
            <a:off x="5712150" y="3377991"/>
            <a:ext cx="13773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Transfer</a:t>
            </a:r>
            <a:b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linac pulse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CE8CDF6-A5C6-6AF7-BAFF-EF0B0A866BDC}"/>
              </a:ext>
            </a:extLst>
          </p:cNvPr>
          <p:cNvSpPr txBox="1"/>
          <p:nvPr/>
        </p:nvSpPr>
        <p:spPr>
          <a:xfrm>
            <a:off x="9060976" y="2874546"/>
            <a:ext cx="6602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</a:p>
        </p:txBody>
      </p:sp>
      <p:pic>
        <p:nvPicPr>
          <p:cNvPr id="42" name="Picture 41" descr="A graph showing a red line&#10;&#10;AI-generated content may be incorrect.">
            <a:extLst>
              <a:ext uri="{FF2B5EF4-FFF2-40B4-BE49-F238E27FC236}">
                <a16:creationId xmlns:a16="http://schemas.microsoft.com/office/drawing/2014/main" id="{C75C9901-BB67-C1BF-CC58-71A6A50E8C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4477" y="4551536"/>
            <a:ext cx="6221923" cy="2246114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0D170155-4631-D8A5-A24B-D3720F7C045B}"/>
              </a:ext>
            </a:extLst>
          </p:cNvPr>
          <p:cNvSpPr txBox="1"/>
          <p:nvPr/>
        </p:nvSpPr>
        <p:spPr>
          <a:xfrm rot="21043820">
            <a:off x="7194863" y="5622569"/>
            <a:ext cx="1911181" cy="461665"/>
          </a:xfrm>
          <a:prstGeom prst="rect">
            <a:avLst/>
          </a:prstGeom>
          <a:solidFill>
            <a:srgbClr val="1F497D">
              <a:alpha val="50000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Preliminary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ACF5D88-DBBF-4E58-F2F5-E89D65E212D5}"/>
              </a:ext>
            </a:extLst>
          </p:cNvPr>
          <p:cNvSpPr txBox="1"/>
          <p:nvPr/>
        </p:nvSpPr>
        <p:spPr>
          <a:xfrm>
            <a:off x="755819" y="4807228"/>
            <a:ext cx="186145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Example:</a:t>
            </a:r>
            <a:b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</a:br>
            <a:r>
              <a:rPr lang="en-US" sz="2400" b="1" i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</a:t>
            </a:r>
            <a:r>
              <a:rPr lang="en-US" sz="2400" b="1" baseline="-250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FCC</a:t>
            </a:r>
            <a:r>
              <a:rPr lang="en-US" sz="24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/</a:t>
            </a:r>
            <a:r>
              <a:rPr lang="en-US" sz="2400" b="1" i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</a:t>
            </a:r>
            <a:r>
              <a:rPr lang="en-US" sz="2400" b="1" baseline="-250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DR</a:t>
            </a:r>
            <a:br>
              <a:rPr lang="en-US" sz="2400" b="1" baseline="-250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</a:br>
            <a:r>
              <a:rPr lang="en-US" sz="2400" b="1" baseline="-250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   </a:t>
            </a:r>
            <a:r>
              <a:rPr lang="en-US" sz="24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= 4040/17 </a:t>
            </a:r>
            <a:endParaRPr lang="en-GB" dirty="0">
              <a:solidFill>
                <a:srgbClr val="1F497D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4B2AF33-71DC-D8A6-CF6A-85D8BA56DE6C}"/>
              </a:ext>
            </a:extLst>
          </p:cNvPr>
          <p:cNvSpPr txBox="1"/>
          <p:nvPr/>
        </p:nvSpPr>
        <p:spPr>
          <a:xfrm>
            <a:off x="3515807" y="5953467"/>
            <a:ext cx="3531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Random bucket positions</a:t>
            </a:r>
          </a:p>
        </p:txBody>
      </p:sp>
    </p:spTree>
    <p:extLst>
      <p:ext uri="{BB962C8B-B14F-4D97-AF65-F5344CB8AC3E}">
        <p14:creationId xmlns:p14="http://schemas.microsoft.com/office/powerpoint/2010/main" val="4303158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4B4F5B-0FE6-4367-B438-DB3C5A712C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>
            <a:extLst>
              <a:ext uri="{FF2B5EF4-FFF2-40B4-BE49-F238E27FC236}">
                <a16:creationId xmlns:a16="http://schemas.microsoft.com/office/drawing/2014/main" id="{19858CBC-19DB-BD5C-643B-DDF4196853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(Preliminary) conclusion and outlook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57FBB3A-2D37-B2AF-5018-CE76F37AB8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75783"/>
            <a:ext cx="8610599" cy="5877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Circumference of damping ring in present scheme</a:t>
            </a:r>
            <a:endParaRPr lang="en-US" sz="21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US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Very much constrained by synchronization scheme</a:t>
            </a: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US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much freedom also for number of batches</a:t>
            </a: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US" sz="21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Two-step process: </a:t>
            </a:r>
            <a: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Cog-wheeling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pre-positioning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 in                   	                       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damping ring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Constant RF frequency and orbit 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in damping ring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Flexible filling scheme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 pre-calculable from source (bucket counting)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US" sz="2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Reduced number of maximum batches 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in damping ring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US" sz="2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Non-periodic pulsing 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of linacs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Flexibility of damping ring circumference? Range?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Consequences for linac design?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Alternative options?</a:t>
            </a:r>
          </a:p>
          <a:p>
            <a:pPr algn="l">
              <a:spcBef>
                <a:spcPct val="20000"/>
              </a:spcBef>
              <a:buClr>
                <a:schemeClr val="tx1"/>
              </a:buClr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344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601200" y="0"/>
            <a:ext cx="3048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58A8DEA-8A1F-46B8-AF0A-E519FFE7CC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7" y="5199003"/>
            <a:ext cx="9906000" cy="1312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34F331B-6CA7-46A7-9B3E-9F1354EA54C3}"/>
              </a:ext>
            </a:extLst>
          </p:cNvPr>
          <p:cNvSpPr/>
          <p:nvPr/>
        </p:nvSpPr>
        <p:spPr>
          <a:xfrm>
            <a:off x="0" y="0"/>
            <a:ext cx="9910997" cy="6858000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Image 3" descr="LOGOfin.eps">
            <a:extLst>
              <a:ext uri="{FF2B5EF4-FFF2-40B4-BE49-F238E27FC236}">
                <a16:creationId xmlns:a16="http://schemas.microsoft.com/office/drawing/2014/main" id="{E6D3CB46-4678-4F83-8BF6-A9990A825C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772" y="2695479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012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0" y="1143000"/>
            <a:ext cx="9906000" cy="1312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US" sz="4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GB" sz="4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CC damping ring</a:t>
            </a:r>
            <a:br>
              <a:rPr lang="en-GB" sz="4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circumference considerations</a:t>
            </a:r>
            <a:endParaRPr lang="en-GB" sz="10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895600"/>
            <a:ext cx="9906000" cy="1312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de-DE" sz="1800" b="1" dirty="0">
                <a:latin typeface="Arial" panose="020B0604020202020204" pitchFamily="34" charset="0"/>
                <a:cs typeface="Arial" panose="020B0604020202020204" pitchFamily="34" charset="0"/>
              </a:rPr>
              <a:t>H. Damerau, H. Bartosik, I. Karpov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3640197"/>
            <a:ext cx="9906000" cy="1312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20/05/2025</a:t>
            </a: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601200" y="0"/>
            <a:ext cx="3048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58A8DEA-8A1F-46B8-AF0A-E519FFE7CC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7" y="5199003"/>
            <a:ext cx="9906000" cy="1312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0188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AF6614C4-1BC2-64DD-2E37-1979C02896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4745" y="1371600"/>
            <a:ext cx="7522055" cy="3124200"/>
          </a:xfrm>
          <a:prstGeom prst="rect">
            <a:avLst/>
          </a:prstGeom>
        </p:spPr>
      </p:pic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FCC pre-injector complex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AF4D7C5-FE32-4B44-B69C-E1C8F43EB3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75783"/>
            <a:ext cx="8610599" cy="5877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Sources and </a:t>
            </a:r>
            <a:r>
              <a:rPr lang="en-US" sz="2100" b="1" dirty="0" err="1">
                <a:latin typeface="Arial" panose="020B0604020202020204" pitchFamily="34" charset="0"/>
                <a:cs typeface="Arial" panose="020B0604020202020204" pitchFamily="34" charset="0"/>
              </a:rPr>
              <a:t>linacs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damping ring at 2.86 GeV  high energy </a:t>
            </a:r>
            <a:r>
              <a:rPr lang="en-US" sz="2100" b="1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linac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: 2.86 GeV to 20 GeV  booster  FCC collider  </a:t>
            </a: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2B28043-9A09-91FC-B01B-04B66A79DAA8}"/>
              </a:ext>
            </a:extLst>
          </p:cNvPr>
          <p:cNvSpPr txBox="1"/>
          <p:nvPr/>
        </p:nvSpPr>
        <p:spPr>
          <a:xfrm rot="16200000">
            <a:off x="7271187" y="2742595"/>
            <a:ext cx="31678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Paolo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Craievich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, Chamonix 2025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7333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3E021A-0AD0-57BC-E714-D09B3E03D2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>
            <a:extLst>
              <a:ext uri="{FF2B5EF4-FFF2-40B4-BE49-F238E27FC236}">
                <a16:creationId xmlns:a16="http://schemas.microsoft.com/office/drawing/2014/main" id="{72C690BF-4016-3003-C813-42921FAA5A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1091321-CC07-DCDB-AA5C-9FE90BCCD7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75783"/>
            <a:ext cx="8610599" cy="5877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FCC requires flexible top-up filling schemes, e.g. to</a:t>
            </a:r>
            <a:b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mitigate e-cloud, see Hannes’ 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slides</a:t>
            </a: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ct val="20000"/>
              </a:spcBef>
              <a:buClr>
                <a:schemeClr val="tx1"/>
              </a:buClr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Assumptions:</a:t>
            </a: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Injection possible into any bunch position in booster/FCC</a:t>
            </a: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Damping ring damps </a:t>
            </a:r>
            <a: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multiple batches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 (four bunches spaced by 25 ns) </a:t>
            </a:r>
            <a: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simultaneously</a:t>
            </a: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US" sz="21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Cog-wheeling between damping ring and booster/FCC</a:t>
            </a: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Impact on choice of damping ring size?</a:t>
            </a:r>
          </a:p>
          <a:p>
            <a:pPr marL="361950" indent="-3619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 of batches orbiting at the same time in damping ring?</a:t>
            </a:r>
          </a:p>
          <a:p>
            <a:pPr marL="361950" indent="-3619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Consequences for pulsing the linacs?</a:t>
            </a:r>
          </a:p>
        </p:txBody>
      </p:sp>
    </p:spTree>
    <p:extLst>
      <p:ext uri="{BB962C8B-B14F-4D97-AF65-F5344CB8AC3E}">
        <p14:creationId xmlns:p14="http://schemas.microsoft.com/office/powerpoint/2010/main" val="594299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3C5AAA-1A00-E94A-72B0-B32AD1144B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69EE637-6270-C267-1583-C8266EE128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624" y="1412703"/>
            <a:ext cx="4673559" cy="3971120"/>
          </a:xfrm>
          <a:prstGeom prst="rect">
            <a:avLst/>
          </a:prstGeom>
        </p:spPr>
      </p:pic>
      <p:sp>
        <p:nvSpPr>
          <p:cNvPr id="12" name="Rectangle 3">
            <a:extLst>
              <a:ext uri="{FF2B5EF4-FFF2-40B4-BE49-F238E27FC236}">
                <a16:creationId xmlns:a16="http://schemas.microsoft.com/office/drawing/2014/main" id="{DFD31B80-67F9-4714-13F5-FB83F3B8D9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Damping ring operation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B365DA3-7F39-A662-F2E2-6F00CD40F2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75783"/>
            <a:ext cx="8610599" cy="5877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Multiple batches circulating simultaneously</a:t>
            </a: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6B64C5B-FC69-2187-D8CC-6E525554AEC0}"/>
              </a:ext>
            </a:extLst>
          </p:cNvPr>
          <p:cNvSpPr txBox="1"/>
          <p:nvPr/>
        </p:nvSpPr>
        <p:spPr>
          <a:xfrm rot="16200000">
            <a:off x="7728333" y="2687593"/>
            <a:ext cx="33148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Hannes Bartosik, FCC Week 2024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C835E97-3328-A950-62C1-404A8BD214E2}"/>
              </a:ext>
            </a:extLst>
          </p:cNvPr>
          <p:cNvSpPr txBox="1"/>
          <p:nvPr/>
        </p:nvSpPr>
        <p:spPr>
          <a:xfrm>
            <a:off x="598598" y="5282625"/>
            <a:ext cx="35670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Paolo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Craievich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, Chamonix 2025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and</a:t>
            </a:r>
            <a:b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Feasibility Study Report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0A9512E-3826-D1FC-2228-0A1D8F7FA4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5523" y="4085639"/>
            <a:ext cx="3920876" cy="1172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FIFO principle</a:t>
            </a: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storage time ~95 </a:t>
            </a:r>
            <a:r>
              <a:rPr lang="en-US" sz="2100" b="1" dirty="0" err="1"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7DCB097-D592-A04D-9C9A-BE7BB68204F1}"/>
              </a:ext>
            </a:extLst>
          </p:cNvPr>
          <p:cNvSpPr/>
          <p:nvPr/>
        </p:nvSpPr>
        <p:spPr>
          <a:xfrm>
            <a:off x="3962400" y="1905000"/>
            <a:ext cx="572416" cy="152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A graph of a bar chart&#10;&#10;Description automatically generated with medium confidence">
            <a:extLst>
              <a:ext uri="{FF2B5EF4-FFF2-40B4-BE49-F238E27FC236}">
                <a16:creationId xmlns:a16="http://schemas.microsoft.com/office/drawing/2014/main" id="{F91EA85A-F140-D464-E39D-3A371AE66E7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0529" y="1277243"/>
            <a:ext cx="3754595" cy="2730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3427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9F7C8B-1D6A-FBA8-A9F1-D9804E7473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diagram of a circle with a red dot&#10;&#10;Description automatically generated">
            <a:extLst>
              <a:ext uri="{FF2B5EF4-FFF2-40B4-BE49-F238E27FC236}">
                <a16:creationId xmlns:a16="http://schemas.microsoft.com/office/drawing/2014/main" id="{1825B367-9B05-45C6-E57D-4914BFDE09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750" y="1533525"/>
            <a:ext cx="4762500" cy="3790950"/>
          </a:xfrm>
          <a:prstGeom prst="rect">
            <a:avLst/>
          </a:prstGeom>
        </p:spPr>
      </p:pic>
      <p:sp>
        <p:nvSpPr>
          <p:cNvPr id="12" name="Rectangle 3">
            <a:extLst>
              <a:ext uri="{FF2B5EF4-FFF2-40B4-BE49-F238E27FC236}">
                <a16:creationId xmlns:a16="http://schemas.microsoft.com/office/drawing/2014/main" id="{ED6E44DB-704E-9E9E-9D67-091EEAB5E0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Integer ratio of circumferences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47465E4-162B-AA19-43FA-B332FBEC98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75783"/>
            <a:ext cx="8610599" cy="5877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Integer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 ratio, </a:t>
            </a:r>
            <a:r>
              <a:rPr lang="en-US" sz="2100" b="1" i="1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GB" sz="2100" b="1" i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21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FCC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2100" b="1" i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21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DR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 of circumferences</a:t>
            </a: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Only </a:t>
            </a:r>
            <a:r>
              <a:rPr lang="en-US" sz="2100" b="1" i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azimuthal positions 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can be reached</a:t>
            </a: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Transfer possible at each turn 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of the FCC booster</a:t>
            </a: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Displacement or cogging/rephasing in the damping ring by </a:t>
            </a:r>
            <a:r>
              <a:rPr lang="en-US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 to </a:t>
            </a:r>
            <a:r>
              <a:rPr lang="en-US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 180</a:t>
            </a:r>
          </a:p>
          <a:p>
            <a:pPr lvl="1" algn="l">
              <a:spcBef>
                <a:spcPct val="20000"/>
              </a:spcBef>
              <a:buClr>
                <a:schemeClr val="tx1"/>
              </a:buClr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ct val="20000"/>
              </a:spcBef>
              <a:buClr>
                <a:schemeClr val="tx1"/>
              </a:buClr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59642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98E399-D7E5-1577-22CA-D29A0C1B5C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diagram of a circle with circles and lines&#10;&#10;Description automatically generated">
            <a:extLst>
              <a:ext uri="{FF2B5EF4-FFF2-40B4-BE49-F238E27FC236}">
                <a16:creationId xmlns:a16="http://schemas.microsoft.com/office/drawing/2014/main" id="{E620EC7D-CA82-E08B-6B00-E81BB2EB44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750" y="1533525"/>
            <a:ext cx="4762500" cy="379095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5D32145-637E-714A-495A-C5156F6170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75783"/>
            <a:ext cx="8610599" cy="5877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Rational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 ratio, </a:t>
            </a:r>
            <a:r>
              <a:rPr lang="en-US" sz="2100" b="1" i="1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sz="2100" b="1" i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21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FCC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2100" b="1" i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21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DR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sz="2100" b="1" i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2100" b="1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 of circumferences</a:t>
            </a: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About </a:t>
            </a:r>
            <a:r>
              <a:rPr lang="en-US" sz="2100" b="1" i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times more azimuthal positions 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can be reached</a:t>
            </a: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US" sz="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At expense of transferring only every </a:t>
            </a:r>
            <a:r>
              <a:rPr lang="en-US" sz="2100" b="1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 turns of booster</a:t>
            </a: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US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‘Jitter’ from zero to </a:t>
            </a:r>
            <a:r>
              <a:rPr lang="en-US" sz="1800" b="1" i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turns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</a:t>
            </a:r>
            <a:r>
              <a:rPr lang="en-US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pulse linacs non-periodically</a:t>
            </a: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Displacement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in damping ring </a:t>
            </a: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reduced to ~ 180/</a:t>
            </a:r>
            <a:r>
              <a:rPr lang="en-US" sz="1800" b="1" i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n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3B142027-4F48-D359-912A-587A99A4DB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Rational ratio of circumferences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12458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607FF3-3A66-497A-382D-1F603F2560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85CD705-08DE-3B0A-A615-59F883CD27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75783"/>
            <a:ext cx="8610599" cy="5877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Cogging applied for transfer between PS and SPS as injectors for LEP</a:t>
            </a: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ct val="20000"/>
              </a:spcBef>
              <a:buClr>
                <a:schemeClr val="tx1"/>
              </a:buClr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ct val="20000"/>
              </a:spcBef>
              <a:buClr>
                <a:schemeClr val="tx1"/>
              </a:buClr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Transfer of two sets of bunches with re-phasing in-between</a:t>
            </a: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Orbit displacement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 due to RF frequency ‘modulation’</a:t>
            </a: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suitable for low-emittance damping ring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5293C9F8-1D07-B07D-086C-6894414582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Cogging during LEP era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4173608-E19E-0BF6-E861-6DF852F9635B}"/>
              </a:ext>
            </a:extLst>
          </p:cNvPr>
          <p:cNvGrpSpPr/>
          <p:nvPr/>
        </p:nvGrpSpPr>
        <p:grpSpPr>
          <a:xfrm>
            <a:off x="1219200" y="1295400"/>
            <a:ext cx="3962400" cy="3641698"/>
            <a:chOff x="798636" y="914400"/>
            <a:chExt cx="4648200" cy="4271992"/>
          </a:xfrm>
        </p:grpSpPr>
        <p:pic>
          <p:nvPicPr>
            <p:cNvPr id="7" name="Picture 6" descr="A diagram of a machine&#10;&#10;Description automatically generated">
              <a:extLst>
                <a:ext uri="{FF2B5EF4-FFF2-40B4-BE49-F238E27FC236}">
                  <a16:creationId xmlns:a16="http://schemas.microsoft.com/office/drawing/2014/main" id="{2A9D4F2B-1B0F-A025-2F7F-6B5A249FC8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8636" y="914400"/>
              <a:ext cx="4648200" cy="4245951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AD8F572-A1E5-A96F-1C1B-38855B73C1FB}"/>
                </a:ext>
              </a:extLst>
            </p:cNvPr>
            <p:cNvSpPr/>
            <p:nvPr/>
          </p:nvSpPr>
          <p:spPr>
            <a:xfrm>
              <a:off x="977413" y="4270159"/>
              <a:ext cx="2491705" cy="916233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3" name="Picture 2" descr="A diagram of a machine&#10;&#10;Description automatically generated">
            <a:extLst>
              <a:ext uri="{FF2B5EF4-FFF2-40B4-BE49-F238E27FC236}">
                <a16:creationId xmlns:a16="http://schemas.microsoft.com/office/drawing/2014/main" id="{03C4F64F-471E-E5C0-37E3-448E401B20E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3392" y="1709272"/>
            <a:ext cx="3002286" cy="170383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FBA2C7F-DC5A-D8CA-D29A-50476C1B6BDE}"/>
              </a:ext>
            </a:extLst>
          </p:cNvPr>
          <p:cNvSpPr txBox="1"/>
          <p:nvPr/>
        </p:nvSpPr>
        <p:spPr>
          <a:xfrm>
            <a:off x="6095141" y="1447800"/>
            <a:ext cx="2450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114 MHz cavity tuner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C05B67-677B-7CC5-302C-BF5612306BDB}"/>
              </a:ext>
            </a:extLst>
          </p:cNvPr>
          <p:cNvSpPr txBox="1"/>
          <p:nvPr/>
        </p:nvSpPr>
        <p:spPr>
          <a:xfrm>
            <a:off x="6114150" y="3391168"/>
            <a:ext cx="2542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10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KHz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tuning range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198F06-C6B1-C0A3-12F5-495F944EB235}"/>
              </a:ext>
            </a:extLst>
          </p:cNvPr>
          <p:cNvSpPr txBox="1"/>
          <p:nvPr/>
        </p:nvSpPr>
        <p:spPr>
          <a:xfrm rot="16200000">
            <a:off x="7569109" y="2837761"/>
            <a:ext cx="34347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B. J. Evans, et al.,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PAC87, p. 1901</a:t>
            </a: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38458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C82371-4AB3-CE7F-C490-21E7EBD679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>
            <a:extLst>
              <a:ext uri="{FF2B5EF4-FFF2-40B4-BE49-F238E27FC236}">
                <a16:creationId xmlns:a16="http://schemas.microsoft.com/office/drawing/2014/main" id="{DF97EFBF-4DD3-594F-7126-A19B5C6CB5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Fixed RF frequency schemes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7FB2F65-865C-8555-9D7E-65B963A384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75783"/>
            <a:ext cx="8686800" cy="5877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4500" indent="-4445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Constant RF frequency in damping ring, booster and FCC</a:t>
            </a:r>
            <a:endParaRPr lang="en-GB" sz="21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ct val="20000"/>
              </a:spcBef>
              <a:buClr>
                <a:schemeClr val="tx1"/>
              </a:buClr>
            </a:pPr>
            <a:endParaRPr lang="en-US" sz="21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4500" indent="-444500" algn="l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Coarse positioning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 of bunches by </a:t>
            </a:r>
            <a: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cog-wheeling</a:t>
            </a:r>
          </a:p>
          <a:p>
            <a:pPr marL="444500" indent="-444500" algn="l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Fine positioning 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displacing batches 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in damping ring </a:t>
            </a: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Clean solutions allow </a:t>
            </a:r>
            <a:r>
              <a:rPr lang="en-US" sz="2100" b="1" i="1" dirty="0" err="1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100" b="1" baseline="-25000" dirty="0" err="1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RF,FCC</a:t>
            </a:r>
            <a:r>
              <a:rPr lang="en-US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sz="2100" b="1" i="1" dirty="0" err="1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100" b="1" baseline="-25000" dirty="0" err="1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RF,DR</a:t>
            </a:r>
            <a:r>
              <a:rPr lang="en-US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 ns 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spacing</a:t>
            </a: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Assume </a:t>
            </a:r>
            <a:r>
              <a:rPr lang="en-US" sz="2100" b="1" i="1" dirty="0" err="1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100" b="1" baseline="-25000" dirty="0" err="1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FCC</a:t>
            </a:r>
            <a:r>
              <a:rPr lang="en-US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12120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</a:t>
            </a:r>
            <a:r>
              <a:rPr lang="en-US" sz="2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100" b="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RF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 = 121200/10 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</a:t>
            </a:r>
            <a: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bunch position units</a:t>
            </a: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US" sz="21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US" sz="21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US" sz="21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US" sz="21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61950" indent="-3619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12120 = 2</a:t>
            </a:r>
            <a:r>
              <a:rPr lang="en-US" sz="2100" b="1" baseline="300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3</a:t>
            </a:r>
            <a: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∙3∙5∙101 must be dividable by numerator of </a:t>
            </a:r>
            <a:r>
              <a:rPr lang="en-US" sz="2100" b="1" i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</a:t>
            </a:r>
            <a:r>
              <a:rPr lang="en-US" sz="2100" b="1" baseline="-250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FCC</a:t>
            </a:r>
            <a: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/</a:t>
            </a:r>
            <a:r>
              <a:rPr lang="en-US" sz="2100" b="1" i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</a:t>
            </a:r>
            <a:r>
              <a:rPr lang="en-US" sz="2100" b="1" baseline="-250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DR</a:t>
            </a:r>
            <a: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endParaRPr lang="en-GB" sz="21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2796460-BA69-5543-C971-0BDF61884F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4834492"/>
            <a:ext cx="7315200" cy="804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4216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C:\Programme\Microsoft Office\Vorlagen\Leere Präsentation.pot</Template>
  <TotalTime>138702</TotalTime>
  <Words>701</Words>
  <Application>Microsoft Macintosh PowerPoint</Application>
  <PresentationFormat>A4 Paper (210x297 mm)</PresentationFormat>
  <Paragraphs>166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Constantia</vt:lpstr>
      <vt:lpstr>Symbol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XXXXX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Kein Folientitel</dc:title>
  <dc:creator>XXXXX</dc:creator>
  <cp:lastModifiedBy>Hannes Bartosik</cp:lastModifiedBy>
  <cp:revision>3150</cp:revision>
  <cp:lastPrinted>2019-11-18T10:22:47Z</cp:lastPrinted>
  <dcterms:created xsi:type="dcterms:W3CDTF">2004-02-08T17:46:25Z</dcterms:created>
  <dcterms:modified xsi:type="dcterms:W3CDTF">2025-05-22T09:07:29Z</dcterms:modified>
</cp:coreProperties>
</file>