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97" d="100"/>
          <a:sy n="97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7A5D4-C9BC-55D9-5BE2-C1753A05F8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1F0CE5-976E-0135-5DB0-E6B3B47133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7FF78-C3C1-01A2-74E0-4498DF780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36861-7FEA-334C-2420-E83F5B81D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56B23-C6A0-E17E-AE58-84E83C05B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7637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90447-FC48-77D4-CFA3-325A4FB2F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977BBB-5D56-F8B0-C7A7-F016DFE03D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366A4-AFC5-D9EF-0490-BE9B44CEA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E59BD-2E43-82E2-C0F5-8EB64F907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7A662-B3F7-C0A1-11FA-1A18B4747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02204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1785E7-BC7E-EBB3-4A10-D0C1E955DB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EE0396-A59A-419B-5979-57A871451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C28D6-71D3-358E-9946-07AF02DAD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4B5459-3094-E51B-193F-3F3687F45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D9C56-0CAF-B0E6-EC03-AA298A83F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17841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54F33-2BA7-F03B-A1A4-06095E510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684BD-B002-FD3E-79A4-8FC1C9D95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B7DB1-C5F2-CB57-C70C-E2DAADE23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A93FB-7C4D-B454-9C20-FD4FB1DFB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84556-EFC8-509D-1543-14547B94A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69151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65E13-79E9-02C5-F86B-4E766E3EF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644BD0-7075-0921-D999-C317FD1829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5711B-1DCA-BFF5-363F-0A3BCB901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BA373-C9DE-8DCD-F0E8-C13A0F188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394A4-A3DA-FDC6-32B5-8BFD189FE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34260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B4258-459B-B5B1-73D1-E67DECDCF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DFF4D6-FA96-411F-CEA9-6E323560B0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FB680B-74CF-1B87-DD9B-8CEB961D21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F74CDB-C3B6-66DA-C67F-3245DB88A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FB599B-53E5-B49F-AE40-A21076BF0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EAC28A-C5A3-1B7E-487E-832D8419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32774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6093B-B4B4-1170-DAF5-8822225D4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D7FFA5-62B8-DE38-5391-B0E688866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05032-5FEB-A44F-50C5-A27FC281F8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1BE052-ABE6-CC07-5049-F066B1C5A7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D488091-B741-9092-9FCD-DE57F97E9B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C32A73-6E0D-D3E4-6D8A-4B302F9B5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00095A-A26A-8F6A-D20E-692F6D4B9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0B59DB-2399-1CFC-3939-6249CFFDF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01638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DC3B7-BD55-F98A-668A-5EC9DA2B1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363271-4447-021F-CD11-D119EBC9E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F13960-23A0-F2A8-3896-3372066D3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DE7058-6053-F30E-C7F8-5E2AD1D6D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3769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3B2123-53CF-8F43-13C4-4E16A75CD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D7F4D5-1019-40F0-6BAC-D175CA885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698A1A-D5F9-A076-BACD-22C65AF79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2094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12DEE-7CFA-AAEF-23B8-854D5495E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C6FD5-417C-31C6-25A5-1500679D6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C50F47-AAE9-98B5-8B71-F872AE746F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70056F-8C26-8A21-33B3-BA8F065EF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79D2BB-3CBE-3B85-A5BA-D4FFDB476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5789A5-10F4-C314-470A-4D037F199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46922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B0A2F-B3E4-DBAC-1316-96010D8E9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CE6AC1-7BEC-39ED-43DD-A82328AFB2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5E3E2A-5165-5EBF-14FB-5975544C6E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868AE-CE72-A9FE-2D24-27D2AE739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EFA4CB-F5F0-621C-DA71-323F4251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F77E68-18BA-7AE9-D086-70BAB2DDC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11248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0786665-98B9-9DFF-3A66-1B397C23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00ADCD-4C2E-A091-7AFE-A963DB7DE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A0348-C188-ED57-CDF4-8B394938FA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C89AAA-2F53-4151-BFB9-5DD7100B0A57}" type="datetimeFigureOut">
              <a:rPr lang="en-CH" smtClean="0"/>
              <a:t>06/26/2025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AA004-FE01-81A2-9E89-8B91CB1AFA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37D5E-57B3-482F-3D4A-E624C34269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84AE72-A09F-4D72-9FA3-F4E23D918E6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5218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apt.cern.ch/apt/gui/?u=https://apt.cern.ch/apt/ui/forms/ProgressReport.do?create_session=true&amp;Id=234920#W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pt.cern.ch/apt/gui/?u=https://apt.cern.ch/apt/ui/forms/ProgressReport.do?create_session=true&amp;Id=248567#W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804451E-944E-6EC8-D15C-D569A37A6A06}"/>
              </a:ext>
            </a:extLst>
          </p:cNvPr>
          <p:cNvSpPr txBox="1"/>
          <p:nvPr/>
        </p:nvSpPr>
        <p:spPr>
          <a:xfrm>
            <a:off x="2439166" y="1244337"/>
            <a:ext cx="731366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/>
              <a:t>NA CONS WP3.1 - Half-year status</a:t>
            </a:r>
          </a:p>
          <a:p>
            <a:pPr algn="ctr"/>
            <a:r>
              <a:rPr lang="en-GB" sz="3600" dirty="0"/>
              <a:t>3.1.1.3 General Cons BTV</a:t>
            </a:r>
            <a:br>
              <a:rPr lang="en-GB" sz="3600" dirty="0"/>
            </a:br>
            <a:r>
              <a:rPr lang="en-GB" sz="3600" dirty="0"/>
              <a:t>3.1.1.10 BTV230925</a:t>
            </a:r>
            <a:endParaRPr lang="en-GB" sz="3600" b="1" dirty="0"/>
          </a:p>
          <a:p>
            <a:pPr algn="ctr"/>
            <a:endParaRPr lang="en-GB" sz="3600" b="1" dirty="0"/>
          </a:p>
          <a:p>
            <a:pPr algn="ctr"/>
            <a:endParaRPr lang="en-CH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2DC9E2-D5C9-24D1-4B00-EC1D2E0C7AB5}"/>
              </a:ext>
            </a:extLst>
          </p:cNvPr>
          <p:cNvSpPr txBox="1"/>
          <p:nvPr/>
        </p:nvSpPr>
        <p:spPr>
          <a:xfrm>
            <a:off x="5404144" y="4176073"/>
            <a:ext cx="1383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S.Burger</a:t>
            </a:r>
          </a:p>
          <a:p>
            <a:pPr algn="ctr"/>
            <a:r>
              <a:rPr lang="en-US" i="1" dirty="0"/>
              <a:t>2025_06_25</a:t>
            </a:r>
            <a:endParaRPr lang="en-CH" i="1" dirty="0"/>
          </a:p>
        </p:txBody>
      </p:sp>
    </p:spTree>
    <p:extLst>
      <p:ext uri="{BB962C8B-B14F-4D97-AF65-F5344CB8AC3E}">
        <p14:creationId xmlns:p14="http://schemas.microsoft.com/office/powerpoint/2010/main" val="998544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DEABD14-D658-4875-B453-7186D696C0F3}"/>
              </a:ext>
            </a:extLst>
          </p:cNvPr>
          <p:cNvSpPr txBox="1"/>
          <p:nvPr/>
        </p:nvSpPr>
        <p:spPr>
          <a:xfrm>
            <a:off x="1730936" y="1572364"/>
            <a:ext cx="9010159" cy="5232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Work Unit </a:t>
            </a:r>
            <a:r>
              <a:rPr lang="en-CH" sz="2800" dirty="0"/>
              <a:t>234920</a:t>
            </a:r>
            <a:r>
              <a:rPr lang="en-US" sz="2800" dirty="0"/>
              <a:t> – PRIMARY-CONS : </a:t>
            </a:r>
            <a:r>
              <a:rPr lang="en-GB" sz="2800" dirty="0"/>
              <a:t>General Cons BTV</a:t>
            </a:r>
            <a:endParaRPr lang="en-CH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FF9B4C-42B1-DEAA-14D8-7C710ACBE671}"/>
              </a:ext>
            </a:extLst>
          </p:cNvPr>
          <p:cNvSpPr txBox="1"/>
          <p:nvPr/>
        </p:nvSpPr>
        <p:spPr>
          <a:xfrm>
            <a:off x="709864" y="421105"/>
            <a:ext cx="11054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Status </a:t>
            </a:r>
            <a:r>
              <a:rPr lang="en-GB" sz="3600" b="1" dirty="0"/>
              <a:t>General Cons. BTV</a:t>
            </a:r>
            <a:endParaRPr lang="en-US" sz="36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1B2527-8B1E-ADA7-8371-DDF4250AAE26}"/>
              </a:ext>
            </a:extLst>
          </p:cNvPr>
          <p:cNvSpPr txBox="1"/>
          <p:nvPr/>
        </p:nvSpPr>
        <p:spPr>
          <a:xfrm>
            <a:off x="660621" y="2607980"/>
            <a:ext cx="1115327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TT20 and TDC2 BTVs (x9)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Screen replacement 	 engaged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New interface box	 next year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New screen support 	 design will be done over summer (TS in ML)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New Cloche		 same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ym typeface="Wingdings" panose="05000000000000000000" pitchFamily="2" charset="2"/>
              </a:rPr>
              <a:t>New viewports		 quoted, will be spent before end of 2025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i="1" dirty="0">
                <a:sym typeface="Wingdings" panose="05000000000000000000" pitchFamily="2" charset="2"/>
              </a:rPr>
              <a:t>(Maltese cross and filter wheel consolidation in LS4)</a:t>
            </a:r>
          </a:p>
        </p:txBody>
      </p:sp>
    </p:spTree>
    <p:extLst>
      <p:ext uri="{BB962C8B-B14F-4D97-AF65-F5344CB8AC3E}">
        <p14:creationId xmlns:p14="http://schemas.microsoft.com/office/powerpoint/2010/main" val="2371654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2C94AC-672A-2AC7-E4E1-F338F00146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3CA6EE0-6D41-E93A-C96C-2D8AC5FC5226}"/>
              </a:ext>
            </a:extLst>
          </p:cNvPr>
          <p:cNvSpPr txBox="1"/>
          <p:nvPr/>
        </p:nvSpPr>
        <p:spPr>
          <a:xfrm>
            <a:off x="231016" y="147860"/>
            <a:ext cx="10089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EVM</a:t>
            </a:r>
            <a:endParaRPr lang="en-CH" sz="3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377D9E-0CB8-8CF8-E5DD-2A443014D5C6}"/>
              </a:ext>
            </a:extLst>
          </p:cNvPr>
          <p:cNvSpPr txBox="1"/>
          <p:nvPr/>
        </p:nvSpPr>
        <p:spPr>
          <a:xfrm>
            <a:off x="513946" y="732635"/>
            <a:ext cx="1080588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https://apt.cern.ch/apt/gui/?u=https://apt.cern.ch/apt/ui/forms/ProgressReport.do?create_session=true&amp;Id=234920#WU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Was update few weeks ago </a:t>
            </a:r>
            <a:r>
              <a:rPr lang="en-US" sz="2400" dirty="0">
                <a:sym typeface="Wingdings" panose="05000000000000000000" pitchFamily="2" charset="2"/>
              </a:rPr>
              <a:t> still valid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No need for more money at this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9AF7E5-7BCF-B3AE-EF1A-40EA0AC0D7D6}"/>
              </a:ext>
            </a:extLst>
          </p:cNvPr>
          <p:cNvSpPr txBox="1"/>
          <p:nvPr/>
        </p:nvSpPr>
        <p:spPr>
          <a:xfrm>
            <a:off x="231016" y="2548517"/>
            <a:ext cx="2137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Readiness</a:t>
            </a:r>
            <a:endParaRPr lang="en-CH" sz="3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D8685C-0BAF-F636-6B16-710A6FC74038}"/>
              </a:ext>
            </a:extLst>
          </p:cNvPr>
          <p:cNvSpPr txBox="1"/>
          <p:nvPr/>
        </p:nvSpPr>
        <p:spPr>
          <a:xfrm>
            <a:off x="513946" y="3133292"/>
            <a:ext cx="1080588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 far, the project is still on track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No issue encountered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No new cables for this project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>
                <a:sym typeface="Wingdings" panose="05000000000000000000" pitchFamily="2" charset="2"/>
              </a:rPr>
              <a:t>Same cabling will be all new because to the cabling replacement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>
                <a:sym typeface="Wingdings" panose="05000000000000000000" pitchFamily="2" charset="2"/>
              </a:rPr>
              <a:t>New cables/</a:t>
            </a:r>
            <a:r>
              <a:rPr lang="en-US" sz="2400" dirty="0" err="1">
                <a:sym typeface="Wingdings" panose="05000000000000000000" pitchFamily="2" charset="2"/>
              </a:rPr>
              <a:t>fibres</a:t>
            </a:r>
            <a:r>
              <a:rPr lang="en-US" sz="2400" dirty="0">
                <a:sym typeface="Wingdings" panose="05000000000000000000" pitchFamily="2" charset="2"/>
              </a:rPr>
              <a:t> might be pulled in parallel but this is on the Analogue to Digital Camera Replacement 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4268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396047-BDB2-7C29-8EDC-7F686D4F3AD1}"/>
              </a:ext>
            </a:extLst>
          </p:cNvPr>
          <p:cNvSpPr txBox="1"/>
          <p:nvPr/>
        </p:nvSpPr>
        <p:spPr>
          <a:xfrm>
            <a:off x="709864" y="421105"/>
            <a:ext cx="11054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Status BTV230925 Consolidation Project</a:t>
            </a:r>
            <a:endParaRPr lang="en-US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ABEB08-1CF5-B1E2-AD55-0AA4A98E8C69}"/>
              </a:ext>
            </a:extLst>
          </p:cNvPr>
          <p:cNvSpPr txBox="1"/>
          <p:nvPr/>
        </p:nvSpPr>
        <p:spPr>
          <a:xfrm>
            <a:off x="1127620" y="1364529"/>
            <a:ext cx="9316333" cy="5232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Work Unit 	248567 – PRIMARY-CONS : BTV230925 upgrade</a:t>
            </a:r>
            <a:endParaRPr lang="en-CH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8F9197-6807-65EF-909B-3C4B38A85B87}"/>
              </a:ext>
            </a:extLst>
          </p:cNvPr>
          <p:cNvSpPr txBox="1"/>
          <p:nvPr/>
        </p:nvSpPr>
        <p:spPr>
          <a:xfrm>
            <a:off x="709864" y="1976384"/>
            <a:ext cx="111532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ECR draft was sent to Sonia (SPS) &amp; Giulia (NA) few months ago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It now depends on the validation of the magnet replacement to have the latest differential views (Integration/</a:t>
            </a:r>
            <a:r>
              <a:rPr lang="en-US" sz="2400" dirty="0" err="1">
                <a:sym typeface="Wingdings" panose="05000000000000000000" pitchFamily="2" charset="2"/>
              </a:rPr>
              <a:t>F.Galleazzi</a:t>
            </a:r>
            <a:r>
              <a:rPr lang="en-US" sz="2400" dirty="0">
                <a:sym typeface="Wingdings" panose="05000000000000000000" pitchFamily="2" charset="2"/>
              </a:rPr>
              <a:t>). If this takes again more time, we will circulate the ECR without the latest vacuum interface, mentioning that it has no impact on our design/integration</a:t>
            </a:r>
          </a:p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Will soon be circulating (Frederic is finalizing the differential views)</a:t>
            </a:r>
          </a:p>
          <a:p>
            <a:r>
              <a:rPr lang="en-US" sz="2400" dirty="0"/>
              <a:t>Main parts: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BTV mechanical design </a:t>
            </a:r>
            <a:r>
              <a:rPr lang="en-US" sz="2400" dirty="0">
                <a:sym typeface="Wingdings" panose="05000000000000000000" pitchFamily="2" charset="2"/>
              </a:rPr>
              <a:t> done (MME)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BTV optical line design  partially done (Vincent)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highlight>
                  <a:srgbClr val="00FFFF"/>
                </a:highlight>
                <a:sym typeface="Wingdings" panose="05000000000000000000" pitchFamily="2" charset="2"/>
              </a:rPr>
              <a:t>We are asked to spend money which could be done already from Feb or March, but I will not launch costly fabrication without the ~green light given by the ECR</a:t>
            </a:r>
            <a:br>
              <a:rPr lang="en-US" sz="2400" dirty="0">
                <a:highlight>
                  <a:srgbClr val="00FFFF"/>
                </a:highlight>
                <a:sym typeface="Wingdings" panose="05000000000000000000" pitchFamily="2" charset="2"/>
              </a:rPr>
            </a:br>
            <a:r>
              <a:rPr lang="en-US" sz="2400" dirty="0">
                <a:highlight>
                  <a:srgbClr val="00FFFF"/>
                </a:highlight>
                <a:sym typeface="Wingdings" panose="05000000000000000000" pitchFamily="2" charset="2"/>
              </a:rPr>
              <a:t>(what is </a:t>
            </a:r>
            <a:r>
              <a:rPr lang="en-US" sz="2400">
                <a:highlight>
                  <a:srgbClr val="00FFFF"/>
                </a:highlight>
                <a:sym typeface="Wingdings" panose="05000000000000000000" pitchFamily="2" charset="2"/>
              </a:rPr>
              <a:t>the status?)</a:t>
            </a:r>
            <a:endParaRPr lang="en-US" sz="2400" dirty="0">
              <a:highlight>
                <a:srgbClr val="00FFFF"/>
              </a:highlight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42631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7B5854-071D-2D06-2869-03CBCF06D1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F819761-D64F-007C-4CF3-2E2B89E97385}"/>
              </a:ext>
            </a:extLst>
          </p:cNvPr>
          <p:cNvSpPr txBox="1"/>
          <p:nvPr/>
        </p:nvSpPr>
        <p:spPr>
          <a:xfrm>
            <a:off x="428978" y="372533"/>
            <a:ext cx="5032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BTV mechanical design (1)</a:t>
            </a:r>
            <a:endParaRPr lang="en-CH" sz="3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75A319-8AA2-C71B-8511-69659AB96ECA}"/>
              </a:ext>
            </a:extLst>
          </p:cNvPr>
          <p:cNvSpPr txBox="1"/>
          <p:nvPr/>
        </p:nvSpPr>
        <p:spPr>
          <a:xfrm>
            <a:off x="7996987" y="1720840"/>
            <a:ext cx="333907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>
                <a:latin typeface="Aptos" panose="020B0004020202020204" pitchFamily="34" charset="0"/>
              </a:rPr>
              <a:t>Main </a:t>
            </a:r>
            <a:r>
              <a:rPr lang="fr-CH" sz="2000" dirty="0" err="1">
                <a:latin typeface="Aptos" panose="020B0004020202020204" pitchFamily="34" charset="0"/>
              </a:rPr>
              <a:t>features</a:t>
            </a:r>
            <a:r>
              <a:rPr lang="fr-CH" sz="2000" dirty="0">
                <a:latin typeface="Aptos" panose="020B0004020202020204" pitchFamily="34" charset="0"/>
              </a:rPr>
              <a:t>:</a:t>
            </a:r>
          </a:p>
          <a:p>
            <a:endParaRPr lang="fr-CH" sz="2000" dirty="0">
              <a:latin typeface="Aptos" panose="020B00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>
                <a:latin typeface="Aptos" panose="020B0004020202020204" pitchFamily="34" charset="0"/>
              </a:rPr>
              <a:t>Screen size large enough to see the wobbling (H&gt;180mm)</a:t>
            </a:r>
            <a:r>
              <a:rPr lang="en-US" sz="2000" dirty="0"/>
              <a:t>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High quality adjustable mirrors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2000" dirty="0"/>
              <a:t>Covers (protect for dust and shocks) 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H" sz="2000" dirty="0"/>
          </a:p>
        </p:txBody>
      </p:sp>
      <p:pic>
        <p:nvPicPr>
          <p:cNvPr id="2050" name="Picture 3">
            <a:extLst>
              <a:ext uri="{FF2B5EF4-FFF2-40B4-BE49-F238E27FC236}">
                <a16:creationId xmlns:a16="http://schemas.microsoft.com/office/drawing/2014/main" id="{663377B8-D60C-06C1-D3C7-028C5DDB8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136" y="1187879"/>
            <a:ext cx="2441874" cy="5058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4">
            <a:extLst>
              <a:ext uri="{FF2B5EF4-FFF2-40B4-BE49-F238E27FC236}">
                <a16:creationId xmlns:a16="http://schemas.microsoft.com/office/drawing/2014/main" id="{25A170AD-F251-A3AB-6140-B7E5796A3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010" y="1187461"/>
            <a:ext cx="2441875" cy="505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6">
            <a:extLst>
              <a:ext uri="{FF2B5EF4-FFF2-40B4-BE49-F238E27FC236}">
                <a16:creationId xmlns:a16="http://schemas.microsoft.com/office/drawing/2014/main" id="{36668A2C-82C4-3F0A-1C1B-44C1E0A12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93" y="1187461"/>
            <a:ext cx="2442813" cy="505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1663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2A8E7F3-F82B-6F9E-7903-3240ACDA0203}"/>
              </a:ext>
            </a:extLst>
          </p:cNvPr>
          <p:cNvSpPr txBox="1"/>
          <p:nvPr/>
        </p:nvSpPr>
        <p:spPr>
          <a:xfrm>
            <a:off x="428978" y="372533"/>
            <a:ext cx="50329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BTV mechanical design (2)</a:t>
            </a:r>
            <a:endParaRPr lang="en-CH" sz="3200" b="1" dirty="0"/>
          </a:p>
        </p:txBody>
      </p:sp>
      <p:pic>
        <p:nvPicPr>
          <p:cNvPr id="5" name="Picture 4" descr="A diagram of a machine&#10;&#10;Description automatically generated">
            <a:extLst>
              <a:ext uri="{FF2B5EF4-FFF2-40B4-BE49-F238E27FC236}">
                <a16:creationId xmlns:a16="http://schemas.microsoft.com/office/drawing/2014/main" id="{1E1AC608-B87D-AF7A-B0AE-209BD6653A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978" y="1346886"/>
            <a:ext cx="7994161" cy="49532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937D85-59B3-ED1A-C6F4-37055E434038}"/>
              </a:ext>
            </a:extLst>
          </p:cNvPr>
          <p:cNvSpPr txBox="1"/>
          <p:nvPr/>
        </p:nvSpPr>
        <p:spPr>
          <a:xfrm>
            <a:off x="8696297" y="2252820"/>
            <a:ext cx="32163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CH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>
                <a:latin typeface="Aptos" panose="020B0004020202020204" pitchFamily="34" charset="0"/>
              </a:rPr>
              <a:t>Main </a:t>
            </a:r>
            <a:r>
              <a:rPr lang="fr-CH" dirty="0" err="1">
                <a:latin typeface="Aptos" panose="020B0004020202020204" pitchFamily="34" charset="0"/>
              </a:rPr>
              <a:t>features</a:t>
            </a:r>
            <a:r>
              <a:rPr lang="fr-CH" dirty="0">
                <a:latin typeface="Aptos" panose="020B00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>
              <a:latin typeface="Aptos" panose="020B00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fr-CH" dirty="0">
                <a:latin typeface="Aptos" panose="020B0004020202020204" pitchFamily="34" charset="0"/>
              </a:rPr>
              <a:t>UAP table &amp; t</a:t>
            </a:r>
            <a:r>
              <a:rPr lang="en-US" dirty="0" err="1"/>
              <a:t>argets</a:t>
            </a:r>
            <a:r>
              <a:rPr lang="en-US" dirty="0"/>
              <a:t> defined with survey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Vacuum interfaces to be finalized (seen with MME and VSC)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751292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A151A-08FB-49D5-D074-47A7C88ECE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D60FF9-07D9-2130-FE2C-558F5AC4B601}"/>
              </a:ext>
            </a:extLst>
          </p:cNvPr>
          <p:cNvSpPr txBox="1"/>
          <p:nvPr/>
        </p:nvSpPr>
        <p:spPr>
          <a:xfrm>
            <a:off x="428978" y="372533"/>
            <a:ext cx="4983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BTV Optical line design (1)</a:t>
            </a:r>
            <a:endParaRPr lang="en-CH" sz="3200" b="1" dirty="0"/>
          </a:p>
        </p:txBody>
      </p:sp>
      <p:pic>
        <p:nvPicPr>
          <p:cNvPr id="3074" name="Picture 1">
            <a:extLst>
              <a:ext uri="{FF2B5EF4-FFF2-40B4-BE49-F238E27FC236}">
                <a16:creationId xmlns:a16="http://schemas.microsoft.com/office/drawing/2014/main" id="{973AA5BB-26CC-EBA9-0FF4-FC8B6CB14B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4" t="16072" r="30126" b="18213"/>
          <a:stretch/>
        </p:blipFill>
        <p:spPr bwMode="auto">
          <a:xfrm>
            <a:off x="889686" y="1210963"/>
            <a:ext cx="4927258" cy="3941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>
            <a:extLst>
              <a:ext uri="{FF2B5EF4-FFF2-40B4-BE49-F238E27FC236}">
                <a16:creationId xmlns:a16="http://schemas.microsoft.com/office/drawing/2014/main" id="{7BD5E4C8-48A3-DC78-83E5-5B2E8C8319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4" t="17858" r="30688" b="12498"/>
          <a:stretch/>
        </p:blipFill>
        <p:spPr bwMode="auto">
          <a:xfrm>
            <a:off x="6318422" y="1210962"/>
            <a:ext cx="4927258" cy="3941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4C1D73-D759-B679-1CA5-51A79E6F96B4}"/>
              </a:ext>
            </a:extLst>
          </p:cNvPr>
          <p:cNvSpPr txBox="1"/>
          <p:nvPr/>
        </p:nvSpPr>
        <p:spPr>
          <a:xfrm>
            <a:off x="715434" y="5657370"/>
            <a:ext cx="55089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Location defined by the interaction of the optical line along TA801 crossing the SPS beam pipe.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/>
              <a:t>Ref is in Vincent’s model (</a:t>
            </a:r>
            <a:r>
              <a:rPr lang="fr-CH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ST1863023)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C27A2B-8257-CD67-78BE-FCE98D9962D1}"/>
              </a:ext>
            </a:extLst>
          </p:cNvPr>
          <p:cNvSpPr txBox="1"/>
          <p:nvPr/>
        </p:nvSpPr>
        <p:spPr>
          <a:xfrm>
            <a:off x="6186311" y="5657370"/>
            <a:ext cx="55089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Profit from the passerelle relocation to: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Protect the optical elements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Attach the first tubes </a:t>
            </a:r>
            <a:endParaRPr lang="fr-CH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08B6C8-C8DD-17EF-9097-66B06F0A7A7F}"/>
              </a:ext>
            </a:extLst>
          </p:cNvPr>
          <p:cNvSpPr txBox="1"/>
          <p:nvPr/>
        </p:nvSpPr>
        <p:spPr>
          <a:xfrm>
            <a:off x="1935322" y="5152767"/>
            <a:ext cx="2992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Actual integration + new BTV</a:t>
            </a:r>
            <a:endParaRPr lang="en-CH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081411-1F71-E060-FF53-FAD66CC33314}"/>
              </a:ext>
            </a:extLst>
          </p:cNvPr>
          <p:cNvSpPr txBox="1"/>
          <p:nvPr/>
        </p:nvSpPr>
        <p:spPr>
          <a:xfrm>
            <a:off x="7689187" y="5152767"/>
            <a:ext cx="218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Post LS3 integration</a:t>
            </a:r>
            <a:endParaRPr lang="en-CH" i="1" dirty="0"/>
          </a:p>
        </p:txBody>
      </p:sp>
      <p:sp>
        <p:nvSpPr>
          <p:cNvPr id="2" name="Cylinder 1">
            <a:extLst>
              <a:ext uri="{FF2B5EF4-FFF2-40B4-BE49-F238E27FC236}">
                <a16:creationId xmlns:a16="http://schemas.microsoft.com/office/drawing/2014/main" id="{11D44048-7D6A-1C2D-2FC3-E7DA6CDE9DF7}"/>
              </a:ext>
            </a:extLst>
          </p:cNvPr>
          <p:cNvSpPr/>
          <p:nvPr/>
        </p:nvSpPr>
        <p:spPr>
          <a:xfrm rot="8382635">
            <a:off x="8205243" y="2130665"/>
            <a:ext cx="102384" cy="2472155"/>
          </a:xfrm>
          <a:prstGeom prst="can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1000">
                <a:schemeClr val="bg1"/>
              </a:gs>
              <a:gs pos="70000">
                <a:schemeClr val="bg1"/>
              </a:gs>
              <a:gs pos="100000">
                <a:schemeClr val="bg1">
                  <a:lumMod val="6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01853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B68F0-35D1-E490-A537-FBDA2E71B3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C2F0121-402F-8E1C-2898-F85F91F5A835}"/>
              </a:ext>
            </a:extLst>
          </p:cNvPr>
          <p:cNvSpPr txBox="1"/>
          <p:nvPr/>
        </p:nvSpPr>
        <p:spPr>
          <a:xfrm>
            <a:off x="428978" y="372533"/>
            <a:ext cx="4983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BTV Optical line design (2)</a:t>
            </a:r>
            <a:endParaRPr lang="en-CH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59465D-BDEC-1558-9E99-6BC77283D10D}"/>
              </a:ext>
            </a:extLst>
          </p:cNvPr>
          <p:cNvSpPr txBox="1"/>
          <p:nvPr/>
        </p:nvSpPr>
        <p:spPr>
          <a:xfrm>
            <a:off x="2018376" y="5942793"/>
            <a:ext cx="2271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Door view from TCC2</a:t>
            </a:r>
            <a:endParaRPr lang="en-CH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A495DA-3CC1-40C6-0F01-963EB13E1FA4}"/>
              </a:ext>
            </a:extLst>
          </p:cNvPr>
          <p:cNvSpPr txBox="1"/>
          <p:nvPr/>
        </p:nvSpPr>
        <p:spPr>
          <a:xfrm>
            <a:off x="7806605" y="5942793"/>
            <a:ext cx="232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Door view from TA801</a:t>
            </a:r>
            <a:endParaRPr lang="en-CH" i="1" dirty="0"/>
          </a:p>
        </p:txBody>
      </p:sp>
      <p:pic>
        <p:nvPicPr>
          <p:cNvPr id="4098" name="Picture 3">
            <a:extLst>
              <a:ext uri="{FF2B5EF4-FFF2-40B4-BE49-F238E27FC236}">
                <a16:creationId xmlns:a16="http://schemas.microsoft.com/office/drawing/2014/main" id="{3CD531B5-CEE0-42CB-79A9-71C431BB3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67" y="2160197"/>
            <a:ext cx="5021211" cy="373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4">
            <a:extLst>
              <a:ext uri="{FF2B5EF4-FFF2-40B4-BE49-F238E27FC236}">
                <a16:creationId xmlns:a16="http://schemas.microsoft.com/office/drawing/2014/main" id="{4982BD3E-9004-C2A0-8C64-1B319D244B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588" y="2160197"/>
            <a:ext cx="5021211" cy="373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FA83CAE-852F-9D0C-25C8-5E496B06154C}"/>
              </a:ext>
            </a:extLst>
          </p:cNvPr>
          <p:cNvSpPr txBox="1"/>
          <p:nvPr/>
        </p:nvSpPr>
        <p:spPr>
          <a:xfrm>
            <a:off x="662213" y="1291020"/>
            <a:ext cx="8444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Need of a (high quality) window in the TA801/TCC2 door (volume separation/safety)  </a:t>
            </a:r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9BA9F8-AB11-4B7A-B195-FC341DCD6069}"/>
              </a:ext>
            </a:extLst>
          </p:cNvPr>
          <p:cNvSpPr txBox="1"/>
          <p:nvPr/>
        </p:nvSpPr>
        <p:spPr>
          <a:xfrm>
            <a:off x="4815649" y="1624893"/>
            <a:ext cx="245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Pipes already rerouted </a:t>
            </a:r>
            <a:endParaRPr lang="en-CH" i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5B653E6-37B6-72A2-3C20-21EE1235CCA7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2528370" y="1994225"/>
            <a:ext cx="3516751" cy="4007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53321A0-7BB6-360B-9B44-870CF56A55D1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1817510" y="1994225"/>
            <a:ext cx="4227611" cy="23939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20517C1-5C8A-4919-DD24-927DDBA15651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6045121" y="1994225"/>
            <a:ext cx="4329368" cy="29277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438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D2CABA-0EA8-EFBD-FF96-F9FED0B326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6F35D3B-C9B1-BF07-58DB-994D141F2999}"/>
              </a:ext>
            </a:extLst>
          </p:cNvPr>
          <p:cNvSpPr txBox="1"/>
          <p:nvPr/>
        </p:nvSpPr>
        <p:spPr>
          <a:xfrm>
            <a:off x="428978" y="372533"/>
            <a:ext cx="4983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BTV Optical line design (2)</a:t>
            </a:r>
            <a:endParaRPr lang="en-CH" sz="3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4B7C34-30B4-4843-B24E-1507FC9AAAB8}"/>
              </a:ext>
            </a:extLst>
          </p:cNvPr>
          <p:cNvSpPr txBox="1"/>
          <p:nvPr/>
        </p:nvSpPr>
        <p:spPr>
          <a:xfrm>
            <a:off x="973217" y="6082493"/>
            <a:ext cx="467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View of the camera shielding from TCC2 door.</a:t>
            </a:r>
            <a:endParaRPr lang="en-CH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B3687D-45FF-3306-F1B5-34E95F04A52A}"/>
              </a:ext>
            </a:extLst>
          </p:cNvPr>
          <p:cNvSpPr txBox="1"/>
          <p:nvPr/>
        </p:nvSpPr>
        <p:spPr>
          <a:xfrm>
            <a:off x="693056" y="1009734"/>
            <a:ext cx="108058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RP measurements and simulations showed the need for an iron shielding to ensure the availability of the camera over the runs.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Contact with CV to check whether their tube type can be used </a:t>
            </a:r>
            <a:r>
              <a:rPr lang="en-US" dirty="0">
                <a:sym typeface="Wingdings" panose="05000000000000000000" pitchFamily="2" charset="2"/>
              </a:rPr>
              <a:t> benefit from existing ‘contract’ for procurement and installation</a:t>
            </a:r>
            <a:endParaRPr lang="en-CH" dirty="0"/>
          </a:p>
        </p:txBody>
      </p:sp>
      <p:pic>
        <p:nvPicPr>
          <p:cNvPr id="5122" name="Picture 5">
            <a:extLst>
              <a:ext uri="{FF2B5EF4-FFF2-40B4-BE49-F238E27FC236}">
                <a16:creationId xmlns:a16="http://schemas.microsoft.com/office/drawing/2014/main" id="{2130206A-314D-84E7-93E0-49BB555A9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63" y="2291002"/>
            <a:ext cx="5021211" cy="373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6">
            <a:extLst>
              <a:ext uri="{FF2B5EF4-FFF2-40B4-BE49-F238E27FC236}">
                <a16:creationId xmlns:a16="http://schemas.microsoft.com/office/drawing/2014/main" id="{F5C084DD-4179-BD55-BE99-87E08CF8F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226" y="2291001"/>
            <a:ext cx="5021211" cy="3739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138727-5CAE-2739-CD55-9A482BFC1253}"/>
              </a:ext>
            </a:extLst>
          </p:cNvPr>
          <p:cNvSpPr txBox="1"/>
          <p:nvPr/>
        </p:nvSpPr>
        <p:spPr>
          <a:xfrm>
            <a:off x="6365937" y="6082493"/>
            <a:ext cx="4995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View of the camera shielding from TA801 access.</a:t>
            </a:r>
            <a:endParaRPr lang="en-CH" i="1" dirty="0"/>
          </a:p>
        </p:txBody>
      </p:sp>
    </p:spTree>
    <p:extLst>
      <p:ext uri="{BB962C8B-B14F-4D97-AF65-F5344CB8AC3E}">
        <p14:creationId xmlns:p14="http://schemas.microsoft.com/office/powerpoint/2010/main" val="2479367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02B128-216A-F07B-CEC2-3AC1CD17E5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8011B89-7BB8-72DF-7C63-F2A411D6DB74}"/>
              </a:ext>
            </a:extLst>
          </p:cNvPr>
          <p:cNvSpPr txBox="1"/>
          <p:nvPr/>
        </p:nvSpPr>
        <p:spPr>
          <a:xfrm>
            <a:off x="231016" y="2517739"/>
            <a:ext cx="2204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 Steps</a:t>
            </a:r>
            <a:endParaRPr lang="en-CH" sz="3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AA09BE-2C36-45EA-9592-1F5843F711B5}"/>
              </a:ext>
            </a:extLst>
          </p:cNvPr>
          <p:cNvSpPr txBox="1"/>
          <p:nvPr/>
        </p:nvSpPr>
        <p:spPr>
          <a:xfrm>
            <a:off x="513946" y="3102514"/>
            <a:ext cx="1080588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ECR to be circulated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Fabrication drawings of the shielding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Integration of covers/tubes on passerelle and along the wall (interface design)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Start fabrication/procurement this year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/>
              <a:t>BTV mechanics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400" dirty="0"/>
              <a:t>Shielding, optical covers/tubes, etc..), mirror supports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/>
              <a:t>Order optics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2EDA5F-1B0E-63B3-C4F3-938F2409E849}"/>
              </a:ext>
            </a:extLst>
          </p:cNvPr>
          <p:cNvSpPr txBox="1"/>
          <p:nvPr/>
        </p:nvSpPr>
        <p:spPr>
          <a:xfrm>
            <a:off x="231016" y="147860"/>
            <a:ext cx="22986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Done so far</a:t>
            </a:r>
            <a:endParaRPr lang="en-CH" sz="3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C29756-5D3F-9EE2-13B7-444C44E5AC28}"/>
              </a:ext>
            </a:extLst>
          </p:cNvPr>
          <p:cNvSpPr txBox="1"/>
          <p:nvPr/>
        </p:nvSpPr>
        <p:spPr>
          <a:xfrm>
            <a:off x="513946" y="732635"/>
            <a:ext cx="108058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Mechanical design and integration of vac. chamber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Optical line integration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Screen is ordered</a:t>
            </a:r>
          </a:p>
        </p:txBody>
      </p:sp>
    </p:spTree>
    <p:extLst>
      <p:ext uri="{BB962C8B-B14F-4D97-AF65-F5344CB8AC3E}">
        <p14:creationId xmlns:p14="http://schemas.microsoft.com/office/powerpoint/2010/main" val="2252874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8AC25CF-EA4D-EE1F-7296-ABC7A29A75C1}"/>
              </a:ext>
            </a:extLst>
          </p:cNvPr>
          <p:cNvSpPr txBox="1"/>
          <p:nvPr/>
        </p:nvSpPr>
        <p:spPr>
          <a:xfrm>
            <a:off x="231016" y="147860"/>
            <a:ext cx="10089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EVM</a:t>
            </a:r>
            <a:endParaRPr lang="en-CH" sz="3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21334B-9EFE-AFC4-558C-5DC73A43AC69}"/>
              </a:ext>
            </a:extLst>
          </p:cNvPr>
          <p:cNvSpPr txBox="1"/>
          <p:nvPr/>
        </p:nvSpPr>
        <p:spPr>
          <a:xfrm>
            <a:off x="513946" y="732635"/>
            <a:ext cx="108058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https://apt.cern.ch/apt/gui/?u=https://apt.cern.ch/apt/ui/forms/ProgressReport.do?create_session=true&amp;Id=248567#WU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Was update few weeks ago </a:t>
            </a:r>
            <a:r>
              <a:rPr lang="en-US" sz="2400" dirty="0">
                <a:sym typeface="Wingdings" panose="05000000000000000000" pitchFamily="2" charset="2"/>
              </a:rPr>
              <a:t> still valid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No need for more money at this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2F16D4-DA5F-5AFB-6F56-6B8DE0DB25B2}"/>
              </a:ext>
            </a:extLst>
          </p:cNvPr>
          <p:cNvSpPr txBox="1"/>
          <p:nvPr/>
        </p:nvSpPr>
        <p:spPr>
          <a:xfrm>
            <a:off x="231016" y="2548517"/>
            <a:ext cx="2137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Readiness</a:t>
            </a:r>
            <a:endParaRPr lang="en-CH" sz="3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E6DE4-0E54-088E-DB53-B612AC1F96C3}"/>
              </a:ext>
            </a:extLst>
          </p:cNvPr>
          <p:cNvSpPr txBox="1"/>
          <p:nvPr/>
        </p:nvSpPr>
        <p:spPr>
          <a:xfrm>
            <a:off x="513946" y="3133292"/>
            <a:ext cx="108058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So far, the project is still on track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No issue encountered (but we need to have ECR validated to launch fabrication)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Only 1 new cable and 1 </a:t>
            </a:r>
            <a:r>
              <a:rPr lang="en-US" sz="2400" dirty="0" err="1">
                <a:sym typeface="Wingdings" panose="05000000000000000000" pitchFamily="2" charset="2"/>
              </a:rPr>
              <a:t>fibre</a:t>
            </a:r>
            <a:r>
              <a:rPr lang="en-US" sz="2400" dirty="0">
                <a:sym typeface="Wingdings" panose="05000000000000000000" pitchFamily="2" charset="2"/>
              </a:rPr>
              <a:t> requested (and quoted). No issue with cable/rack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186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753</Words>
  <Application>Microsoft Office PowerPoint</Application>
  <PresentationFormat>Widescreen</PresentationFormat>
  <Paragraphs>85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Aptos Display</vt:lpstr>
      <vt:lpstr>Arial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Burger</dc:creator>
  <cp:lastModifiedBy>Marco RONCAROLO CHAMIZO</cp:lastModifiedBy>
  <cp:revision>10</cp:revision>
  <dcterms:created xsi:type="dcterms:W3CDTF">2025-06-25T13:32:59Z</dcterms:created>
  <dcterms:modified xsi:type="dcterms:W3CDTF">2025-06-26T05:54:43Z</dcterms:modified>
</cp:coreProperties>
</file>