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69" r:id="rId3"/>
    <p:sldId id="270" r:id="rId4"/>
    <p:sldId id="271" r:id="rId5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1"/>
    <p:restoredTop sz="94767"/>
  </p:normalViewPr>
  <p:slideViewPr>
    <p:cSldViewPr snapToGrid="0">
      <p:cViewPr varScale="1">
        <p:scale>
          <a:sx n="123" d="100"/>
          <a:sy n="123" d="100"/>
        </p:scale>
        <p:origin x="31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3" name="Shape 24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2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0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0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2 Pictures horizont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1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6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17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4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2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8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29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0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1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s and 2 Pictures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42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4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3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5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5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6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7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8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3 Pictures with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6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9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1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2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3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4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83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5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1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87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 in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95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96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8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  <p:sp>
        <p:nvSpPr>
          <p:cNvPr id="1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00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apter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Title Text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20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st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home.cern</a:t>
            </a:r>
          </a:p>
        </p:txBody>
      </p:sp>
      <p:pic>
        <p:nvPicPr>
          <p:cNvPr id="23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3" y="2244863"/>
            <a:ext cx="1728193" cy="1728193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lick to edit Master title style"/>
          <p:cNvSpPr txBox="1">
            <a:spLocks noGrp="1"/>
          </p:cNvSpPr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5700252"/>
            <a:ext cx="11376027" cy="8037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>
                <a:solidFill>
                  <a:srgbClr val="FFFFFF"/>
                </a:solidFill>
              </a:defRPr>
            </a:lvl1pPr>
            <a:lvl2pPr marL="0" indent="457200">
              <a:buSzTx/>
              <a:buNone/>
              <a:defRPr sz="2000" b="0">
                <a:solidFill>
                  <a:srgbClr val="FFFFFF"/>
                </a:solidFill>
              </a:defRPr>
            </a:lvl2pPr>
            <a:lvl3pPr marL="0" indent="914400">
              <a:buSzTx/>
              <a:buNone/>
              <a:defRPr sz="2000" b="0">
                <a:solidFill>
                  <a:srgbClr val="FFFFFF"/>
                </a:solidFill>
              </a:defRPr>
            </a:lvl3pPr>
            <a:lvl4pPr marL="0" indent="1371600">
              <a:buSzTx/>
              <a:buNone/>
              <a:defRPr sz="2000" b="0">
                <a:solidFill>
                  <a:srgbClr val="FFFFFF"/>
                </a:solidFill>
              </a:defRPr>
            </a:lvl4pPr>
            <a:lvl5pPr marL="0" indent="1828800">
              <a:buSzTx/>
              <a:buNone/>
              <a:defRPr sz="2000"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Body Level One…"/>
          <p:cNvSpPr txBox="1">
            <a:spLocks noGrp="1"/>
          </p:cNvSpPr>
          <p:nvPr>
            <p:ph type="body" idx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2F2F2F"/>
                </a:solidFill>
              </a:defRPr>
            </a:lvl1pPr>
            <a:lvl2pPr marL="377999">
              <a:defRPr>
                <a:solidFill>
                  <a:srgbClr val="2F2F2F"/>
                </a:solidFill>
              </a:defRPr>
            </a:lvl2pPr>
            <a:lvl3pPr>
              <a:defRPr>
                <a:solidFill>
                  <a:srgbClr val="2F2F2F"/>
                </a:solidFill>
              </a:defRPr>
            </a:lvl3pPr>
            <a:lvl4pPr>
              <a:defRPr>
                <a:solidFill>
                  <a:srgbClr val="2F2F2F"/>
                </a:solidFill>
              </a:defRPr>
            </a:lvl4pPr>
            <a:lvl5pPr>
              <a:defRPr>
                <a:solidFill>
                  <a:srgbClr val="2F2F2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3" name="T.Lefevre, S.Mazzoni, B. Salvachua, C.Zamantzas - FCCee Machine Protection Task Force 03/10/2024"/>
          <p:cNvSpPr txBox="1"/>
          <p:nvPr/>
        </p:nvSpPr>
        <p:spPr>
          <a:xfrm>
            <a:off x="1155013" y="6510798"/>
            <a:ext cx="5805774" cy="1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000">
                <a:solidFill>
                  <a:srgbClr val="EBEBEB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T.Lefevre, S.Mazzoni, B. Salvachua, C.Zamantzas - FCCee Machine Protection Task Force 03/10/2024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e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r>
              <a:t>Click to 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2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1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3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Picture Placeholder 3"/>
          <p:cNvSpPr>
            <a:spLocks noGrp="1"/>
          </p:cNvSpPr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8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9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3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ategory/12322/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310563/1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Beam Instrumentation MD requests 202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NACONS WP3.1</a:t>
            </a:r>
            <a:br>
              <a:rPr lang="en-US" dirty="0"/>
            </a:br>
            <a:r>
              <a:rPr lang="en-US" dirty="0"/>
              <a:t>Long. BLM: project progress</a:t>
            </a:r>
            <a:endParaRPr dirty="0"/>
          </a:p>
        </p:txBody>
      </p:sp>
      <p:sp>
        <p:nvSpPr>
          <p:cNvPr id="246" name="B. Salvachua on behalf of the SY-BI group…"/>
          <p:cNvSpPr txBox="1">
            <a:spLocks noGrp="1"/>
          </p:cNvSpPr>
          <p:nvPr>
            <p:ph type="body" sz="quarter" idx="1"/>
          </p:nvPr>
        </p:nvSpPr>
        <p:spPr>
          <a:xfrm>
            <a:off x="407987" y="5088969"/>
            <a:ext cx="11376027" cy="1415070"/>
          </a:xfrm>
          <a:prstGeom prst="rect">
            <a:avLst/>
          </a:prstGeom>
        </p:spPr>
        <p:txBody>
          <a:bodyPr/>
          <a:lstStyle/>
          <a:p>
            <a:r>
              <a:rPr lang="en-US" dirty="0" err="1"/>
              <a:t>E.Effinger</a:t>
            </a:r>
            <a:r>
              <a:rPr lang="en-US" dirty="0"/>
              <a:t>, </a:t>
            </a:r>
            <a:r>
              <a:rPr lang="en-US" dirty="0" err="1"/>
              <a:t>J.E.Felipe</a:t>
            </a:r>
            <a:r>
              <a:rPr lang="en-US" dirty="0"/>
              <a:t>, </a:t>
            </a:r>
            <a:r>
              <a:rPr lang="en-US" dirty="0" err="1"/>
              <a:t>M.King</a:t>
            </a:r>
            <a:r>
              <a:rPr lang="en-US" dirty="0"/>
              <a:t>, </a:t>
            </a:r>
            <a:r>
              <a:rPr dirty="0"/>
              <a:t>B. Salvachua</a:t>
            </a:r>
            <a:r>
              <a:rPr lang="en-US" dirty="0"/>
              <a:t> SY-BI-BL</a:t>
            </a:r>
          </a:p>
          <a:p>
            <a:r>
              <a:rPr lang="en-US" dirty="0"/>
              <a:t>Thanks to </a:t>
            </a:r>
            <a:r>
              <a:rPr lang="en-US" dirty="0" err="1"/>
              <a:t>J.Kearney</a:t>
            </a:r>
            <a:r>
              <a:rPr lang="en-US" dirty="0"/>
              <a:t> SY-BI-SW and </a:t>
            </a:r>
            <a:r>
              <a:rPr lang="en-US" dirty="0" err="1"/>
              <a:t>S.Benitez</a:t>
            </a:r>
            <a:r>
              <a:rPr lang="en-US" dirty="0"/>
              <a:t> SY-BI-PM for their contribution and help! </a:t>
            </a:r>
          </a:p>
          <a:p>
            <a:endParaRPr lang="en-US"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358DFB1-53DF-C410-2C7F-964B71EB33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7275201" cy="378262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H" dirty="0"/>
              <a:t>Update on the SPS Slow extraction LSS2 installation over YETS24-25:</a:t>
            </a:r>
          </a:p>
          <a:p>
            <a:pPr lvl="1"/>
            <a:r>
              <a:rPr lang="en-CH" b="0" dirty="0"/>
              <a:t>Replacement of 200um core fibre by 600um</a:t>
            </a:r>
          </a:p>
          <a:p>
            <a:pPr lvl="1"/>
            <a:r>
              <a:rPr lang="en-CH" b="0" dirty="0"/>
              <a:t>New photo-sensors, move from SiPM to PMTs with a modified input window that changes the acceptance wavelenght range. </a:t>
            </a:r>
          </a:p>
          <a:p>
            <a:pPr lvl="1"/>
            <a:r>
              <a:rPr lang="en-CH" b="0" dirty="0"/>
              <a:t>Study the need of shielding for the photo-sensor: testing impact of beam loss directly on the PMT</a:t>
            </a:r>
          </a:p>
          <a:p>
            <a:pPr lvl="1"/>
            <a:r>
              <a:rPr lang="en-CH" b="0" dirty="0"/>
              <a:t>Replacement of scope by picoscope and timing card. Configuration of FESA device.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413DD3-2239-4DE4-DE82-037BB3E5D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Progress on longitudinal BLM - Prototype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2181F6-2F38-4E00-15ED-E4A8FF57E98C}"/>
              </a:ext>
            </a:extLst>
          </p:cNvPr>
          <p:cNvSpPr txBox="1"/>
          <p:nvPr/>
        </p:nvSpPr>
        <p:spPr>
          <a:xfrm>
            <a:off x="8259337" y="2320440"/>
            <a:ext cx="1806497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Increase of signal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557250-0FD0-08D7-DD63-F2F2192923EC}"/>
              </a:ext>
            </a:extLst>
          </p:cNvPr>
          <p:cNvSpPr txBox="1"/>
          <p:nvPr/>
        </p:nvSpPr>
        <p:spPr>
          <a:xfrm>
            <a:off x="8259337" y="3203775"/>
            <a:ext cx="3126058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Increase of signal + reduce signal dependence with loss location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69DB1B-9B18-3259-BFFE-12D2B02360C2}"/>
              </a:ext>
            </a:extLst>
          </p:cNvPr>
          <p:cNvSpPr txBox="1"/>
          <p:nvPr/>
        </p:nvSpPr>
        <p:spPr>
          <a:xfrm>
            <a:off x="8259337" y="4641108"/>
            <a:ext cx="3126058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Improve read-out to make systematic data analysis of slow extraction.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9E7A96-4194-193C-38F1-0084B4C43A8F}"/>
              </a:ext>
            </a:extLst>
          </p:cNvPr>
          <p:cNvSpPr txBox="1"/>
          <p:nvPr/>
        </p:nvSpPr>
        <p:spPr>
          <a:xfrm>
            <a:off x="407987" y="5939941"/>
            <a:ext cx="10259219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Progress followed regularly at BLM Detector Studies Meeting: </a:t>
            </a:r>
            <a:r>
              <a:rPr lang="en-GB" dirty="0">
                <a:hlinkClick r:id="rId2"/>
              </a:rPr>
              <a:t>https://indico.cern.ch/category/12322/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CD9076-276D-761D-DF06-612426847E93}"/>
              </a:ext>
            </a:extLst>
          </p:cNvPr>
          <p:cNvSpPr txBox="1"/>
          <p:nvPr/>
        </p:nvSpPr>
        <p:spPr>
          <a:xfrm>
            <a:off x="1091045" y="6399769"/>
            <a:ext cx="2813271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10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B.Salvachua   NACONS WP3.1   2025-06-25</a:t>
            </a:r>
          </a:p>
        </p:txBody>
      </p:sp>
    </p:spTree>
    <p:extLst>
      <p:ext uri="{BB962C8B-B14F-4D97-AF65-F5344CB8AC3E}">
        <p14:creationId xmlns:p14="http://schemas.microsoft.com/office/powerpoint/2010/main" val="415771562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E740AD0-07B9-22D1-8271-5A215B0E5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Measured signals in 2025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7E85DF-F454-6B3F-3344-7BE451D788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740" y="1893186"/>
            <a:ext cx="4865319" cy="342286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A2CC41A-A553-D10B-3318-8602F3F1DE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8600" y="1966197"/>
            <a:ext cx="4655660" cy="32768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2A8DCDA-58BC-1314-C487-446830FCDF26}"/>
              </a:ext>
            </a:extLst>
          </p:cNvPr>
          <p:cNvSpPr txBox="1"/>
          <p:nvPr/>
        </p:nvSpPr>
        <p:spPr>
          <a:xfrm>
            <a:off x="407987" y="1236579"/>
            <a:ext cx="10974246" cy="5539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Comparison of the signal sum of ALL ionisation chambers along the slow extraction with the average optical BLM signal over the extraction. Each point represents one extraction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6636E2-6FD7-ED48-CE94-FB44F25AD23F}"/>
              </a:ext>
            </a:extLst>
          </p:cNvPr>
          <p:cNvSpPr txBox="1"/>
          <p:nvPr/>
        </p:nvSpPr>
        <p:spPr>
          <a:xfrm>
            <a:off x="465936" y="5389065"/>
            <a:ext cx="10974246" cy="5539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Very good quantitative agreement between the measurement of the ionisation chambers and the optical BLM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F1446B-A447-8EA0-E9F3-C8906C21AD00}"/>
              </a:ext>
            </a:extLst>
          </p:cNvPr>
          <p:cNvSpPr txBox="1"/>
          <p:nvPr/>
        </p:nvSpPr>
        <p:spPr>
          <a:xfrm>
            <a:off x="9723640" y="1616187"/>
            <a:ext cx="1859483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F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igures by M.King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17819C-12F0-8C68-5471-41FF895621D2}"/>
              </a:ext>
            </a:extLst>
          </p:cNvPr>
          <p:cNvSpPr txBox="1"/>
          <p:nvPr/>
        </p:nvSpPr>
        <p:spPr>
          <a:xfrm>
            <a:off x="1628079" y="2163823"/>
            <a:ext cx="1282402" cy="276999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UPSTREAM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522646-6278-992F-288D-00048C3F5511}"/>
              </a:ext>
            </a:extLst>
          </p:cNvPr>
          <p:cNvSpPr txBox="1"/>
          <p:nvPr/>
        </p:nvSpPr>
        <p:spPr>
          <a:xfrm>
            <a:off x="7010401" y="2197276"/>
            <a:ext cx="1756891" cy="276999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dirty="0">
                <a:solidFill>
                  <a:srgbClr val="FF0000"/>
                </a:solidFill>
              </a:rPr>
              <a:t>DOWN 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STREAM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CEFBD5-57D4-4B2B-83DE-A71657BF3F5B}"/>
              </a:ext>
            </a:extLst>
          </p:cNvPr>
          <p:cNvSpPr txBox="1"/>
          <p:nvPr/>
        </p:nvSpPr>
        <p:spPr>
          <a:xfrm>
            <a:off x="1091045" y="6399769"/>
            <a:ext cx="2813271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10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B.Salvachua   NACONS WP3.1   2025-06-25</a:t>
            </a:r>
          </a:p>
        </p:txBody>
      </p:sp>
    </p:spTree>
    <p:extLst>
      <p:ext uri="{BB962C8B-B14F-4D97-AF65-F5344CB8AC3E}">
        <p14:creationId xmlns:p14="http://schemas.microsoft.com/office/powerpoint/2010/main" val="228642954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ADB5E38-F2B0-48EE-C9CA-BE5846B978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H" b="0" dirty="0"/>
              <a:t>Cabling request done – no decabling needed – rack request done toge</a:t>
            </a:r>
            <a:r>
              <a:rPr lang="en-GB" b="0" dirty="0" err="1"/>
              <a:t>th</a:t>
            </a:r>
            <a:r>
              <a:rPr lang="en-CH" b="0" dirty="0"/>
              <a:t>er with other BLM systems (one rack).</a:t>
            </a:r>
          </a:p>
          <a:p>
            <a:r>
              <a:rPr lang="en-CH" b="0" dirty="0"/>
              <a:t>42 mm diameter duct request on-going. Concerned people are already in the loop (J.Blanc). We need to finalize the final start/end point of the device. These depends on the new location of the fire doors.</a:t>
            </a:r>
          </a:p>
          <a:p>
            <a:r>
              <a:rPr lang="en-CH" b="0" dirty="0"/>
              <a:t>Integration of new devices in TT20 and TCC2, along the splitters. The device does not go to TDC2.</a:t>
            </a:r>
          </a:p>
          <a:p>
            <a:pPr lvl="1"/>
            <a:r>
              <a:rPr lang="en-CH" b="0" dirty="0"/>
              <a:t>F.Galliazzi as main contact for the integration, discussed already at </a:t>
            </a:r>
            <a:r>
              <a:rPr lang="en-GB" b="0" dirty="0"/>
              <a:t>ICL-SPS du 11/06/2025</a:t>
            </a:r>
            <a:r>
              <a:rPr lang="en-CH" b="0" dirty="0"/>
              <a:t>: </a:t>
            </a:r>
            <a:r>
              <a:rPr lang="en-GB" b="0" dirty="0">
                <a:hlinkClick r:id="rId2"/>
              </a:rPr>
              <a:t>https://edms.cern.ch/document/3310563/1</a:t>
            </a:r>
            <a:r>
              <a:rPr lang="en-GB" b="0" dirty="0"/>
              <a:t> (several ad-hoc meetings to agree on the final start/end locations).</a:t>
            </a:r>
          </a:p>
          <a:p>
            <a:pPr lvl="1"/>
            <a:r>
              <a:rPr lang="en-GB" b="0" dirty="0" err="1"/>
              <a:t>S.Benitez</a:t>
            </a:r>
            <a:r>
              <a:rPr lang="en-GB" b="0" dirty="0"/>
              <a:t> as our main contact for integration.</a:t>
            </a:r>
          </a:p>
          <a:p>
            <a:r>
              <a:rPr lang="en-GB" b="0" dirty="0"/>
              <a:t>Personnel: </a:t>
            </a:r>
          </a:p>
          <a:p>
            <a:pPr lvl="1"/>
            <a:r>
              <a:rPr lang="en-GB" b="0" dirty="0"/>
              <a:t>PhD student </a:t>
            </a:r>
            <a:r>
              <a:rPr lang="en-GB" b="0" dirty="0" err="1"/>
              <a:t>M.King</a:t>
            </a:r>
            <a:r>
              <a:rPr lang="en-GB" b="0" dirty="0"/>
              <a:t> (finishing end February) – finalising Prototype studies</a:t>
            </a:r>
          </a:p>
          <a:p>
            <a:pPr lvl="1"/>
            <a:r>
              <a:rPr lang="en-GB" b="0" dirty="0"/>
              <a:t>Origin to come (starting end of this year) – new installations and read-out</a:t>
            </a:r>
          </a:p>
          <a:p>
            <a:pPr marL="0" indent="0">
              <a:buNone/>
            </a:pPr>
            <a:endParaRPr lang="en-GB" b="0" dirty="0"/>
          </a:p>
          <a:p>
            <a:pPr lvl="1"/>
            <a:endParaRPr lang="en-CH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31F7222-F1AE-F851-E04E-52F18B12D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Progress on longitudinal BLM – new installations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35E74D-6A81-A245-ADFA-3644EAA54792}"/>
              </a:ext>
            </a:extLst>
          </p:cNvPr>
          <p:cNvSpPr txBox="1"/>
          <p:nvPr/>
        </p:nvSpPr>
        <p:spPr>
          <a:xfrm>
            <a:off x="1091045" y="6399769"/>
            <a:ext cx="2813271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10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B.Salvachua   NACONS WP3.1   2025-06-25</a:t>
            </a:r>
          </a:p>
        </p:txBody>
      </p:sp>
    </p:spTree>
    <p:extLst>
      <p:ext uri="{BB962C8B-B14F-4D97-AF65-F5344CB8AC3E}">
        <p14:creationId xmlns:p14="http://schemas.microsoft.com/office/powerpoint/2010/main" val="76947975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3116</TotalTime>
  <Words>416</Words>
  <Application>Microsoft Macintosh PowerPoint</Application>
  <PresentationFormat>Widescreen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NACONS WP3.1 Long. BLM: project progress</vt:lpstr>
      <vt:lpstr>Progress on longitudinal BLM - Prototype</vt:lpstr>
      <vt:lpstr>Measured signals in 2025</vt:lpstr>
      <vt:lpstr>Progress on longitudinal BLM – new installations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Belen Maria Salvachua Ferrando</cp:lastModifiedBy>
  <cp:revision>7</cp:revision>
  <dcterms:modified xsi:type="dcterms:W3CDTF">2025-06-25T09:32:45Z</dcterms:modified>
</cp:coreProperties>
</file>