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12"/>
  </p:notesMasterIdLst>
  <p:sldIdLst>
    <p:sldId id="475" r:id="rId5"/>
    <p:sldId id="476" r:id="rId6"/>
    <p:sldId id="469" r:id="rId7"/>
    <p:sldId id="470" r:id="rId8"/>
    <p:sldId id="471" r:id="rId9"/>
    <p:sldId id="472" r:id="rId10"/>
    <p:sldId id="473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6621" autoAdjust="0"/>
  </p:normalViewPr>
  <p:slideViewPr>
    <p:cSldViewPr>
      <p:cViewPr varScale="1">
        <p:scale>
          <a:sx n="95" d="100"/>
          <a:sy n="95" d="100"/>
        </p:scale>
        <p:origin x="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25/06/2025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25/06/2025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 marL="342900" indent="-342900">
              <a:buSzPct val="70000"/>
              <a:buFont typeface="Wingdings 2" panose="05020102010507070707" pitchFamily="18" charset="2"/>
              <a:buChar char="¢"/>
              <a:defRPr sz="28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25/06/2025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25/06/2025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1737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DD7FE-F7EC-3D99-B1CC-575EE3DB1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BL: </a:t>
            </a:r>
            <a:r>
              <a:rPr lang="en-GB" b="1" dirty="0"/>
              <a:t>NA CONS WP3.1 - Half-year status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5AE3D-C279-4AE0-27A4-C2699849B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https://indico.cern.ch/event/1551737/</a:t>
            </a:r>
            <a:r>
              <a:rPr lang="en-GB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A6425-188A-A852-A987-4F7546213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25/06/2025</a:t>
            </a:r>
          </a:p>
        </p:txBody>
      </p:sp>
    </p:spTree>
    <p:extLst>
      <p:ext uri="{BB962C8B-B14F-4D97-AF65-F5344CB8AC3E}">
        <p14:creationId xmlns:p14="http://schemas.microsoft.com/office/powerpoint/2010/main" val="2187772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F4A86-9336-F1F9-C127-C47D90E18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48404-EC8F-AC27-8E35-4DD498EC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NA-CONS/HI-ECN3</a:t>
            </a:r>
            <a:r>
              <a:rPr lang="en-GB" dirty="0"/>
              <a:t> Budget Committed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51324-4A72-C248-DC6B-85F04B11A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05056-92CF-8804-178B-E32C274F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CCE6F09-8B2D-C5BA-1110-BEEA3C54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25/06/2025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C8A3DF-7B35-A0D7-3102-8F0374D71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2600"/>
            <a:ext cx="12192000" cy="126925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F7CAAE-4EB5-D9F8-C38E-233E001E4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360" y="4801384"/>
            <a:ext cx="10972800" cy="118588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Reprofiling of the </a:t>
            </a:r>
            <a:r>
              <a:rPr lang="en-GB" dirty="0" err="1"/>
              <a:t>oBLM</a:t>
            </a:r>
            <a:r>
              <a:rPr lang="en-GB" dirty="0"/>
              <a:t> system needed (see Belen’s slides)</a:t>
            </a:r>
          </a:p>
          <a:p>
            <a:pPr lvl="1"/>
            <a:r>
              <a:rPr lang="en-GB" dirty="0"/>
              <a:t>Cabling costs estimated to 71 kCHF</a:t>
            </a:r>
          </a:p>
          <a:p>
            <a:pPr lvl="1"/>
            <a:r>
              <a:rPr lang="en-GB" dirty="0"/>
              <a:t>Duct and its installation not included yet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7DAA84-A7E2-7F32-B51F-7C873D88E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13" y="2758440"/>
            <a:ext cx="11007987" cy="176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8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5641D-342A-B0B6-C356-14C2FE0FF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424DF-6E5D-4379-FC75-EF0B246D0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NA-CONS/HI-ECN3</a:t>
            </a:r>
            <a:r>
              <a:rPr lang="en-GB" dirty="0"/>
              <a:t> BLM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6238F-233B-CE2D-7966-CFDE3438C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11201400" cy="4495800"/>
          </a:xfrm>
        </p:spPr>
        <p:txBody>
          <a:bodyPr>
            <a:normAutofit/>
          </a:bodyPr>
          <a:lstStyle/>
          <a:p>
            <a:r>
              <a:rPr lang="en-GB" sz="2400" dirty="0"/>
              <a:t>Large part of the electronics already available</a:t>
            </a:r>
          </a:p>
          <a:p>
            <a:pPr lvl="1"/>
            <a:r>
              <a:rPr lang="en-GB" sz="2000" dirty="0"/>
              <a:t>Some testing pending</a:t>
            </a:r>
          </a:p>
          <a:p>
            <a:r>
              <a:rPr lang="en-GB" sz="2400" dirty="0"/>
              <a:t>Design status</a:t>
            </a:r>
          </a:p>
          <a:p>
            <a:pPr lvl="1"/>
            <a:r>
              <a:rPr lang="en-GB" sz="2000" dirty="0"/>
              <a:t>Robotic Solution for TDC2 </a:t>
            </a:r>
          </a:p>
          <a:p>
            <a:pPr lvl="2"/>
            <a:r>
              <a:rPr lang="en-GB" sz="1800" dirty="0"/>
              <a:t>Design completed; Complete prototype under manufacturing </a:t>
            </a:r>
          </a:p>
          <a:p>
            <a:pPr lvl="2"/>
            <a:r>
              <a:rPr lang="en-GB" sz="1800" dirty="0"/>
              <a:t>Production to follow immediately for TDC2 and TCC2  </a:t>
            </a:r>
          </a:p>
          <a:p>
            <a:pPr lvl="1"/>
            <a:r>
              <a:rPr lang="en-GB" sz="2200" dirty="0"/>
              <a:t>Distribution boxes (signal and HV) </a:t>
            </a:r>
          </a:p>
          <a:p>
            <a:pPr lvl="2"/>
            <a:r>
              <a:rPr lang="en-GB" sz="1800" dirty="0"/>
              <a:t>Design of two types completed; prototypes are being produced  </a:t>
            </a:r>
          </a:p>
          <a:p>
            <a:r>
              <a:rPr lang="en-GB" sz="2400" dirty="0"/>
              <a:t>Underspending &amp; uncertainties:</a:t>
            </a:r>
          </a:p>
          <a:p>
            <a:pPr lvl="1"/>
            <a:r>
              <a:rPr lang="en-GB" sz="2000" dirty="0"/>
              <a:t>PLAN to make use of the P42 funds – system is already installed</a:t>
            </a:r>
          </a:p>
          <a:p>
            <a:pPr lvl="1"/>
            <a:r>
              <a:rPr lang="en-GB" sz="2000" dirty="0"/>
              <a:t>No price estimates from EN-EL - cable lists are changing; some positions still to be clarified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1154E-F9ED-679F-62F3-C7976A4E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060BE-4FA9-58A9-6A7E-74DA0BB00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5E43AA8-8AD7-BBAF-55A0-F616F87A1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25/06/2025</a:t>
            </a:r>
          </a:p>
        </p:txBody>
      </p:sp>
    </p:spTree>
    <p:extLst>
      <p:ext uri="{BB962C8B-B14F-4D97-AF65-F5344CB8AC3E}">
        <p14:creationId xmlns:p14="http://schemas.microsoft.com/office/powerpoint/2010/main" val="1304733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F564A-5929-8FC6-60CF-2B419523E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Detector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45DCF-1910-60BD-4278-2CB22D9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75261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Majority of the order already completed </a:t>
            </a:r>
          </a:p>
          <a:p>
            <a:r>
              <a:rPr lang="en-GB" dirty="0"/>
              <a:t>Plan to start charging from next year</a:t>
            </a:r>
          </a:p>
          <a:p>
            <a:r>
              <a:rPr lang="en-GB" dirty="0"/>
              <a:t>BCR document to be produced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9B8E7-85DB-F6A2-24DB-C45B8A43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83D1D-FF10-EF14-B6F1-3F789D58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EAB90-7526-26F1-57EB-9B7B015F0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25/06/2025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0B84E6-EC48-BD1C-5404-21DFDD971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539" y="3457241"/>
            <a:ext cx="5359318" cy="11909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5EE949-E54A-20D7-C07E-945E830D62EC}"/>
              </a:ext>
            </a:extLst>
          </p:cNvPr>
          <p:cNvSpPr txBox="1"/>
          <p:nvPr/>
        </p:nvSpPr>
        <p:spPr>
          <a:xfrm>
            <a:off x="1066800" y="3124200"/>
            <a:ext cx="357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Detector production funds summary:</a:t>
            </a:r>
          </a:p>
        </p:txBody>
      </p:sp>
    </p:spTree>
    <p:extLst>
      <p:ext uri="{BB962C8B-B14F-4D97-AF65-F5344CB8AC3E}">
        <p14:creationId xmlns:p14="http://schemas.microsoft.com/office/powerpoint/2010/main" val="2635362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6954-3B22-3E1D-67AE-33610B947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NA-CONS: </a:t>
            </a:r>
            <a:r>
              <a:rPr lang="en-GB" dirty="0"/>
              <a:t>TDC2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57CD2-48B4-6555-46E0-20FC451F3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0668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Production on-going </a:t>
            </a:r>
          </a:p>
          <a:p>
            <a:r>
              <a:rPr lang="en-GB" dirty="0"/>
              <a:t>Two additional detectors added. </a:t>
            </a:r>
          </a:p>
          <a:p>
            <a:pPr lvl="1"/>
            <a:r>
              <a:rPr lang="en-GB" dirty="0"/>
              <a:t>Cabling request completed – to be uploaded next week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CA352-A84C-2BA9-EB88-4597C86AE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65CD6-59C3-AEC4-EB7A-AC33886E1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990F-075C-8B65-FEFB-67B6E4115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25/06/2025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29D1CC8-A09E-6BE9-9245-98D58E4B9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819400"/>
            <a:ext cx="9906000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6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BC9C0-7269-D947-EDD1-A11A2C90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NA-CONS-HI:</a:t>
            </a:r>
            <a:r>
              <a:rPr lang="en-GB" dirty="0"/>
              <a:t> TCC2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7F387-E9C4-5F38-8663-DDC732D56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8382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Production on-going </a:t>
            </a:r>
          </a:p>
          <a:p>
            <a:r>
              <a:rPr lang="en-GB" dirty="0"/>
              <a:t>Cabling request not-completed – 2-3 more detectors to be added around T4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B369B-AD33-3997-2B87-D49F4298C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E9338F-9030-6F7F-00B8-AE6C68FAA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37F64-8EA6-F699-11F4-0726083CD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25/06/2025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8C8297A-2CAC-D0D3-687B-28F14F2BB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86000"/>
            <a:ext cx="7177206" cy="393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4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15423-B033-D3F3-A950-D135FA2A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ECN3:</a:t>
            </a:r>
            <a:r>
              <a:rPr lang="en-GB" dirty="0"/>
              <a:t> WU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0E891-E1D6-A62A-F3AD-0E70CDAAF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762016"/>
          </a:xfrm>
        </p:spPr>
        <p:txBody>
          <a:bodyPr/>
          <a:lstStyle/>
          <a:p>
            <a:r>
              <a:rPr lang="en-GB" dirty="0"/>
              <a:t>Restructure EVMs &amp; move funds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7CE7E-68B2-EE56-896F-2A565078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christos.zamantzas@cern.ch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C5FF2-B45D-BA48-1CE8-4ECF40470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A4AE85-630C-9DB4-9C30-6638B351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25/06/2025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0BECA04-2D74-FE90-B348-6B5E6574B0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51" y="3505200"/>
            <a:ext cx="6248400" cy="2312063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868ED0E-7E65-0E1A-190C-FC7038E55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51167"/>
            <a:ext cx="7010400" cy="15540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2826A2-FA35-DDE8-F327-9F9B6D45D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3873595"/>
            <a:ext cx="5027701" cy="14397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B08329-840A-447E-8A94-550CD52A02F4}"/>
              </a:ext>
            </a:extLst>
          </p:cNvPr>
          <p:cNvSpPr txBox="1"/>
          <p:nvPr/>
        </p:nvSpPr>
        <p:spPr>
          <a:xfrm>
            <a:off x="7696200" y="1981200"/>
            <a:ext cx="4308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 1 – completed:</a:t>
            </a:r>
          </a:p>
          <a:p>
            <a:r>
              <a:rPr lang="en-GB" dirty="0"/>
              <a:t>Proposing to make a </a:t>
            </a:r>
          </a:p>
          <a:p>
            <a:r>
              <a:rPr lang="en-GB" dirty="0"/>
              <a:t>TID of 40-50 kCHF for electronic production </a:t>
            </a:r>
          </a:p>
        </p:txBody>
      </p:sp>
    </p:spTree>
    <p:extLst>
      <p:ext uri="{BB962C8B-B14F-4D97-AF65-F5344CB8AC3E}">
        <p14:creationId xmlns:p14="http://schemas.microsoft.com/office/powerpoint/2010/main" val="2404889082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0AD1B85AA1334EB75668604335D839" ma:contentTypeVersion="0" ma:contentTypeDescription="Create a new document." ma:contentTypeScope="" ma:versionID="8cd5b4a686609e268594931d8bf294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a781b3863f05b73618f10f146ecd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9742B3-1080-4E2F-9893-24549E1C0F3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262AF34-D535-43F1-A8AE-096783A108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A6299E7-7954-474A-8AD6-9016965946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36067</TotalTime>
  <Words>277</Words>
  <Application>Microsoft Office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Webdings</vt:lpstr>
      <vt:lpstr>Wingdings</vt:lpstr>
      <vt:lpstr>Wingdings 2</vt:lpstr>
      <vt:lpstr>czamTheme</vt:lpstr>
      <vt:lpstr>BL: NA CONS WP3.1 - Half-year status </vt:lpstr>
      <vt:lpstr>NA-CONS/HI-ECN3 Budget Committed</vt:lpstr>
      <vt:lpstr>NA-CONS/HI-ECN3 BLM status</vt:lpstr>
      <vt:lpstr>Detector Production</vt:lpstr>
      <vt:lpstr>NA-CONS: TDC2</vt:lpstr>
      <vt:lpstr>NA-CONS-HI: TCC2</vt:lpstr>
      <vt:lpstr>ECN3: WU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2217</cp:revision>
  <dcterms:created xsi:type="dcterms:W3CDTF">2006-08-16T00:00:00Z</dcterms:created>
  <dcterms:modified xsi:type="dcterms:W3CDTF">2025-06-25T13:01:36Z</dcterms:modified>
  <cp:category>Conferences</cp:category>
  <cp:contentStatus>WIP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0x010100AE0AD1B85AA1334EB75668604335D839</vt:lpwstr>
  </property>
  <property fmtid="{D5CDD505-2E9C-101B-9397-08002B2CF9AE}" pid="3" name="IsMyDocuments">
    <vt:bool>true</vt:bool>
  </property>
</Properties>
</file>