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6" r:id="rId1"/>
  </p:sldMasterIdLst>
  <p:notesMasterIdLst>
    <p:notesMasterId r:id="rId20"/>
  </p:notesMasterIdLst>
  <p:handoutMasterIdLst>
    <p:handoutMasterId r:id="rId21"/>
  </p:handoutMasterIdLst>
  <p:sldIdLst>
    <p:sldId id="1290" r:id="rId2"/>
    <p:sldId id="1320" r:id="rId3"/>
    <p:sldId id="1319" r:id="rId4"/>
    <p:sldId id="1327" r:id="rId5"/>
    <p:sldId id="1324" r:id="rId6"/>
    <p:sldId id="1325" r:id="rId7"/>
    <p:sldId id="1335" r:id="rId8"/>
    <p:sldId id="1323" r:id="rId9"/>
    <p:sldId id="1328" r:id="rId10"/>
    <p:sldId id="1329" r:id="rId11"/>
    <p:sldId id="1330" r:id="rId12"/>
    <p:sldId id="1331" r:id="rId13"/>
    <p:sldId id="1334" r:id="rId14"/>
    <p:sldId id="1336" r:id="rId15"/>
    <p:sldId id="1326" r:id="rId16"/>
    <p:sldId id="1333" r:id="rId17"/>
    <p:sldId id="1280" r:id="rId18"/>
    <p:sldId id="1321" r:id="rId19"/>
  </p:sldIdLst>
  <p:sldSz cx="12192000" cy="6858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Losito" initials="RL" lastIdx="1" clrIdx="0">
    <p:extLst>
      <p:ext uri="{19B8F6BF-5375-455C-9EA6-DF929625EA0E}">
        <p15:presenceInfo xmlns:p15="http://schemas.microsoft.com/office/powerpoint/2012/main" userId="S-1-5-21-1526224874-1540688658-1361462980-20718" providerId="AD"/>
      </p:ext>
    </p:extLst>
  </p:cmAuthor>
  <p:cmAuthor id="2" name="Sebastien Evrard" initials="SE" lastIdx="5" clrIdx="1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63" autoAdjust="0"/>
    <p:restoredTop sz="94654" autoAdjust="0"/>
  </p:normalViewPr>
  <p:slideViewPr>
    <p:cSldViewPr snapToGrid="0" snapToObjects="1">
      <p:cViewPr varScale="1">
        <p:scale>
          <a:sx n="86" d="100"/>
          <a:sy n="86" d="100"/>
        </p:scale>
        <p:origin x="91" y="10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F0814-C90E-466A-9599-35CAED424228}" type="datetimeFigureOut">
              <a:rPr lang="en-GB" smtClean="0"/>
              <a:t>24/06/2025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26C7-BC28-4B38-9BD5-1CA3EFAE5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9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0EC39-106C-4C59-8EC7-E1C2243195E0}" type="datetimeFigureOut">
              <a:rPr lang="en-US"/>
              <a:pPr>
                <a:defRPr/>
              </a:pPr>
              <a:t>6/24/2025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070B05-FE01-46DF-9BA6-B2DC2943E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1731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193837" y="1134213"/>
            <a:ext cx="1180432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1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56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0435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25.06.2025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 CONS WP3.1 - Half-year 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AA82-8CEA-4C55-8F8B-ED521A745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41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  <a:latin typeface="Corbel" panose="020B0503020204020204" pitchFamily="34" charset="0"/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65094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 algn="l">
              <a:defRPr/>
            </a:pPr>
            <a:r>
              <a:rPr lang="en-US"/>
              <a:t>25.06.2025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65094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65094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r>
              <a:rPr lang="en-GB"/>
              <a:t>NA CONS WP3.1 - Half-year status</a:t>
            </a:r>
            <a:endParaRPr lang="en-GB"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49854"/>
            <a:ext cx="399415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2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30" r:id="rId2"/>
    <p:sldLayoutId id="2147483747" r:id="rId3"/>
    <p:sldLayoutId id="2147483749" r:id="rId4"/>
    <p:sldLayoutId id="2147483750" r:id="rId5"/>
    <p:sldLayoutId id="2147483696" r:id="rId6"/>
    <p:sldLayoutId id="2147483703" r:id="rId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22624/AB" TargetMode="External"/><Relationship Id="rId7" Type="http://schemas.openxmlformats.org/officeDocument/2006/relationships/hyperlink" Target="https://edh.cern.ch/Document/SupplyChain/DAI/10513629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3161915" TargetMode="External"/><Relationship Id="rId5" Type="http://schemas.openxmlformats.org/officeDocument/2006/relationships/hyperlink" Target="https://edms.cern.ch/document/3312831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document/2141807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802361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-my.sharepoint.com/:w:/g/personal/david_belohrad_cern_ch/EQ6RMRfJehdIpriTk5tnR9YBmaSILILghdpfEhsQsmjUNw?e=z26HQI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14239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https://edms.cern.ch/document/2850754" TargetMode="External"/><Relationship Id="rId4" Type="http://schemas.openxmlformats.org/officeDocument/2006/relationships/hyperlink" Target="https://edms.cern.ch/document/2744649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document/2738932/A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3154" y="1870534"/>
            <a:ext cx="10785088" cy="1016626"/>
          </a:xfrm>
        </p:spPr>
        <p:txBody>
          <a:bodyPr/>
          <a:lstStyle/>
          <a:p>
            <a:r>
              <a:rPr lang="en-GB" sz="4400" dirty="0"/>
              <a:t>XCET Renovation and Upgrade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3154" y="3442789"/>
            <a:ext cx="10008492" cy="803787"/>
          </a:xfrm>
        </p:spPr>
        <p:txBody>
          <a:bodyPr/>
          <a:lstStyle/>
          <a:p>
            <a:pPr algn="l">
              <a:spcBef>
                <a:spcPts val="750"/>
              </a:spcBef>
            </a:pPr>
            <a:r>
              <a:rPr lang="en-GB" sz="24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NA CONS WP3.1 - Half-year status</a:t>
            </a:r>
          </a:p>
          <a:p>
            <a:r>
              <a:rPr lang="en-US" dirty="0"/>
              <a:t>25 Jun 2025</a:t>
            </a:r>
            <a:endParaRPr lang="en-US" b="1" dirty="0"/>
          </a:p>
          <a:p>
            <a:r>
              <a:rPr lang="en-US" i="1" dirty="0"/>
              <a:t>Giulia Romagnoli</a:t>
            </a:r>
          </a:p>
        </p:txBody>
      </p:sp>
    </p:spTree>
    <p:extLst>
      <p:ext uri="{BB962C8B-B14F-4D97-AF65-F5344CB8AC3E}">
        <p14:creationId xmlns:p14="http://schemas.microsoft.com/office/powerpoint/2010/main" val="4110046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0B93A-90F1-76DA-310E-A9A31CEE3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supplier for </a:t>
            </a:r>
            <a:r>
              <a:rPr lang="fr-CH" dirty="0" err="1"/>
              <a:t>Spares</a:t>
            </a:r>
            <a:r>
              <a:rPr lang="fr-CH" dirty="0"/>
              <a:t> Windows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384C0-D922-3804-5FBC-3225C5D71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7FC88-071C-E593-40A9-2C3812203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D5265B-CE1E-3F2A-D862-7E39ED4D0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3A0D5A-ED05-6A6E-1F4C-24DBFBBD7141}"/>
              </a:ext>
            </a:extLst>
          </p:cNvPr>
          <p:cNvSpPr txBox="1"/>
          <p:nvPr/>
        </p:nvSpPr>
        <p:spPr bwMode="auto">
          <a:xfrm>
            <a:off x="159333" y="1277979"/>
            <a:ext cx="2611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New supplier </a:t>
            </a:r>
            <a:r>
              <a:rPr lang="fr-CH" dirty="0" err="1"/>
              <a:t>found</a:t>
            </a:r>
            <a:endParaRPr lang="fr-CH" dirty="0"/>
          </a:p>
          <a:p>
            <a:r>
              <a:rPr lang="fr-CH" sz="1800" dirty="0"/>
              <a:t>Pressure </a:t>
            </a:r>
            <a:r>
              <a:rPr lang="fr-CH" sz="1800" dirty="0" err="1"/>
              <a:t>tested</a:t>
            </a:r>
            <a:r>
              <a:rPr lang="fr-CH" sz="1800" dirty="0"/>
              <a:t> to 50 bar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952617-A026-924D-82DE-A8C24278C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820" y="1783802"/>
            <a:ext cx="4055892" cy="43295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97FFC6-515E-4E96-724C-ACD8E38E2E4B}"/>
              </a:ext>
            </a:extLst>
          </p:cNvPr>
          <p:cNvSpPr txBox="1"/>
          <p:nvPr/>
        </p:nvSpPr>
        <p:spPr bwMode="auto">
          <a:xfrm>
            <a:off x="7036195" y="1267963"/>
            <a:ext cx="4391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/>
              <a:t>Window</a:t>
            </a:r>
            <a:r>
              <a:rPr lang="fr-CH" i="1" dirty="0"/>
              <a:t> design «CEDAR TYPE» </a:t>
            </a:r>
            <a:r>
              <a:rPr lang="fr-CH" i="1" dirty="0" err="1"/>
              <a:t>with</a:t>
            </a:r>
            <a:r>
              <a:rPr lang="fr-CH" i="1" dirty="0"/>
              <a:t> variation</a:t>
            </a:r>
            <a:endParaRPr lang="en-US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37A2C8-87FA-BE66-2C4A-18051F0B099F}"/>
              </a:ext>
            </a:extLst>
          </p:cNvPr>
          <p:cNvSpPr txBox="1"/>
          <p:nvPr/>
        </p:nvSpPr>
        <p:spPr bwMode="auto">
          <a:xfrm>
            <a:off x="159333" y="5467040"/>
            <a:ext cx="4913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10 </a:t>
            </a:r>
            <a:r>
              <a:rPr lang="fr-CH" dirty="0" err="1"/>
              <a:t>pieces</a:t>
            </a:r>
            <a:r>
              <a:rPr lang="fr-CH" dirty="0"/>
              <a:t> + 1 prototype </a:t>
            </a:r>
            <a:r>
              <a:rPr lang="fr-CH" dirty="0" err="1"/>
              <a:t>with</a:t>
            </a:r>
            <a:r>
              <a:rPr lang="fr-CH" dirty="0"/>
              <a:t> pressure test </a:t>
            </a:r>
            <a:r>
              <a:rPr lang="fr-CH" dirty="0" err="1"/>
              <a:t>ordered</a:t>
            </a:r>
            <a:endParaRPr lang="fr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E44511-497D-9C52-ED22-F2CC75CBE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11" y="2231518"/>
            <a:ext cx="4894225" cy="250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86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BB7F4-F22E-147C-757F-7D879228D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Prototype </a:t>
            </a:r>
            <a:r>
              <a:rPr lang="fr-CH" dirty="0" err="1"/>
              <a:t>Window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03786-D932-FB9A-16D8-6445DA5C4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A9EC5-D6BC-BD84-DD09-B1B406268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351BB5-D999-6D41-93C5-E1782BECA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35F272-6641-372E-E4E2-E704FBC51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62" y="1443730"/>
            <a:ext cx="3496929" cy="4415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1F96ED-5E25-2E39-0E12-8D0C7AA8E7C3}"/>
              </a:ext>
            </a:extLst>
          </p:cNvPr>
          <p:cNvSpPr txBox="1"/>
          <p:nvPr/>
        </p:nvSpPr>
        <p:spPr bwMode="auto">
          <a:xfrm>
            <a:off x="3248163" y="1332704"/>
            <a:ext cx="3683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Prototype </a:t>
            </a:r>
            <a:r>
              <a:rPr lang="fr-CH" b="1" dirty="0" err="1"/>
              <a:t>Assembly</a:t>
            </a:r>
            <a:endParaRPr lang="fr-CH" b="1" dirty="0"/>
          </a:p>
          <a:p>
            <a:r>
              <a:rPr lang="fr-CH" sz="1000" dirty="0"/>
              <a:t>Bottom </a:t>
            </a:r>
            <a:r>
              <a:rPr lang="fr-CH" sz="1000" dirty="0" err="1"/>
              <a:t>mirror</a:t>
            </a:r>
            <a:r>
              <a:rPr lang="fr-CH" sz="1000" dirty="0"/>
              <a:t> dia= 75 mm</a:t>
            </a:r>
            <a:endParaRPr lang="en-US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2B0149-8C07-7259-703C-DF5D30A4B6EE}"/>
              </a:ext>
            </a:extLst>
          </p:cNvPr>
          <p:cNvSpPr txBox="1"/>
          <p:nvPr/>
        </p:nvSpPr>
        <p:spPr bwMode="auto">
          <a:xfrm>
            <a:off x="3316049" y="2723765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 = 15 mm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D25DE0-83C1-17C6-2F61-A908D844DF40}"/>
              </a:ext>
            </a:extLst>
          </p:cNvPr>
          <p:cNvSpPr txBox="1"/>
          <p:nvPr/>
        </p:nvSpPr>
        <p:spPr bwMode="auto">
          <a:xfrm>
            <a:off x="3347122" y="2243713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A = 2 mm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ECA8F5-3F40-8424-4470-81CA0B1313E9}"/>
              </a:ext>
            </a:extLst>
          </p:cNvPr>
          <p:cNvSpPr txBox="1"/>
          <p:nvPr/>
        </p:nvSpPr>
        <p:spPr bwMode="auto">
          <a:xfrm>
            <a:off x="2811608" y="3221302"/>
            <a:ext cx="3254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 = 5 mm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sz="1000" dirty="0">
                <a:sym typeface="Wingdings" panose="05000000000000000000" pitchFamily="2" charset="2"/>
              </a:rPr>
              <a:t>in the test </a:t>
            </a:r>
            <a:r>
              <a:rPr lang="fr-CH" sz="1000" dirty="0" err="1">
                <a:sym typeface="Wingdings" panose="05000000000000000000" pitchFamily="2" charset="2"/>
              </a:rPr>
              <a:t>was</a:t>
            </a:r>
            <a:r>
              <a:rPr lang="fr-CH" sz="1000" dirty="0">
                <a:sym typeface="Wingdings" panose="05000000000000000000" pitchFamily="2" charset="2"/>
              </a:rPr>
              <a:t> </a:t>
            </a:r>
            <a:r>
              <a:rPr lang="fr-CH" sz="1000" dirty="0" err="1">
                <a:sym typeface="Wingdings" panose="05000000000000000000" pitchFamily="2" charset="2"/>
              </a:rPr>
              <a:t>reduced</a:t>
            </a:r>
            <a:r>
              <a:rPr lang="fr-CH" sz="1000" dirty="0">
                <a:sym typeface="Wingdings" panose="05000000000000000000" pitchFamily="2" charset="2"/>
              </a:rPr>
              <a:t> up to 1 mm</a:t>
            </a:r>
            <a:r>
              <a:rPr lang="fr-CH" sz="1000" dirty="0"/>
              <a:t> </a:t>
            </a:r>
            <a:endParaRPr lang="en-US" sz="1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7AEDB23-F71A-1F55-F38E-F42F66562B69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553694" y="2657977"/>
            <a:ext cx="762355" cy="250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3CEEDD4-1988-E462-3835-AB2412954DF5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2281248" y="2868562"/>
            <a:ext cx="530360" cy="537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BEDDD02-6E20-7408-D982-0A3576C19B15}"/>
              </a:ext>
            </a:extLst>
          </p:cNvPr>
          <p:cNvSpPr txBox="1"/>
          <p:nvPr/>
        </p:nvSpPr>
        <p:spPr bwMode="auto">
          <a:xfrm>
            <a:off x="2562452" y="5482420"/>
            <a:ext cx="2658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hlinkClick r:id="rId3"/>
              </a:rPr>
              <a:t>https://edms.cern.ch/document/3122624/AB</a:t>
            </a:r>
            <a:r>
              <a:rPr lang="en-US" sz="1000" b="1" dirty="0"/>
              <a:t> </a:t>
            </a:r>
          </a:p>
          <a:p>
            <a:r>
              <a:rPr lang="en-US" sz="1000" b="1" dirty="0"/>
              <a:t>SPSXCET_0083 </a:t>
            </a:r>
            <a:r>
              <a:rPr lang="en-US" sz="1000" b="1" dirty="0" err="1"/>
              <a:t>v.AB</a:t>
            </a:r>
            <a:endParaRPr lang="en-US" sz="1000" b="1" dirty="0"/>
          </a:p>
          <a:p>
            <a:r>
              <a:rPr lang="en-US" sz="1000" b="1" dirty="0"/>
              <a:t>ST1895193_01_c.00</a:t>
            </a:r>
          </a:p>
          <a:p>
            <a:endParaRPr lang="en-US" sz="10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BE9EF5-7CA0-8197-8031-47F5084B7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3351" y="1309889"/>
            <a:ext cx="4288649" cy="416251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FC6E8C-D201-DA82-983F-B12B3A7E3A7D}"/>
              </a:ext>
            </a:extLst>
          </p:cNvPr>
          <p:cNvCxnSpPr/>
          <p:nvPr/>
        </p:nvCxnSpPr>
        <p:spPr>
          <a:xfrm flipV="1">
            <a:off x="2471867" y="2432957"/>
            <a:ext cx="860720" cy="114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7E70A4A-6709-E3D4-63C6-C5B9B7C61D7D}"/>
              </a:ext>
            </a:extLst>
          </p:cNvPr>
          <p:cNvSpPr txBox="1"/>
          <p:nvPr/>
        </p:nvSpPr>
        <p:spPr bwMode="auto">
          <a:xfrm>
            <a:off x="2851191" y="3695860"/>
            <a:ext cx="1532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Total= 22 mm</a:t>
            </a:r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4E7010-FE9B-45C0-A973-CAE244B62FA5}"/>
              </a:ext>
            </a:extLst>
          </p:cNvPr>
          <p:cNvSpPr txBox="1"/>
          <p:nvPr/>
        </p:nvSpPr>
        <p:spPr bwMode="auto">
          <a:xfrm>
            <a:off x="6304799" y="5176620"/>
            <a:ext cx="49948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Diameter</a:t>
            </a:r>
            <a:r>
              <a:rPr lang="fr-CH" dirty="0"/>
              <a:t>: 101.6 mm</a:t>
            </a:r>
          </a:p>
          <a:p>
            <a:r>
              <a:rPr lang="fr-CH" dirty="0"/>
              <a:t>Reference: </a:t>
            </a:r>
            <a:r>
              <a:rPr lang="fr-CH" dirty="0" err="1"/>
              <a:t>Eksma</a:t>
            </a:r>
            <a:r>
              <a:rPr lang="fr-CH" dirty="0"/>
              <a:t> </a:t>
            </a:r>
            <a:r>
              <a:rPr lang="fr-CH" dirty="0" err="1"/>
              <a:t>Optics</a:t>
            </a:r>
            <a:r>
              <a:rPr lang="fr-CH" dirty="0"/>
              <a:t> 220-1825E /</a:t>
            </a:r>
            <a:r>
              <a:rPr lang="en-US" b="1" dirty="0"/>
              <a:t>WHF10169-C</a:t>
            </a:r>
            <a:endParaRPr lang="fr-CH" b="1" dirty="0"/>
          </a:p>
          <a:p>
            <a:r>
              <a:rPr lang="fr-CH" dirty="0" err="1"/>
              <a:t>Material</a:t>
            </a:r>
            <a:r>
              <a:rPr lang="fr-CH" dirty="0"/>
              <a:t>: UV </a:t>
            </a:r>
            <a:r>
              <a:rPr lang="fr-CH" dirty="0" err="1"/>
              <a:t>Fused</a:t>
            </a:r>
            <a:r>
              <a:rPr lang="fr-CH" dirty="0"/>
              <a:t> </a:t>
            </a:r>
            <a:r>
              <a:rPr lang="fr-CH" dirty="0" err="1"/>
              <a:t>Silica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2E3639-8E8D-20F3-2886-5083BC1F0B28}"/>
              </a:ext>
            </a:extLst>
          </p:cNvPr>
          <p:cNvSpPr txBox="1"/>
          <p:nvPr/>
        </p:nvSpPr>
        <p:spPr bwMode="auto">
          <a:xfrm>
            <a:off x="9209721" y="5836363"/>
            <a:ext cx="28350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The drawing number of optical window is SPSXCET_0074</a:t>
            </a:r>
          </a:p>
          <a:p>
            <a:r>
              <a:rPr lang="en-GB" sz="800" dirty="0"/>
              <a:t>The drawing number of the flange is SPSXCET_0073</a:t>
            </a:r>
            <a:endParaRPr lang="en-US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F748D5-9D55-7F03-E30B-8C98F680D368}"/>
              </a:ext>
            </a:extLst>
          </p:cNvPr>
          <p:cNvSpPr txBox="1"/>
          <p:nvPr/>
        </p:nvSpPr>
        <p:spPr bwMode="auto">
          <a:xfrm>
            <a:off x="9033171" y="287820"/>
            <a:ext cx="2528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/>
              <a:t>Material</a:t>
            </a:r>
            <a:r>
              <a:rPr lang="fr-CH" sz="1200" dirty="0"/>
              <a:t> </a:t>
            </a:r>
            <a:r>
              <a:rPr lang="fr-CH" sz="1200" dirty="0" err="1"/>
              <a:t>Certificate</a:t>
            </a:r>
            <a:r>
              <a:rPr lang="fr-CH" sz="1200" dirty="0"/>
              <a:t>: EDMS </a:t>
            </a:r>
            <a:r>
              <a:rPr lang="fr-CH" sz="1200" dirty="0">
                <a:hlinkClick r:id="rId5"/>
              </a:rPr>
              <a:t>3312831</a:t>
            </a:r>
            <a:endParaRPr lang="fr-CH" sz="1200" dirty="0"/>
          </a:p>
          <a:p>
            <a:r>
              <a:rPr lang="fr-CH" sz="1200" dirty="0"/>
              <a:t>Pressure test (23 bar): EDMS </a:t>
            </a:r>
            <a:r>
              <a:rPr lang="fr-CH" sz="1200" dirty="0">
                <a:hlinkClick r:id="rId6"/>
              </a:rPr>
              <a:t>3161915</a:t>
            </a:r>
            <a:endParaRPr lang="fr-CH" sz="1200" dirty="0"/>
          </a:p>
          <a:p>
            <a:r>
              <a:rPr lang="en-US" sz="1200" dirty="0">
                <a:hlinkClick r:id="rId7"/>
              </a:rPr>
              <a:t>Purchase Requisition (DAI) 10513629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F91418-1C65-C69F-E430-980DE42B69C6}"/>
              </a:ext>
            </a:extLst>
          </p:cNvPr>
          <p:cNvSpPr txBox="1"/>
          <p:nvPr/>
        </p:nvSpPr>
        <p:spPr bwMode="auto">
          <a:xfrm>
            <a:off x="5355592" y="287819"/>
            <a:ext cx="3443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accent3"/>
                </a:solidFill>
              </a:rPr>
              <a:t>This </a:t>
            </a:r>
            <a:r>
              <a:rPr lang="fr-CH" b="1" dirty="0" err="1">
                <a:solidFill>
                  <a:schemeClr val="accent3"/>
                </a:solidFill>
              </a:rPr>
              <a:t>is</a:t>
            </a:r>
            <a:r>
              <a:rPr lang="fr-CH" b="1" dirty="0">
                <a:solidFill>
                  <a:schemeClr val="accent3"/>
                </a:solidFill>
              </a:rPr>
              <a:t> the best </a:t>
            </a:r>
            <a:r>
              <a:rPr lang="fr-CH" b="1" dirty="0" err="1">
                <a:solidFill>
                  <a:schemeClr val="accent3"/>
                </a:solidFill>
              </a:rPr>
              <a:t>choice</a:t>
            </a:r>
            <a:r>
              <a:rPr lang="fr-CH" b="1" dirty="0">
                <a:solidFill>
                  <a:schemeClr val="accent3"/>
                </a:solidFill>
              </a:rPr>
              <a:t> for </a:t>
            </a:r>
            <a:r>
              <a:rPr lang="fr-CH" b="1" dirty="0" err="1">
                <a:solidFill>
                  <a:schemeClr val="accent3"/>
                </a:solidFill>
              </a:rPr>
              <a:t>physicist</a:t>
            </a:r>
            <a:r>
              <a:rPr lang="fr-CH" b="1" dirty="0">
                <a:solidFill>
                  <a:schemeClr val="accent3"/>
                </a:solidFill>
              </a:rPr>
              <a:t>!!</a:t>
            </a:r>
            <a:endParaRPr lang="en-US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953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long pipe with a blue and green object&#10;&#10;AI-generated content may be incorrect.">
            <a:extLst>
              <a:ext uri="{FF2B5EF4-FFF2-40B4-BE49-F238E27FC236}">
                <a16:creationId xmlns:a16="http://schemas.microsoft.com/office/drawing/2014/main" id="{C5133842-85CC-035F-A2A5-A024000B94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7" t="26537" r="10100" b="8867"/>
          <a:stretch/>
        </p:blipFill>
        <p:spPr>
          <a:xfrm>
            <a:off x="488273" y="1686756"/>
            <a:ext cx="10306974" cy="4429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763F56-2BA9-2AB6-2D45-65AC9E590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Body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AE4C6C-5988-9F8F-8763-38C54EFA0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AC035C-06E5-D059-E3C0-E949DD870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208030-85CE-1B4E-966A-362030B8E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E7E42-3A14-9F0D-22FD-46171B0DF5CB}"/>
              </a:ext>
            </a:extLst>
          </p:cNvPr>
          <p:cNvSpPr txBox="1"/>
          <p:nvPr/>
        </p:nvSpPr>
        <p:spPr bwMode="auto">
          <a:xfrm>
            <a:off x="174944" y="3215218"/>
            <a:ext cx="1481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/>
              <a:t>Upstream</a:t>
            </a:r>
            <a:r>
              <a:rPr lang="fr-CH" sz="1000" dirty="0"/>
              <a:t> </a:t>
            </a:r>
            <a:r>
              <a:rPr lang="fr-CH" sz="1000" dirty="0" err="1"/>
              <a:t>beam</a:t>
            </a:r>
            <a:r>
              <a:rPr lang="fr-CH" sz="1000" dirty="0"/>
              <a:t> </a:t>
            </a:r>
            <a:r>
              <a:rPr lang="fr-CH" sz="1000" dirty="0" err="1"/>
              <a:t>window</a:t>
            </a:r>
            <a:endParaRPr lang="en-US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E5D507-3B41-7676-A4D4-A803832A5D11}"/>
              </a:ext>
            </a:extLst>
          </p:cNvPr>
          <p:cNvSpPr txBox="1"/>
          <p:nvPr/>
        </p:nvSpPr>
        <p:spPr bwMode="auto">
          <a:xfrm>
            <a:off x="10468732" y="3021308"/>
            <a:ext cx="16417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/>
              <a:t>Downstream</a:t>
            </a:r>
            <a:r>
              <a:rPr lang="fr-CH" sz="1000" dirty="0"/>
              <a:t> </a:t>
            </a:r>
            <a:r>
              <a:rPr lang="fr-CH" sz="1000" dirty="0" err="1"/>
              <a:t>beam</a:t>
            </a:r>
            <a:r>
              <a:rPr lang="fr-CH" sz="1000" dirty="0"/>
              <a:t> </a:t>
            </a:r>
            <a:r>
              <a:rPr lang="fr-CH" sz="1000" dirty="0" err="1"/>
              <a:t>window</a:t>
            </a:r>
            <a:endParaRPr lang="en-US" sz="10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16E1490-5ECD-82DD-0269-46464E74F6FC}"/>
              </a:ext>
            </a:extLst>
          </p:cNvPr>
          <p:cNvCxnSpPr/>
          <p:nvPr/>
        </p:nvCxnSpPr>
        <p:spPr>
          <a:xfrm flipH="1" flipV="1">
            <a:off x="10468732" y="2601157"/>
            <a:ext cx="484705" cy="319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520E348-CBCC-4D19-0E15-2D7922AC2E52}"/>
              </a:ext>
            </a:extLst>
          </p:cNvPr>
          <p:cNvCxnSpPr/>
          <p:nvPr/>
        </p:nvCxnSpPr>
        <p:spPr>
          <a:xfrm flipV="1">
            <a:off x="710214" y="2920753"/>
            <a:ext cx="0" cy="267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993F58B-F69B-FE13-5850-08EC9B551DDB}"/>
              </a:ext>
            </a:extLst>
          </p:cNvPr>
          <p:cNvSpPr txBox="1"/>
          <p:nvPr/>
        </p:nvSpPr>
        <p:spPr bwMode="auto">
          <a:xfrm>
            <a:off x="3730125" y="3264533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XCET Tube</a:t>
            </a:r>
            <a:endParaRPr lang="en-US" sz="1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942D5B7-7186-E363-7F97-B7FF89FFDE44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4040820" y="2805564"/>
            <a:ext cx="74988" cy="4589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0B1EC9D-B4AD-4E86-B9CF-E1615E797226}"/>
              </a:ext>
            </a:extLst>
          </p:cNvPr>
          <p:cNvSpPr txBox="1"/>
          <p:nvPr/>
        </p:nvSpPr>
        <p:spPr bwMode="auto">
          <a:xfrm>
            <a:off x="9367849" y="1693142"/>
            <a:ext cx="782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XCET Head</a:t>
            </a:r>
            <a:endParaRPr lang="en-US" sz="10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63EDDCE-963F-9D59-8A60-0F7899528781}"/>
              </a:ext>
            </a:extLst>
          </p:cNvPr>
          <p:cNvCxnSpPr>
            <a:cxnSpLocks/>
          </p:cNvCxnSpPr>
          <p:nvPr/>
        </p:nvCxnSpPr>
        <p:spPr>
          <a:xfrm>
            <a:off x="9978501" y="1939363"/>
            <a:ext cx="0" cy="186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25F4F6D-1D29-332E-F669-3FAB5F26735C}"/>
              </a:ext>
            </a:extLst>
          </p:cNvPr>
          <p:cNvSpPr txBox="1"/>
          <p:nvPr/>
        </p:nvSpPr>
        <p:spPr bwMode="auto">
          <a:xfrm>
            <a:off x="7832095" y="3264533"/>
            <a:ext cx="971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Transition Part</a:t>
            </a:r>
            <a:endParaRPr lang="en-US" sz="1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B714588-FC2F-756D-01F8-5FCE5891E970}"/>
              </a:ext>
            </a:extLst>
          </p:cNvPr>
          <p:cNvCxnSpPr>
            <a:cxnSpLocks/>
          </p:cNvCxnSpPr>
          <p:nvPr/>
        </p:nvCxnSpPr>
        <p:spPr>
          <a:xfrm flipV="1">
            <a:off x="8495930" y="2868425"/>
            <a:ext cx="390618" cy="418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EE94F79-9E1E-F87C-EA4B-C8AAFE210EE4}"/>
              </a:ext>
            </a:extLst>
          </p:cNvPr>
          <p:cNvSpPr txBox="1"/>
          <p:nvPr/>
        </p:nvSpPr>
        <p:spPr bwMode="auto">
          <a:xfrm>
            <a:off x="10441867" y="3600776"/>
            <a:ext cx="7761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XCET Body</a:t>
            </a:r>
            <a:endParaRPr lang="en-US" sz="1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B9793EE-26F0-2883-A442-39280CAA8499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9978501" y="3723887"/>
            <a:ext cx="463366" cy="57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8399FBC-FF98-E699-1313-4E520E85A118}"/>
              </a:ext>
            </a:extLst>
          </p:cNvPr>
          <p:cNvSpPr txBox="1"/>
          <p:nvPr/>
        </p:nvSpPr>
        <p:spPr bwMode="auto">
          <a:xfrm>
            <a:off x="10546374" y="1876311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45 ° </a:t>
            </a:r>
            <a:r>
              <a:rPr lang="fr-CH" sz="1000" dirty="0" err="1"/>
              <a:t>mirror</a:t>
            </a:r>
            <a:endParaRPr lang="en-US" sz="10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5D1F96D-2AA1-40C5-68A3-E19544E32F5B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9806567" y="1999422"/>
            <a:ext cx="739807" cy="501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C49F972-4F82-C741-793C-8D6BE0BAFB34}"/>
              </a:ext>
            </a:extLst>
          </p:cNvPr>
          <p:cNvSpPr txBox="1"/>
          <p:nvPr/>
        </p:nvSpPr>
        <p:spPr bwMode="auto">
          <a:xfrm>
            <a:off x="10640338" y="4194004"/>
            <a:ext cx="936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/>
              <a:t>Conical</a:t>
            </a:r>
            <a:r>
              <a:rPr lang="fr-CH" sz="1000" dirty="0"/>
              <a:t> </a:t>
            </a:r>
            <a:r>
              <a:rPr lang="fr-CH" sz="1000" dirty="0" err="1"/>
              <a:t>mirror</a:t>
            </a:r>
            <a:endParaRPr lang="en-US" sz="10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2218213-0E63-5AA0-F3D5-36001D2241A4}"/>
              </a:ext>
            </a:extLst>
          </p:cNvPr>
          <p:cNvCxnSpPr>
            <a:stCxn id="21" idx="1"/>
          </p:cNvCxnSpPr>
          <p:nvPr/>
        </p:nvCxnSpPr>
        <p:spPr>
          <a:xfrm flipH="1" flipV="1">
            <a:off x="9806567" y="3991805"/>
            <a:ext cx="833771" cy="325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4CB2A1B-91E5-7CE7-B327-FE13D93F2B6F}"/>
              </a:ext>
            </a:extLst>
          </p:cNvPr>
          <p:cNvSpPr txBox="1"/>
          <p:nvPr/>
        </p:nvSpPr>
        <p:spPr bwMode="auto">
          <a:xfrm>
            <a:off x="10499935" y="4758253"/>
            <a:ext cx="10134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Optical </a:t>
            </a:r>
            <a:r>
              <a:rPr lang="fr-CH" sz="1000" dirty="0" err="1"/>
              <a:t>window</a:t>
            </a:r>
            <a:endParaRPr lang="en-US" sz="1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8FD5335-E003-D76D-A5F3-F966210E6368}"/>
              </a:ext>
            </a:extLst>
          </p:cNvPr>
          <p:cNvCxnSpPr/>
          <p:nvPr/>
        </p:nvCxnSpPr>
        <p:spPr>
          <a:xfrm flipH="1" flipV="1">
            <a:off x="9682884" y="4527020"/>
            <a:ext cx="833771" cy="325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50C4BE5-1537-098C-3347-CFE4BE558B56}"/>
              </a:ext>
            </a:extLst>
          </p:cNvPr>
          <p:cNvSpPr txBox="1"/>
          <p:nvPr/>
        </p:nvSpPr>
        <p:spPr bwMode="auto">
          <a:xfrm>
            <a:off x="337351" y="1411550"/>
            <a:ext cx="681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New body (</a:t>
            </a:r>
            <a:r>
              <a:rPr lang="fr-CH" dirty="0" err="1">
                <a:solidFill>
                  <a:schemeClr val="accent3"/>
                </a:solidFill>
              </a:rPr>
              <a:t>using</a:t>
            </a:r>
            <a:r>
              <a:rPr lang="fr-CH" dirty="0">
                <a:solidFill>
                  <a:schemeClr val="accent3"/>
                </a:solidFill>
              </a:rPr>
              <a:t> </a:t>
            </a:r>
            <a:r>
              <a:rPr lang="fr-CH" dirty="0" err="1">
                <a:solidFill>
                  <a:schemeClr val="accent3"/>
                </a:solidFill>
              </a:rPr>
              <a:t>old</a:t>
            </a:r>
            <a:r>
              <a:rPr lang="fr-CH" dirty="0">
                <a:solidFill>
                  <a:schemeClr val="accent3"/>
                </a:solidFill>
              </a:rPr>
              <a:t> </a:t>
            </a:r>
            <a:r>
              <a:rPr lang="fr-CH" dirty="0" err="1">
                <a:solidFill>
                  <a:schemeClr val="accent3"/>
                </a:solidFill>
              </a:rPr>
              <a:t>optics</a:t>
            </a:r>
            <a:r>
              <a:rPr lang="fr-CH" dirty="0"/>
              <a:t>)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being</a:t>
            </a:r>
            <a:r>
              <a:rPr lang="fr-CH" dirty="0"/>
              <a:t> </a:t>
            </a:r>
            <a:r>
              <a:rPr lang="fr-CH" dirty="0" err="1"/>
              <a:t>purchased</a:t>
            </a:r>
            <a:r>
              <a:rPr lang="fr-CH" dirty="0"/>
              <a:t> for the East Area XCET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178A16-BD87-5DB1-E7A7-97E0FE242D07}"/>
              </a:ext>
            </a:extLst>
          </p:cNvPr>
          <p:cNvSpPr txBox="1"/>
          <p:nvPr/>
        </p:nvSpPr>
        <p:spPr bwMode="auto">
          <a:xfrm>
            <a:off x="375566" y="4889871"/>
            <a:ext cx="67397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/>
              <a:t>We</a:t>
            </a:r>
            <a:r>
              <a:rPr lang="fr-CH" sz="1200" dirty="0"/>
              <a:t> will test </a:t>
            </a:r>
            <a:r>
              <a:rPr lang="fr-CH" sz="1200" dirty="0" err="1"/>
              <a:t>them</a:t>
            </a:r>
            <a:r>
              <a:rPr lang="fr-CH" sz="1200" dirty="0"/>
              <a:t> </a:t>
            </a:r>
            <a:r>
              <a:rPr lang="fr-CH" sz="1200" dirty="0" err="1"/>
              <a:t>with</a:t>
            </a:r>
            <a:r>
              <a:rPr lang="fr-CH" sz="1200" dirty="0"/>
              <a:t> </a:t>
            </a:r>
            <a:r>
              <a:rPr lang="fr-CH" sz="1200" dirty="0" err="1"/>
              <a:t>beam</a:t>
            </a:r>
            <a:r>
              <a:rPr lang="fr-CH" sz="1200" dirty="0"/>
              <a:t> and </a:t>
            </a:r>
            <a:r>
              <a:rPr lang="fr-CH" sz="1200" dirty="0" err="1"/>
              <a:t>we</a:t>
            </a:r>
            <a:r>
              <a:rPr lang="fr-CH" sz="1200" dirty="0"/>
              <a:t> will </a:t>
            </a:r>
            <a:r>
              <a:rPr lang="fr-CH" sz="1200" dirty="0" err="1"/>
              <a:t>learn</a:t>
            </a:r>
            <a:r>
              <a:rPr lang="fr-CH" sz="1200" dirty="0"/>
              <a:t> </a:t>
            </a:r>
            <a:r>
              <a:rPr lang="fr-CH" sz="1200" dirty="0" err="1"/>
              <a:t>from</a:t>
            </a:r>
            <a:r>
              <a:rPr lang="fr-CH" sz="1200" dirty="0"/>
              <a:t> </a:t>
            </a:r>
            <a:r>
              <a:rPr lang="fr-CH" sz="1200" dirty="0" err="1"/>
              <a:t>this</a:t>
            </a:r>
            <a:r>
              <a:rPr lang="fr-CH" sz="1200" dirty="0"/>
              <a:t> </a:t>
            </a:r>
            <a:r>
              <a:rPr lang="fr-CH" sz="1200" dirty="0" err="1"/>
              <a:t>experience</a:t>
            </a:r>
            <a:r>
              <a:rPr lang="fr-CH" sz="1200" dirty="0"/>
              <a:t> for </a:t>
            </a:r>
            <a:r>
              <a:rPr lang="fr-CH" sz="1200" dirty="0" err="1"/>
              <a:t>doing</a:t>
            </a:r>
            <a:r>
              <a:rPr lang="fr-CH" sz="1200" dirty="0"/>
              <a:t> the </a:t>
            </a:r>
            <a:r>
              <a:rPr lang="fr-CH" sz="1200" dirty="0" err="1"/>
              <a:t>same</a:t>
            </a:r>
            <a:r>
              <a:rPr lang="fr-CH" sz="1200" dirty="0"/>
              <a:t> in the North Area</a:t>
            </a:r>
          </a:p>
          <a:p>
            <a:endParaRPr lang="fr-CH" sz="1200" dirty="0"/>
          </a:p>
          <a:p>
            <a:r>
              <a:rPr lang="fr-CH" sz="1200" dirty="0"/>
              <a:t>HSE validation</a:t>
            </a:r>
          </a:p>
          <a:p>
            <a:r>
              <a:rPr lang="fr-CH" sz="1200" dirty="0"/>
              <a:t>Optical </a:t>
            </a:r>
            <a:r>
              <a:rPr lang="fr-CH" sz="1200" dirty="0" err="1"/>
              <a:t>window</a:t>
            </a:r>
            <a:r>
              <a:rPr lang="fr-CH" sz="1200" dirty="0"/>
              <a:t> </a:t>
            </a:r>
            <a:r>
              <a:rPr lang="fr-CH" sz="1200" dirty="0" err="1"/>
              <a:t>choice</a:t>
            </a:r>
            <a:endParaRPr lang="fr-CH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50862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673F4-5B96-AABC-E965-B2B2D31AD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31828-0D9F-B9B1-2971-60876AA8C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Body Prototype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AB6567-E045-7E9E-E9C7-733AE4585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2F769F-43CB-819E-B37C-E3962B169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F01707-E5E6-EE26-5C87-73A71480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174D1A6-6E86-8E46-45A9-0D0A90D19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41" y="1309938"/>
            <a:ext cx="5764197" cy="326076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4E70CC2-57E5-3C3E-C57C-42D864CCE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09938"/>
            <a:ext cx="5763826" cy="326076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A86C8E5-17A1-A82A-9F40-4ACB2A704A55}"/>
              </a:ext>
            </a:extLst>
          </p:cNvPr>
          <p:cNvSpPr txBox="1"/>
          <p:nvPr/>
        </p:nvSpPr>
        <p:spPr bwMode="auto">
          <a:xfrm>
            <a:off x="407988" y="5086397"/>
            <a:ext cx="7904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Test </a:t>
            </a:r>
            <a:r>
              <a:rPr lang="fr-CH" dirty="0" err="1"/>
              <a:t>beam</a:t>
            </a:r>
            <a:r>
              <a:rPr lang="fr-CH" dirty="0"/>
              <a:t> in Oct24 </a:t>
            </a:r>
            <a:r>
              <a:rPr lang="fr-CH" dirty="0" err="1"/>
              <a:t>really</a:t>
            </a:r>
            <a:r>
              <a:rPr lang="fr-CH" dirty="0"/>
              <a:t> </a:t>
            </a:r>
            <a:r>
              <a:rPr lang="fr-CH" dirty="0" err="1"/>
              <a:t>successfull</a:t>
            </a:r>
            <a:endParaRPr lang="fr-CH" dirty="0"/>
          </a:p>
          <a:p>
            <a:r>
              <a:rPr lang="fr-CH" dirty="0"/>
              <a:t>The </a:t>
            </a:r>
            <a:r>
              <a:rPr lang="fr-CH" dirty="0" err="1"/>
              <a:t>optical</a:t>
            </a:r>
            <a:r>
              <a:rPr lang="fr-CH" dirty="0"/>
              <a:t>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not </a:t>
            </a:r>
            <a:r>
              <a:rPr lang="fr-CH" dirty="0" err="1"/>
              <a:t>fully</a:t>
            </a:r>
            <a:r>
              <a:rPr lang="fr-CH" dirty="0"/>
              <a:t> </a:t>
            </a:r>
            <a:r>
              <a:rPr lang="fr-CH" dirty="0" err="1"/>
              <a:t>optimized</a:t>
            </a:r>
            <a:r>
              <a:rPr lang="fr-CH" dirty="0"/>
              <a:t> </a:t>
            </a:r>
            <a:r>
              <a:rPr lang="fr-CH" dirty="0">
                <a:sym typeface="Wingdings" panose="05000000000000000000" pitchFamily="2" charset="2"/>
              </a:rPr>
              <a:t> mode </a:t>
            </a:r>
            <a:r>
              <a:rPr lang="fr-CH" dirty="0" err="1">
                <a:sym typeface="Wingdings" panose="05000000000000000000" pitchFamily="2" charset="2"/>
              </a:rPr>
              <a:t>study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needed</a:t>
            </a:r>
            <a:r>
              <a:rPr lang="fr-CH" dirty="0">
                <a:sym typeface="Wingdings" panose="05000000000000000000" pitchFamily="2" charset="2"/>
              </a:rPr>
              <a:t> …PhD </a:t>
            </a:r>
            <a:r>
              <a:rPr lang="fr-CH" dirty="0" err="1">
                <a:sym typeface="Wingdings" panose="05000000000000000000" pitchFamily="2" charset="2"/>
              </a:rPr>
              <a:t>contract</a:t>
            </a:r>
            <a:r>
              <a:rPr lang="fr-CH" dirty="0">
                <a:sym typeface="Wingdings" panose="05000000000000000000" pitchFamily="2" charset="2"/>
              </a:rPr>
              <a:t>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069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35C1A-544F-0E8C-3622-174610322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Optical Windows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DF49D5-B07C-4DD4-0D05-CCC1FEA0F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3F73D-122A-3B2D-6176-DE17588B1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BBE9CE-9D29-E4C9-570D-2A90EF556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7EC859-70C0-9F80-66E0-8A09BDE29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54" y="1330725"/>
            <a:ext cx="3695700" cy="2705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64DE47-A6D5-E214-E542-7BFB81A7E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5249" y="1330725"/>
            <a:ext cx="5874521" cy="18743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87B79C-18D9-867E-13B6-E09556EEDCEA}"/>
              </a:ext>
            </a:extLst>
          </p:cNvPr>
          <p:cNvSpPr txBox="1"/>
          <p:nvPr/>
        </p:nvSpPr>
        <p:spPr bwMode="auto">
          <a:xfrm>
            <a:off x="270954" y="4535159"/>
            <a:ext cx="9283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Aluminum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window</a:t>
            </a:r>
            <a:r>
              <a:rPr lang="fr-CH" dirty="0"/>
              <a:t> design </a:t>
            </a:r>
            <a:r>
              <a:rPr lang="fr-CH" dirty="0" err="1"/>
              <a:t>validated</a:t>
            </a:r>
            <a:r>
              <a:rPr lang="fr-CH" dirty="0"/>
              <a:t> for the Neutrino Platform installation </a:t>
            </a:r>
          </a:p>
          <a:p>
            <a:endParaRPr lang="fr-CH" dirty="0"/>
          </a:p>
          <a:p>
            <a:r>
              <a:rPr lang="fr-CH" dirty="0" err="1"/>
              <a:t>Installed</a:t>
            </a:r>
            <a:r>
              <a:rPr lang="fr-CH" dirty="0"/>
              <a:t> as </a:t>
            </a:r>
            <a:r>
              <a:rPr lang="fr-CH" dirty="0" err="1"/>
              <a:t>well</a:t>
            </a:r>
            <a:r>
              <a:rPr lang="fr-CH" dirty="0"/>
              <a:t> in the East Area </a:t>
            </a:r>
          </a:p>
          <a:p>
            <a:endParaRPr lang="fr-CH" dirty="0"/>
          </a:p>
          <a:p>
            <a:r>
              <a:rPr lang="fr-CH" b="1" dirty="0">
                <a:solidFill>
                  <a:schemeClr val="accent3"/>
                </a:solidFill>
                <a:sym typeface="Wingdings" panose="05000000000000000000" pitchFamily="2" charset="2"/>
              </a:rPr>
              <a:t> NOT OK for the NORTH AREA XCET  new design </a:t>
            </a:r>
            <a:r>
              <a:rPr lang="fr-CH" b="1" dirty="0" err="1">
                <a:solidFill>
                  <a:schemeClr val="accent3"/>
                </a:solidFill>
                <a:sym typeface="Wingdings" panose="05000000000000000000" pitchFamily="2" charset="2"/>
              </a:rPr>
              <a:t>needed</a:t>
            </a:r>
            <a:r>
              <a:rPr lang="fr-CH" b="1" dirty="0">
                <a:solidFill>
                  <a:schemeClr val="accent3"/>
                </a:solidFill>
                <a:sym typeface="Wingdings" panose="05000000000000000000" pitchFamily="2" charset="2"/>
              </a:rPr>
              <a:t>!!</a:t>
            </a:r>
            <a:r>
              <a:rPr lang="fr-CH" b="1" dirty="0">
                <a:solidFill>
                  <a:schemeClr val="accent3"/>
                </a:solidFill>
              </a:rPr>
              <a:t> 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FBAE3F-B478-C3FD-7035-F5AA1C27BE51}"/>
              </a:ext>
            </a:extLst>
          </p:cNvPr>
          <p:cNvSpPr txBox="1"/>
          <p:nvPr/>
        </p:nvSpPr>
        <p:spPr bwMode="auto">
          <a:xfrm>
            <a:off x="6173327" y="383848"/>
            <a:ext cx="60989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Design and optimization of </a:t>
            </a:r>
            <a:r>
              <a:rPr lang="en-GB" sz="1200" dirty="0" err="1"/>
              <a:t>flages</a:t>
            </a:r>
            <a:r>
              <a:rPr lang="en-GB" sz="1200" dirty="0"/>
              <a:t> and </a:t>
            </a:r>
            <a:r>
              <a:rPr lang="en-GB" sz="1200" dirty="0" err="1"/>
              <a:t>aluminum</a:t>
            </a:r>
            <a:r>
              <a:rPr lang="en-GB" sz="1200" dirty="0"/>
              <a:t> windows for a high-</a:t>
            </a:r>
            <a:r>
              <a:rPr lang="en-GB" sz="1200" dirty="0" err="1"/>
              <a:t>presure</a:t>
            </a:r>
            <a:r>
              <a:rPr lang="en-GB" sz="1200" dirty="0"/>
              <a:t> Threshold Cherenkov Counter EDMS </a:t>
            </a:r>
            <a:r>
              <a:rPr lang="en-GB" sz="1200" dirty="0">
                <a:hlinkClick r:id="rId4"/>
              </a:rPr>
              <a:t>2141807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90630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51EEA-FBA7-9653-1277-78B0A3646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EVM Work </a:t>
            </a:r>
            <a:r>
              <a:rPr lang="fr-CH" dirty="0" err="1"/>
              <a:t>Units</a:t>
            </a:r>
            <a:r>
              <a:rPr lang="fr-CH" dirty="0"/>
              <a:t> and Documents	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72B-EB3B-44E6-6A04-14FE9A14C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F2519-2DA7-4A12-95D3-9C124FD58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974C1-E846-A2B8-BC3C-BDA7B6D43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645379-5121-D650-42B8-9F37DDFC2E2B}"/>
              </a:ext>
            </a:extLst>
          </p:cNvPr>
          <p:cNvSpPr txBox="1"/>
          <p:nvPr/>
        </p:nvSpPr>
        <p:spPr bwMode="auto">
          <a:xfrm>
            <a:off x="568171" y="1491449"/>
            <a:ext cx="846545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EVM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units</a:t>
            </a:r>
            <a:r>
              <a:rPr lang="fr-CH" dirty="0"/>
              <a:t> are </a:t>
            </a:r>
            <a:r>
              <a:rPr lang="fr-CH" dirty="0" err="1"/>
              <a:t>still</a:t>
            </a:r>
            <a:r>
              <a:rPr lang="fr-CH" dirty="0"/>
              <a:t> in DRAFT (budget for XCET </a:t>
            </a:r>
            <a:r>
              <a:rPr lang="fr-CH" dirty="0" err="1"/>
              <a:t>approved</a:t>
            </a:r>
            <a:r>
              <a:rPr lang="fr-CH" dirty="0"/>
              <a:t> in CSR25)</a:t>
            </a:r>
          </a:p>
          <a:p>
            <a:endParaRPr lang="en-US" dirty="0"/>
          </a:p>
          <a:p>
            <a:r>
              <a:rPr lang="en-US" dirty="0">
                <a:solidFill>
                  <a:schemeClr val="accent3"/>
                </a:solidFill>
              </a:rPr>
              <a:t>Works unit update on going </a:t>
            </a:r>
            <a:r>
              <a:rPr lang="en-US" dirty="0">
                <a:solidFill>
                  <a:schemeClr val="accent3"/>
                </a:solidFill>
                <a:sym typeface="Wingdings" panose="05000000000000000000" pitchFamily="2" charset="2"/>
              </a:rPr>
              <a:t> uploaded soon on EVM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WPD: </a:t>
            </a:r>
            <a:r>
              <a:rPr lang="en-GB" dirty="0">
                <a:sym typeface="Wingdings" panose="05000000000000000000" pitchFamily="2" charset="2"/>
              </a:rPr>
              <a:t>Consolidation of XCET Cherenkov Detectors in NACONS Project (EDMS </a:t>
            </a:r>
            <a:r>
              <a:rPr lang="en-GB" dirty="0">
                <a:sym typeface="Wingdings" panose="05000000000000000000" pitchFamily="2" charset="2"/>
                <a:hlinkClick r:id="rId2"/>
              </a:rPr>
              <a:t>2802361</a:t>
            </a:r>
            <a:r>
              <a:rPr lang="en-GB" dirty="0">
                <a:sym typeface="Wingdings" panose="05000000000000000000" pitchFamily="2" charset="2"/>
              </a:rPr>
              <a:t>)</a:t>
            </a:r>
          </a:p>
          <a:p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Updated and released</a:t>
            </a:r>
          </a:p>
          <a:p>
            <a:r>
              <a:rPr lang="en-GB" dirty="0">
                <a:sym typeface="Wingdings" panose="05000000000000000000" pitchFamily="2" charset="2"/>
              </a:rPr>
              <a:t> 	</a:t>
            </a:r>
          </a:p>
          <a:p>
            <a:r>
              <a:rPr lang="en-GB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 Package Analysis </a:t>
            </a: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not needed for this equipment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84837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DE52B-2BDB-306E-229C-228C74B8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Summary</a:t>
            </a:r>
            <a:r>
              <a:rPr lang="fr-CH" dirty="0"/>
              <a:t> and Conclusions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774C6E-9CC3-F511-83F0-908D04EED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4209B5-0788-ECD4-7229-081748118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301B9-A756-E9E4-7ACE-0324A075A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BFDDF-A5CA-3C35-2DC4-6D1EE87142BD}"/>
              </a:ext>
            </a:extLst>
          </p:cNvPr>
          <p:cNvSpPr txBox="1"/>
          <p:nvPr/>
        </p:nvSpPr>
        <p:spPr bwMode="auto">
          <a:xfrm>
            <a:off x="301841" y="1455938"/>
            <a:ext cx="658218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/>
              <a:t>Gas </a:t>
            </a:r>
            <a:r>
              <a:rPr lang="fr-CH" dirty="0" err="1"/>
              <a:t>supply</a:t>
            </a:r>
            <a:r>
              <a:rPr lang="fr-CH" dirty="0"/>
              <a:t> and network </a:t>
            </a:r>
            <a:r>
              <a:rPr lang="fr-CH" dirty="0" err="1"/>
              <a:t>half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LS3 and </a:t>
            </a:r>
            <a:r>
              <a:rPr lang="fr-CH" dirty="0" err="1"/>
              <a:t>half</a:t>
            </a:r>
            <a:r>
              <a:rPr lang="fr-CH" dirty="0"/>
              <a:t> phase 2</a:t>
            </a:r>
          </a:p>
          <a:p>
            <a:pPr marL="285750" indent="-285750">
              <a:buFontTx/>
              <a:buChar char="-"/>
            </a:pPr>
            <a:r>
              <a:rPr lang="fr-CH" dirty="0"/>
              <a:t>New </a:t>
            </a:r>
            <a:r>
              <a:rPr lang="fr-CH" dirty="0" err="1"/>
              <a:t>chambers</a:t>
            </a:r>
            <a:r>
              <a:rPr lang="fr-CH" dirty="0"/>
              <a:t> in phase 2</a:t>
            </a:r>
          </a:p>
          <a:p>
            <a:pPr marL="285750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/>
              <a:t>45° </a:t>
            </a:r>
            <a:r>
              <a:rPr lang="fr-CH" dirty="0" err="1"/>
              <a:t>mirrors</a:t>
            </a:r>
            <a:r>
              <a:rPr lang="fr-CH" dirty="0"/>
              <a:t> production and installation for LS3</a:t>
            </a:r>
          </a:p>
          <a:p>
            <a:pPr marL="285750" indent="-285750">
              <a:buFontTx/>
              <a:buChar char="-"/>
            </a:pPr>
            <a:r>
              <a:rPr lang="fr-CH" dirty="0"/>
              <a:t>New pressure </a:t>
            </a:r>
            <a:r>
              <a:rPr lang="fr-CH" dirty="0" err="1"/>
              <a:t>sensors</a:t>
            </a:r>
            <a:r>
              <a:rPr lang="fr-CH" dirty="0"/>
              <a:t> and PMT </a:t>
            </a:r>
            <a:r>
              <a:rPr lang="fr-CH" dirty="0" err="1"/>
              <a:t>spares</a:t>
            </a:r>
            <a:r>
              <a:rPr lang="fr-CH" dirty="0"/>
              <a:t> </a:t>
            </a:r>
            <a:r>
              <a:rPr lang="fr-CH" dirty="0" err="1"/>
              <a:t>procured</a:t>
            </a: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 err="1"/>
              <a:t>Additional</a:t>
            </a:r>
            <a:r>
              <a:rPr lang="fr-CH" dirty="0"/>
              <a:t> XCET oh H2 line </a:t>
            </a:r>
            <a:r>
              <a:rPr lang="fr-CH" dirty="0" err="1"/>
              <a:t>installed</a:t>
            </a: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/>
              <a:t>XCET body prototype </a:t>
            </a:r>
            <a:r>
              <a:rPr lang="fr-CH" dirty="0" err="1"/>
              <a:t>done</a:t>
            </a: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/>
              <a:t>New vacuum </a:t>
            </a:r>
            <a:r>
              <a:rPr lang="fr-CH" dirty="0" err="1"/>
              <a:t>pumps</a:t>
            </a:r>
            <a:r>
              <a:rPr lang="fr-CH" dirty="0"/>
              <a:t> </a:t>
            </a:r>
            <a:r>
              <a:rPr lang="fr-CH" dirty="0" err="1"/>
              <a:t>installed</a:t>
            </a:r>
            <a:r>
              <a:rPr lang="fr-CH" dirty="0"/>
              <a:t> in LS3</a:t>
            </a:r>
          </a:p>
          <a:p>
            <a:pPr marL="285750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endParaRPr lang="fr-CH" dirty="0"/>
          </a:p>
          <a:p>
            <a:r>
              <a:rPr lang="fr-CH" dirty="0">
                <a:solidFill>
                  <a:schemeClr val="accent3"/>
                </a:solidFill>
              </a:rPr>
              <a:t>Open points for Phase 2: </a:t>
            </a:r>
          </a:p>
          <a:p>
            <a:pPr marL="285750" indent="-285750">
              <a:buFontTx/>
              <a:buChar char="-"/>
            </a:pPr>
            <a:r>
              <a:rPr lang="fr-CH" dirty="0">
                <a:solidFill>
                  <a:schemeClr val="accent3"/>
                </a:solidFill>
              </a:rPr>
              <a:t>New body design </a:t>
            </a:r>
          </a:p>
          <a:p>
            <a:pPr marL="285750" indent="-285750">
              <a:buFontTx/>
              <a:buChar char="-"/>
            </a:pPr>
            <a:r>
              <a:rPr lang="fr-CH" dirty="0">
                <a:solidFill>
                  <a:schemeClr val="accent3"/>
                </a:solidFill>
              </a:rPr>
              <a:t>Optical </a:t>
            </a:r>
            <a:r>
              <a:rPr lang="fr-CH" dirty="0" err="1">
                <a:solidFill>
                  <a:schemeClr val="accent3"/>
                </a:solidFill>
              </a:rPr>
              <a:t>window</a:t>
            </a:r>
            <a:r>
              <a:rPr lang="fr-CH" dirty="0">
                <a:solidFill>
                  <a:schemeClr val="accent3"/>
                </a:solidFill>
              </a:rPr>
              <a:t> design </a:t>
            </a:r>
          </a:p>
          <a:p>
            <a:pPr marL="285750" indent="-285750">
              <a:buFontTx/>
              <a:buChar char="-"/>
            </a:pPr>
            <a:r>
              <a:rPr lang="fr-CH" dirty="0">
                <a:solidFill>
                  <a:schemeClr val="accent3"/>
                </a:solidFill>
              </a:rPr>
              <a:t>PLC control </a:t>
            </a:r>
          </a:p>
          <a:p>
            <a:pPr marL="285750" indent="-285750">
              <a:buFontTx/>
              <a:buChar char="-"/>
            </a:pPr>
            <a:r>
              <a:rPr lang="fr-CH" dirty="0">
                <a:solidFill>
                  <a:schemeClr val="accent3"/>
                </a:solidFill>
              </a:rPr>
              <a:t>BEAM WINDOWS DESIGN </a:t>
            </a:r>
            <a:r>
              <a:rPr lang="fr-CH" dirty="0">
                <a:solidFill>
                  <a:schemeClr val="accent3"/>
                </a:solidFill>
                <a:sym typeface="Wingdings" panose="05000000000000000000" pitchFamily="2" charset="2"/>
              </a:rPr>
              <a:t> to </a:t>
            </a:r>
            <a:r>
              <a:rPr lang="fr-CH" dirty="0" err="1">
                <a:solidFill>
                  <a:schemeClr val="accent3"/>
                </a:solidFill>
                <a:sym typeface="Wingdings" panose="05000000000000000000" pitchFamily="2" charset="2"/>
              </a:rPr>
              <a:t>be</a:t>
            </a:r>
            <a:r>
              <a:rPr lang="fr-CH" dirty="0">
                <a:solidFill>
                  <a:schemeClr val="accent3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chemeClr val="accent3"/>
                </a:solidFill>
                <a:sym typeface="Wingdings" panose="05000000000000000000" pitchFamily="2" charset="2"/>
              </a:rPr>
              <a:t>redesined</a:t>
            </a:r>
            <a:r>
              <a:rPr lang="fr-CH" dirty="0">
                <a:solidFill>
                  <a:schemeClr val="accent3"/>
                </a:solidFill>
                <a:sym typeface="Wingdings" panose="05000000000000000000" pitchFamily="2" charset="2"/>
              </a:rPr>
              <a:t> for the North Area</a:t>
            </a:r>
            <a:endParaRPr lang="fr-CH" dirty="0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2B54F3-8E6E-BE24-9EDF-5A624FD8BAF1}"/>
              </a:ext>
            </a:extLst>
          </p:cNvPr>
          <p:cNvSpPr txBox="1"/>
          <p:nvPr/>
        </p:nvSpPr>
        <p:spPr bwMode="auto">
          <a:xfrm>
            <a:off x="6944890" y="3852908"/>
            <a:ext cx="4947252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dirty="0" err="1"/>
              <a:t>Requests</a:t>
            </a:r>
            <a:r>
              <a:rPr lang="fr-CH" dirty="0"/>
              <a:t> for NACONS CSR26: </a:t>
            </a:r>
          </a:p>
          <a:p>
            <a:pPr marL="285750" indent="-285750">
              <a:buFontTx/>
              <a:buChar char="-"/>
            </a:pPr>
            <a:r>
              <a:rPr lang="fr-CH" dirty="0"/>
              <a:t>Manpower PhD </a:t>
            </a:r>
            <a:r>
              <a:rPr lang="fr-CH" dirty="0" err="1"/>
              <a:t>student</a:t>
            </a:r>
            <a:r>
              <a:rPr lang="fr-CH" dirty="0"/>
              <a:t> for </a:t>
            </a:r>
            <a:r>
              <a:rPr lang="fr-CH" dirty="0" err="1"/>
              <a:t>beginning</a:t>
            </a:r>
            <a:r>
              <a:rPr lang="fr-CH" dirty="0"/>
              <a:t> phase 2</a:t>
            </a:r>
          </a:p>
          <a:p>
            <a:pPr marL="285750" indent="-285750">
              <a:buFontTx/>
              <a:buChar char="-"/>
            </a:pPr>
            <a:r>
              <a:rPr lang="fr-CH" dirty="0" err="1"/>
              <a:t>Resourses</a:t>
            </a:r>
            <a:r>
              <a:rPr lang="fr-CH" dirty="0"/>
              <a:t>: TBD </a:t>
            </a:r>
            <a:r>
              <a:rPr lang="fr-CH" dirty="0" err="1"/>
              <a:t>waiting</a:t>
            </a:r>
            <a:r>
              <a:rPr lang="fr-CH" dirty="0"/>
              <a:t> for East Area new 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73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044461" y="2839915"/>
            <a:ext cx="32714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THANK YOU!!</a:t>
            </a:r>
          </a:p>
        </p:txBody>
      </p:sp>
    </p:spTree>
    <p:extLst>
      <p:ext uri="{BB962C8B-B14F-4D97-AF65-F5344CB8AC3E}">
        <p14:creationId xmlns:p14="http://schemas.microsoft.com/office/powerpoint/2010/main" val="2519173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02BC4-9B74-C717-AC1E-946E88A6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6E6D7B-CA72-E2F9-0341-98274F58B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E408E-4AE6-6D8D-B5C5-802EC455F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713505-7817-9100-50BF-A13EF6902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A683BF-05FE-ED15-B1A2-4984284F3175}"/>
              </a:ext>
            </a:extLst>
          </p:cNvPr>
          <p:cNvSpPr txBox="1"/>
          <p:nvPr/>
        </p:nvSpPr>
        <p:spPr bwMode="auto">
          <a:xfrm>
            <a:off x="665825" y="1447060"/>
            <a:ext cx="746383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project progress and achievements so far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issues encountered, which could potentially cause WUs not to be on track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EVM aspects of the WUs: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already foreseen budget changes - savings/requests - for CSR26'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resources: new requests for CSR26', currently missing manpower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project management: lateness/underspending of your WUs explained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LS3 readiness and the respective deliverables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 Package Analysis (</a:t>
            </a:r>
            <a:r>
              <a:rPr lang="en-GB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Cabling/</a:t>
            </a:r>
            <a:r>
              <a:rPr lang="en-GB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decabling</a:t>
            </a:r>
            <a:endParaRPr lang="en-GB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895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39BC7-EF41-C82F-8F8A-602CF04B9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XCET </a:t>
            </a:r>
            <a:r>
              <a:rPr lang="fr-CH" dirty="0" err="1"/>
              <a:t>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BE1888-D57A-DE45-2F12-0FAE650A9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9B0D2F-745E-825D-C00B-0E5A7FEE3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2CC325-CD00-5292-8379-64A6D3420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BCEDC-57A2-06D2-2B98-A66EC1868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5569" y="2244767"/>
            <a:ext cx="7178953" cy="3005322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BB098FA7-AAE8-13D6-5D35-FCBAA0509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083" y="4493223"/>
            <a:ext cx="565140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XCET detector is composed of a horizontal tube filled with the required gas, thin entrance and exit windows traversed by the particle beam, a mirror at 45°, a body made of a spherical head and a conical part (in blue in the picture) leading to an optical window followed by a photomultiplier. The Cherenkov light is produced inside the tube by the interplay between the gas and the particles. At the end of the gas volume, a thin mirror is deflecting the light towards the optical glass window behind which the photomultiplier is located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4A93C6-57AD-E9B2-5B29-BAB4CF61B93E}"/>
              </a:ext>
            </a:extLst>
          </p:cNvPr>
          <p:cNvSpPr/>
          <p:nvPr/>
        </p:nvSpPr>
        <p:spPr>
          <a:xfrm>
            <a:off x="330083" y="1353509"/>
            <a:ext cx="114539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threshold Cherenkov Detectors (XCET) are used in the North and East Areas to count the number of particles in the beam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72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3A2A9-3C44-FA91-A36A-B5940F39E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XCET North Area </a:t>
            </a:r>
            <a:r>
              <a:rPr lang="fr-CH" dirty="0" err="1"/>
              <a:t>Overview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0EA5DC-2511-456D-29B0-E57192529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0D6687-F67E-8F06-2D96-CE668F813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DBB5A7-7C24-1EAD-CB3F-851A90951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ACC77B9-8EC5-DB2B-74A9-B6D38AA9EF82}"/>
              </a:ext>
            </a:extLst>
          </p:cNvPr>
          <p:cNvSpPr txBox="1">
            <a:spLocks/>
          </p:cNvSpPr>
          <p:nvPr/>
        </p:nvSpPr>
        <p:spPr>
          <a:xfrm>
            <a:off x="407989" y="1025950"/>
            <a:ext cx="11376024" cy="5304665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endParaRPr lang="en-US" kern="0"/>
          </a:p>
          <a:p>
            <a:pPr lvl="2" indent="0" fontAlgn="auto">
              <a:buFont typeface="Arial"/>
              <a:buNone/>
            </a:pPr>
            <a:endParaRPr lang="en-US" kern="0"/>
          </a:p>
          <a:p>
            <a:pPr marL="990900" lvl="2" indent="-342900" fontAlgn="auto">
              <a:buFont typeface="Courier New" panose="02070309020205020404" pitchFamily="49" charset="0"/>
              <a:buChar char="o"/>
            </a:pPr>
            <a:endParaRPr lang="en-US" kern="0"/>
          </a:p>
          <a:p>
            <a:pPr marL="666900" lvl="1" indent="-342900" fontAlgn="auto">
              <a:buFont typeface="Wingdings" pitchFamily="2" charset="2"/>
              <a:buChar char="Ø"/>
            </a:pPr>
            <a:endParaRPr lang="en-GB" kern="0"/>
          </a:p>
          <a:p>
            <a:pPr marL="990900" lvl="2" indent="-342900" fontAlgn="auto">
              <a:buFont typeface="Courier New" panose="02070309020205020404" pitchFamily="49" charset="0"/>
              <a:buChar char="o"/>
            </a:pPr>
            <a:endParaRPr lang="en-GB" kern="0"/>
          </a:p>
          <a:p>
            <a:pPr fontAlgn="auto"/>
            <a:endParaRPr lang="en-GB" kern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D81E07-13E8-9047-2888-5DA15ED2E0CD}"/>
              </a:ext>
            </a:extLst>
          </p:cNvPr>
          <p:cNvSpPr txBox="1"/>
          <p:nvPr/>
        </p:nvSpPr>
        <p:spPr bwMode="auto">
          <a:xfrm>
            <a:off x="9984548" y="1834952"/>
            <a:ext cx="1936626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000" dirty="0" err="1"/>
              <a:t>Already</a:t>
            </a:r>
            <a:r>
              <a:rPr lang="fr-CH" sz="1000" dirty="0"/>
              <a:t> </a:t>
            </a:r>
            <a:r>
              <a:rPr lang="fr-CH" sz="1000" dirty="0" err="1"/>
              <a:t>paid</a:t>
            </a:r>
            <a:r>
              <a:rPr lang="fr-CH" sz="1000" dirty="0"/>
              <a:t> NACONS Phase1</a:t>
            </a:r>
            <a:endParaRPr lang="en-US" sz="1000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234E507-976B-3628-B15E-CD211CFBA3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85831"/>
              </p:ext>
            </p:extLst>
          </p:nvPr>
        </p:nvGraphicFramePr>
        <p:xfrm>
          <a:off x="407986" y="2250282"/>
          <a:ext cx="11161985" cy="348059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81905">
                  <a:extLst>
                    <a:ext uri="{9D8B030D-6E8A-4147-A177-3AD203B41FA5}">
                      <a16:colId xmlns:a16="http://schemas.microsoft.com/office/drawing/2014/main" val="1764487130"/>
                    </a:ext>
                  </a:extLst>
                </a:gridCol>
                <a:gridCol w="2324826">
                  <a:extLst>
                    <a:ext uri="{9D8B030D-6E8A-4147-A177-3AD203B41FA5}">
                      <a16:colId xmlns:a16="http://schemas.microsoft.com/office/drawing/2014/main" val="4088318512"/>
                    </a:ext>
                  </a:extLst>
                </a:gridCol>
                <a:gridCol w="1411048">
                  <a:extLst>
                    <a:ext uri="{9D8B030D-6E8A-4147-A177-3AD203B41FA5}">
                      <a16:colId xmlns:a16="http://schemas.microsoft.com/office/drawing/2014/main" val="1320809510"/>
                    </a:ext>
                  </a:extLst>
                </a:gridCol>
                <a:gridCol w="1271830">
                  <a:extLst>
                    <a:ext uri="{9D8B030D-6E8A-4147-A177-3AD203B41FA5}">
                      <a16:colId xmlns:a16="http://schemas.microsoft.com/office/drawing/2014/main" val="2002498598"/>
                    </a:ext>
                  </a:extLst>
                </a:gridCol>
                <a:gridCol w="1271830">
                  <a:extLst>
                    <a:ext uri="{9D8B030D-6E8A-4147-A177-3AD203B41FA5}">
                      <a16:colId xmlns:a16="http://schemas.microsoft.com/office/drawing/2014/main" val="1691538468"/>
                    </a:ext>
                  </a:extLst>
                </a:gridCol>
                <a:gridCol w="1170881">
                  <a:extLst>
                    <a:ext uri="{9D8B030D-6E8A-4147-A177-3AD203B41FA5}">
                      <a16:colId xmlns:a16="http://schemas.microsoft.com/office/drawing/2014/main" val="3583696134"/>
                    </a:ext>
                  </a:extLst>
                </a:gridCol>
                <a:gridCol w="1377397">
                  <a:extLst>
                    <a:ext uri="{9D8B030D-6E8A-4147-A177-3AD203B41FA5}">
                      <a16:colId xmlns:a16="http://schemas.microsoft.com/office/drawing/2014/main" val="2246760415"/>
                    </a:ext>
                  </a:extLst>
                </a:gridCol>
                <a:gridCol w="1252268">
                  <a:extLst>
                    <a:ext uri="{9D8B030D-6E8A-4147-A177-3AD203B41FA5}">
                      <a16:colId xmlns:a16="http://schemas.microsoft.com/office/drawing/2014/main" val="2449826243"/>
                    </a:ext>
                  </a:extLst>
                </a:gridCol>
              </a:tblGrid>
              <a:tr h="37033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Tube</a:t>
                      </a:r>
                      <a:r>
                        <a:rPr lang="fr-CH" sz="1400" baseline="0" dirty="0"/>
                        <a:t> and Windows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CH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GAS PANEL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BI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gas control system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VACUUM system XCET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 err="1">
                          <a:solidFill>
                            <a:schemeClr val="bg1"/>
                          </a:solidFill>
                        </a:rPr>
                        <a:t>Gas</a:t>
                      </a:r>
                      <a:r>
                        <a:rPr lang="fr-CH" sz="1400" dirty="0">
                          <a:solidFill>
                            <a:schemeClr val="bg1"/>
                          </a:solidFill>
                        </a:rPr>
                        <a:t> Distribution + network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bg1"/>
                          </a:solidFill>
                        </a:rPr>
                        <a:t>BODY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Mirror 45 </a:t>
                      </a:r>
                      <a:r>
                        <a:rPr lang="fr-CH" sz="1400" dirty="0" err="1"/>
                        <a:t>degrees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687988"/>
                  </a:ext>
                </a:extLst>
              </a:tr>
              <a:tr h="1115457">
                <a:tc>
                  <a:txBody>
                    <a:bodyPr/>
                    <a:lstStyle/>
                    <a:p>
                      <a:r>
                        <a:rPr lang="fr-CH" sz="1400" b="1" baseline="0" dirty="0"/>
                        <a:t>7 XCET</a:t>
                      </a:r>
                      <a:endParaRPr lang="en-US" sz="14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Tubes : </a:t>
                      </a:r>
                      <a:r>
                        <a:rPr lang="fr-CH" sz="1400" dirty="0" err="1"/>
                        <a:t>old</a:t>
                      </a:r>
                      <a:r>
                        <a:rPr lang="fr-CH" sz="1400" dirty="0"/>
                        <a:t> vacuum chambres</a:t>
                      </a:r>
                    </a:p>
                    <a:p>
                      <a:r>
                        <a:rPr lang="fr-CH" sz="1400" dirty="0"/>
                        <a:t>Windows: </a:t>
                      </a:r>
                      <a:r>
                        <a:rPr lang="fr-CH" sz="1400" dirty="0" err="1"/>
                        <a:t>old</a:t>
                      </a:r>
                      <a:r>
                        <a:rPr lang="fr-CH" sz="1400" dirty="0"/>
                        <a:t> Mylar on all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</a:p>
                    <a:p>
                      <a:pPr marL="0" algn="l" defTabSz="914400" rtl="0" eaLnBrk="1" latinLnBrk="0" hangingPunct="1"/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US" sz="14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ld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 </a:t>
                      </a:r>
                    </a:p>
                    <a:p>
                      <a:pPr marL="0" algn="l" defTabSz="914400" eaLnBrk="1" hangingPunct="1"/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eaLnBrk="1" hangingPunct="1"/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964169"/>
                  </a:ext>
                </a:extLst>
              </a:tr>
              <a:tr h="1115457"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rgbClr val="7030A0"/>
                          </a:solidFill>
                        </a:rPr>
                        <a:t>1 XCET on H2</a:t>
                      </a:r>
                      <a:endParaRPr lang="en-US" sz="14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Tube new visse</a:t>
                      </a:r>
                    </a:p>
                    <a:p>
                      <a:r>
                        <a:rPr lang="fr-CH" sz="1400" dirty="0"/>
                        <a:t>Windows: new Mylar</a:t>
                      </a:r>
                      <a:endParaRPr lang="en-US" sz="14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vacuum </a:t>
                      </a:r>
                      <a:r>
                        <a:rPr lang="fr-CH" sz="14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pump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0774600"/>
                  </a:ext>
                </a:extLst>
              </a:tr>
              <a:tr h="289380"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tx1"/>
                          </a:solidFill>
                        </a:rPr>
                        <a:t>SPARES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/ (no </a:t>
                      </a:r>
                      <a:r>
                        <a:rPr lang="fr-CH" sz="1400" dirty="0" err="1"/>
                        <a:t>need</a:t>
                      </a:r>
                      <a:r>
                        <a:rPr lang="fr-CH" sz="1400" dirty="0"/>
                        <a:t>)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spare </a:t>
                      </a:r>
                      <a:r>
                        <a:rPr lang="en-US" sz="14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avaialble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spares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spares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/ (no </a:t>
                      </a:r>
                      <a:r>
                        <a:rPr lang="fr-CH" sz="1400" dirty="0" err="1"/>
                        <a:t>need</a:t>
                      </a:r>
                      <a:r>
                        <a:rPr lang="fr-CH" sz="1400" dirty="0"/>
                        <a:t>)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fr-CH" sz="14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</a:t>
                      </a:r>
                      <a:r>
                        <a:rPr lang="fr-CH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4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  <a:endParaRPr lang="en-US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new available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22110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D135847-5B49-B655-FC9A-E48C0A090891}"/>
              </a:ext>
            </a:extLst>
          </p:cNvPr>
          <p:cNvSpPr txBox="1"/>
          <p:nvPr/>
        </p:nvSpPr>
        <p:spPr>
          <a:xfrm flipH="1">
            <a:off x="270828" y="1246754"/>
            <a:ext cx="82635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7 XCET  </a:t>
            </a:r>
            <a:r>
              <a:rPr lang="fr-CH" dirty="0" err="1"/>
              <a:t>installed</a:t>
            </a:r>
            <a:r>
              <a:rPr lang="fr-CH" dirty="0"/>
              <a:t> in the North Area </a:t>
            </a:r>
            <a:r>
              <a:rPr lang="fr-CH" dirty="0" err="1"/>
              <a:t>beamlines</a:t>
            </a:r>
            <a:r>
              <a:rPr lang="fr-CH" dirty="0"/>
              <a:t> (EHN1)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old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installed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since</a:t>
            </a:r>
            <a:r>
              <a:rPr lang="fr-CH" dirty="0">
                <a:sym typeface="Wingdings" panose="05000000000000000000" pitchFamily="2" charset="2"/>
              </a:rPr>
              <a:t> 1970</a:t>
            </a:r>
          </a:p>
          <a:p>
            <a:pPr algn="l"/>
            <a:r>
              <a:rPr lang="fr-CH" dirty="0">
                <a:sym typeface="Wingdings" panose="05000000000000000000" pitchFamily="2" charset="2"/>
              </a:rPr>
              <a:t>1 XCET on H2 </a:t>
            </a:r>
            <a:r>
              <a:rPr lang="fr-CH" dirty="0" err="1">
                <a:sym typeface="Wingdings" panose="05000000000000000000" pitchFamily="2" charset="2"/>
              </a:rPr>
              <a:t>installed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during</a:t>
            </a:r>
            <a:r>
              <a:rPr lang="fr-CH" dirty="0">
                <a:sym typeface="Wingdings" panose="05000000000000000000" pitchFamily="2" charset="2"/>
              </a:rPr>
              <a:t> 2023</a:t>
            </a:r>
            <a:r>
              <a:rPr lang="fr-CH" dirty="0"/>
              <a:t> (mix of </a:t>
            </a:r>
            <a:r>
              <a:rPr lang="fr-CH" dirty="0" err="1"/>
              <a:t>old</a:t>
            </a:r>
            <a:r>
              <a:rPr lang="fr-CH" dirty="0"/>
              <a:t> and new components)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606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BAA15-25FD-5A23-C48E-097B4DA30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XCET Budget Change Requests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265F66-9499-E940-DAD5-F7E060A4E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8751F6-6151-2FAC-4D7F-1F4F2FA0F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337EF7-DB1B-73EC-C2A1-26F76A8FE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CD91B8D-F5E9-99DC-F198-84335750951F}"/>
              </a:ext>
            </a:extLst>
          </p:cNvPr>
          <p:cNvGrpSpPr/>
          <p:nvPr/>
        </p:nvGrpSpPr>
        <p:grpSpPr>
          <a:xfrm>
            <a:off x="8336046" y="3199342"/>
            <a:ext cx="3115920" cy="763114"/>
            <a:chOff x="7527163" y="4850873"/>
            <a:chExt cx="3115920" cy="76311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9FFA741-CA3B-61EF-8A41-6EC9764238BA}"/>
                </a:ext>
              </a:extLst>
            </p:cNvPr>
            <p:cNvSpPr/>
            <p:nvPr/>
          </p:nvSpPr>
          <p:spPr>
            <a:xfrm>
              <a:off x="7527163" y="4850873"/>
              <a:ext cx="3115920" cy="7631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6BA7A01-FD02-10A6-D81A-C23BAF939F01}"/>
                </a:ext>
              </a:extLst>
            </p:cNvPr>
            <p:cNvSpPr txBox="1"/>
            <p:nvPr/>
          </p:nvSpPr>
          <p:spPr>
            <a:xfrm>
              <a:off x="7608925" y="5047764"/>
              <a:ext cx="2952396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/>
                <a:t>XCET prototype production and test </a:t>
              </a:r>
            </a:p>
            <a:p>
              <a:r>
                <a:rPr lang="en-US" sz="1200" dirty="0">
                  <a:sym typeface="Wingdings" panose="05000000000000000000" pitchFamily="2" charset="2"/>
                </a:rPr>
                <a:t>Request from PL to save money in Phase 1</a:t>
              </a:r>
              <a:endParaRPr lang="fr-CH" sz="120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50B861B-0F39-7D62-7C92-5051F242B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400" y="3034904"/>
            <a:ext cx="2139908" cy="3600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AA17E0-35D5-F059-A7E5-DEAB63E7C8B1}"/>
              </a:ext>
            </a:extLst>
          </p:cNvPr>
          <p:cNvCxnSpPr/>
          <p:nvPr/>
        </p:nvCxnSpPr>
        <p:spPr>
          <a:xfrm>
            <a:off x="282270" y="2275526"/>
            <a:ext cx="11433491" cy="0"/>
          </a:xfrm>
          <a:prstGeom prst="line">
            <a:avLst/>
          </a:prstGeom>
          <a:ln w="857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CC0B019B-32D6-BA2F-0DFF-56DCBC076867}"/>
              </a:ext>
            </a:extLst>
          </p:cNvPr>
          <p:cNvSpPr/>
          <p:nvPr/>
        </p:nvSpPr>
        <p:spPr>
          <a:xfrm>
            <a:off x="841417" y="2068542"/>
            <a:ext cx="434340" cy="390889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27EB62C-BCF8-45FA-B28C-AAB82057EE26}"/>
              </a:ext>
            </a:extLst>
          </p:cNvPr>
          <p:cNvGrpSpPr/>
          <p:nvPr/>
        </p:nvGrpSpPr>
        <p:grpSpPr>
          <a:xfrm>
            <a:off x="532647" y="3962456"/>
            <a:ext cx="3115920" cy="700825"/>
            <a:chOff x="1146725" y="3253471"/>
            <a:chExt cx="3115920" cy="70082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71EC89F-BCC1-0869-C9FC-84124EDB1511}"/>
                </a:ext>
              </a:extLst>
            </p:cNvPr>
            <p:cNvSpPr/>
            <p:nvPr/>
          </p:nvSpPr>
          <p:spPr>
            <a:xfrm>
              <a:off x="1146725" y="3253471"/>
              <a:ext cx="3115920" cy="7008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359996-AD3A-41B0-0289-609B8EA6D555}"/>
                </a:ext>
              </a:extLst>
            </p:cNvPr>
            <p:cNvSpPr txBox="1"/>
            <p:nvPr/>
          </p:nvSpPr>
          <p:spPr>
            <a:xfrm>
              <a:off x="1264483" y="3419217"/>
              <a:ext cx="2880404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NEW User requirements </a:t>
              </a:r>
              <a:r>
                <a:rPr lang="en-US" sz="1200" dirty="0">
                  <a:sym typeface="Wingdings" panose="05000000000000000000" pitchFamily="2" charset="2"/>
                </a:rPr>
                <a:t>(EDMS </a:t>
              </a:r>
              <a:r>
                <a:rPr lang="en-US" sz="1200" dirty="0">
                  <a:sym typeface="Wingdings" panose="05000000000000000000" pitchFamily="2" charset="2"/>
                  <a:hlinkClick r:id="rId3"/>
                </a:rPr>
                <a:t>2114239</a:t>
              </a:r>
              <a:r>
                <a:rPr lang="en-US" sz="1200" dirty="0">
                  <a:sym typeface="Wingdings" panose="05000000000000000000" pitchFamily="2" charset="2"/>
                </a:rPr>
                <a:t>)</a:t>
              </a:r>
            </a:p>
            <a:p>
              <a:pPr algn="l"/>
              <a:r>
                <a:rPr lang="en-US" sz="1200" dirty="0"/>
                <a:t>HSE safety restrictions (EDMS </a:t>
              </a:r>
              <a:r>
                <a:rPr lang="en-US" sz="1200" dirty="0">
                  <a:hlinkClick r:id="rId4"/>
                </a:rPr>
                <a:t>2744649</a:t>
              </a:r>
              <a:r>
                <a:rPr lang="en-US" sz="1200" dirty="0"/>
                <a:t>)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1A55909-5F7A-8837-58F6-2C755186EC04}"/>
              </a:ext>
            </a:extLst>
          </p:cNvPr>
          <p:cNvSpPr txBox="1"/>
          <p:nvPr/>
        </p:nvSpPr>
        <p:spPr>
          <a:xfrm>
            <a:off x="460942" y="2514506"/>
            <a:ext cx="12467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i="1" dirty="0"/>
              <a:t>NACONS Project Approval in 2021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A8DA0F-36E5-240B-77BC-083E0D9F4F7C}"/>
              </a:ext>
            </a:extLst>
          </p:cNvPr>
          <p:cNvSpPr txBox="1"/>
          <p:nvPr/>
        </p:nvSpPr>
        <p:spPr>
          <a:xfrm>
            <a:off x="3648567" y="2509854"/>
            <a:ext cx="76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i="1" dirty="0"/>
              <a:t>NACONS CSSR23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73DA8B-C8CA-B1A1-5ECF-219C712899DE}"/>
              </a:ext>
            </a:extLst>
          </p:cNvPr>
          <p:cNvSpPr txBox="1"/>
          <p:nvPr/>
        </p:nvSpPr>
        <p:spPr>
          <a:xfrm>
            <a:off x="6419834" y="2514506"/>
            <a:ext cx="76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i="1" dirty="0"/>
              <a:t>NACONS CSR24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A2C9B8-FAC5-8895-8790-3C6724EDDD52}"/>
              </a:ext>
            </a:extLst>
          </p:cNvPr>
          <p:cNvSpPr txBox="1"/>
          <p:nvPr/>
        </p:nvSpPr>
        <p:spPr>
          <a:xfrm>
            <a:off x="9673573" y="2466360"/>
            <a:ext cx="76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i="1" dirty="0"/>
              <a:t>NACONS CSR25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4C873C6-20D8-03CC-FF24-8C36BC9F7797}"/>
              </a:ext>
            </a:extLst>
          </p:cNvPr>
          <p:cNvSpPr/>
          <p:nvPr/>
        </p:nvSpPr>
        <p:spPr>
          <a:xfrm>
            <a:off x="3790909" y="2071295"/>
            <a:ext cx="434340" cy="39088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DE534BA-F26D-7889-5184-947498517B68}"/>
              </a:ext>
            </a:extLst>
          </p:cNvPr>
          <p:cNvSpPr/>
          <p:nvPr/>
        </p:nvSpPr>
        <p:spPr>
          <a:xfrm>
            <a:off x="6530079" y="2080081"/>
            <a:ext cx="434340" cy="39088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BB28E1D-F9A1-0D60-ADC6-6C016A71FA54}"/>
              </a:ext>
            </a:extLst>
          </p:cNvPr>
          <p:cNvSpPr/>
          <p:nvPr/>
        </p:nvSpPr>
        <p:spPr>
          <a:xfrm>
            <a:off x="9784063" y="2060909"/>
            <a:ext cx="434340" cy="3908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F28DF22-920E-9AA8-3F8E-7922FA726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732303"/>
              </p:ext>
            </p:extLst>
          </p:nvPr>
        </p:nvGraphicFramePr>
        <p:xfrm>
          <a:off x="9108212" y="1277067"/>
          <a:ext cx="2779318" cy="81724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97178">
                  <a:extLst>
                    <a:ext uri="{9D8B030D-6E8A-4147-A177-3AD203B41FA5}">
                      <a16:colId xmlns:a16="http://schemas.microsoft.com/office/drawing/2014/main" val="2051434105"/>
                    </a:ext>
                  </a:extLst>
                </a:gridCol>
                <a:gridCol w="1882140">
                  <a:extLst>
                    <a:ext uri="{9D8B030D-6E8A-4147-A177-3AD203B41FA5}">
                      <a16:colId xmlns:a16="http://schemas.microsoft.com/office/drawing/2014/main" val="2276617675"/>
                    </a:ext>
                  </a:extLst>
                </a:gridCol>
              </a:tblGrid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1</a:t>
                      </a:r>
                      <a:endParaRPr lang="en-US" sz="900" b="0" i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1" i="0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349 </a:t>
                      </a:r>
                      <a:r>
                        <a:rPr lang="en-GB" sz="700" b="1" i="0" dirty="0" err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r>
                        <a:rPr lang="en-GB" sz="700" b="1" i="0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(95 </a:t>
                      </a:r>
                      <a:r>
                        <a:rPr lang="en-GB" sz="700" b="1" i="0" dirty="0" err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r>
                        <a:rPr lang="en-GB" sz="700" b="1" i="0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already spent)</a:t>
                      </a:r>
                      <a:endParaRPr lang="en-US" sz="900" b="1" i="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6345951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2</a:t>
                      </a:r>
                      <a:endParaRPr lang="en-US" sz="900" b="0" i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790 </a:t>
                      </a:r>
                      <a:r>
                        <a:rPr lang="en-GB" sz="700" b="0" i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4077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XCET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1139 </a:t>
                      </a:r>
                      <a:r>
                        <a:rPr lang="en-GB" sz="800" b="1" dirty="0" err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767474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50B7B8B0-8792-82B0-F5D3-BE946C382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588442"/>
              </p:ext>
            </p:extLst>
          </p:nvPr>
        </p:nvGraphicFramePr>
        <p:xfrm>
          <a:off x="214672" y="1271624"/>
          <a:ext cx="1687830" cy="81724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49630">
                  <a:extLst>
                    <a:ext uri="{9D8B030D-6E8A-4147-A177-3AD203B41FA5}">
                      <a16:colId xmlns:a16="http://schemas.microsoft.com/office/drawing/2014/main" val="20514341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276617675"/>
                    </a:ext>
                  </a:extLst>
                </a:gridCol>
              </a:tblGrid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1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r>
                        <a:rPr lang="en-GB" sz="700" b="0" i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6345951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2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670 </a:t>
                      </a:r>
                      <a:r>
                        <a:rPr lang="en-GB" sz="700" b="0" i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4077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XCET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670 </a:t>
                      </a:r>
                      <a:r>
                        <a:rPr lang="en-GB" sz="800" b="1" dirty="0" err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767474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D759420E-8C15-8337-2FD8-674D268D73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193149"/>
              </p:ext>
            </p:extLst>
          </p:nvPr>
        </p:nvGraphicFramePr>
        <p:xfrm>
          <a:off x="3164164" y="1281541"/>
          <a:ext cx="1687830" cy="81724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49630">
                  <a:extLst>
                    <a:ext uri="{9D8B030D-6E8A-4147-A177-3AD203B41FA5}">
                      <a16:colId xmlns:a16="http://schemas.microsoft.com/office/drawing/2014/main" val="20514341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276617675"/>
                    </a:ext>
                  </a:extLst>
                </a:gridCol>
              </a:tblGrid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1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1359 </a:t>
                      </a:r>
                      <a:r>
                        <a:rPr lang="en-GB" sz="700" b="0" i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6345951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2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r>
                        <a:rPr lang="en-GB" sz="700" b="0" i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4077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XCET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1359 </a:t>
                      </a:r>
                      <a:r>
                        <a:rPr lang="en-GB" sz="800" b="1" dirty="0" err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767474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CE850439-BFC5-7221-F2B8-8556395BB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081472"/>
              </p:ext>
            </p:extLst>
          </p:nvPr>
        </p:nvGraphicFramePr>
        <p:xfrm>
          <a:off x="5903334" y="1289605"/>
          <a:ext cx="1687830" cy="81724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49630">
                  <a:extLst>
                    <a:ext uri="{9D8B030D-6E8A-4147-A177-3AD203B41FA5}">
                      <a16:colId xmlns:a16="http://schemas.microsoft.com/office/drawing/2014/main" val="20514341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276617675"/>
                    </a:ext>
                  </a:extLst>
                </a:gridCol>
              </a:tblGrid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1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843 </a:t>
                      </a:r>
                      <a:r>
                        <a:rPr lang="en-GB" sz="700" b="0" i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6345951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2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700" b="0" i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245 </a:t>
                      </a:r>
                      <a:r>
                        <a:rPr lang="en-GB" sz="700" b="0" i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b="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4077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XCET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1088 </a:t>
                      </a:r>
                      <a:r>
                        <a:rPr lang="en-GB" sz="800" b="1" dirty="0" err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kCHF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767474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280EB045-CEA0-A5EF-DEA3-98135590180E}"/>
              </a:ext>
            </a:extLst>
          </p:cNvPr>
          <p:cNvSpPr txBox="1"/>
          <p:nvPr/>
        </p:nvSpPr>
        <p:spPr>
          <a:xfrm>
            <a:off x="4162733" y="2343602"/>
            <a:ext cx="172643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i="1" dirty="0">
                <a:solidFill>
                  <a:srgbClr val="FF0000"/>
                </a:solidFill>
                <a:sym typeface="Wingdings" panose="05000000000000000000" pitchFamily="2" charset="2"/>
              </a:rPr>
              <a:t> not approved (draft in EVM)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1042DD-166A-FCB6-23AB-E1791D9B983E}"/>
              </a:ext>
            </a:extLst>
          </p:cNvPr>
          <p:cNvSpPr txBox="1"/>
          <p:nvPr/>
        </p:nvSpPr>
        <p:spPr>
          <a:xfrm>
            <a:off x="6934403" y="2341313"/>
            <a:ext cx="172643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i="1" dirty="0">
                <a:solidFill>
                  <a:srgbClr val="FF0000"/>
                </a:solidFill>
                <a:sym typeface="Wingdings" panose="05000000000000000000" pitchFamily="2" charset="2"/>
              </a:rPr>
              <a:t> not approved (draft in EVM)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FFED02-DF48-AE2C-0BD4-AF112158D617}"/>
              </a:ext>
            </a:extLst>
          </p:cNvPr>
          <p:cNvSpPr txBox="1"/>
          <p:nvPr/>
        </p:nvSpPr>
        <p:spPr>
          <a:xfrm>
            <a:off x="1233263" y="2343279"/>
            <a:ext cx="205985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i="1" dirty="0">
                <a:solidFill>
                  <a:srgbClr val="00B050"/>
                </a:solidFill>
                <a:sym typeface="Wingdings" panose="05000000000000000000" pitchFamily="2" charset="2"/>
              </a:rPr>
              <a:t> Budget approved but WU missing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45B6A29-0E4A-DE0D-05D9-E0D26ABAAB4E}"/>
              </a:ext>
            </a:extLst>
          </p:cNvPr>
          <p:cNvGrpSpPr/>
          <p:nvPr/>
        </p:nvGrpSpPr>
        <p:grpSpPr>
          <a:xfrm>
            <a:off x="4445310" y="3083318"/>
            <a:ext cx="3239988" cy="700825"/>
            <a:chOff x="4426125" y="4315193"/>
            <a:chExt cx="3239988" cy="7008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4A4ED28-65E9-EE62-DEB3-DFE08B14FCE7}"/>
                </a:ext>
              </a:extLst>
            </p:cNvPr>
            <p:cNvSpPr/>
            <p:nvPr/>
          </p:nvSpPr>
          <p:spPr>
            <a:xfrm>
              <a:off x="4426125" y="4315193"/>
              <a:ext cx="3224004" cy="7008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B6E201C-44E5-EA34-F590-3282187F007D}"/>
                </a:ext>
              </a:extLst>
            </p:cNvPr>
            <p:cNvSpPr txBox="1"/>
            <p:nvPr/>
          </p:nvSpPr>
          <p:spPr>
            <a:xfrm>
              <a:off x="4518264" y="4480939"/>
              <a:ext cx="3147849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ym typeface="Wingdings" panose="05000000000000000000" pitchFamily="2" charset="2"/>
                </a:rPr>
                <a:t>Memorandum BE-EA group (EDMS </a:t>
              </a:r>
              <a:r>
                <a:rPr lang="en-US" sz="1200" dirty="0">
                  <a:sym typeface="Wingdings" panose="05000000000000000000" pitchFamily="2" charset="2"/>
                  <a:hlinkClick r:id="rId5"/>
                </a:rPr>
                <a:t>2850754</a:t>
              </a:r>
              <a:r>
                <a:rPr lang="en-US" sz="1200" dirty="0">
                  <a:sym typeface="Wingdings" panose="05000000000000000000" pitchFamily="2" charset="2"/>
                </a:rPr>
                <a:t>) </a:t>
              </a:r>
            </a:p>
            <a:p>
              <a:r>
                <a:rPr lang="en-US" sz="1200" dirty="0">
                  <a:sym typeface="Wingdings" panose="05000000000000000000" pitchFamily="2" charset="2"/>
                </a:rPr>
                <a:t>CHANGES in user requirement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680302A-3CD2-484C-6EA7-A2190F6D926E}"/>
              </a:ext>
            </a:extLst>
          </p:cNvPr>
          <p:cNvCxnSpPr>
            <a:cxnSpLocks/>
          </p:cNvCxnSpPr>
          <p:nvPr/>
        </p:nvCxnSpPr>
        <p:spPr>
          <a:xfrm>
            <a:off x="2604172" y="2560702"/>
            <a:ext cx="0" cy="1453023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BC78869-C272-7203-A3B2-46CDBCE9AC6C}"/>
              </a:ext>
            </a:extLst>
          </p:cNvPr>
          <p:cNvCxnSpPr/>
          <p:nvPr/>
        </p:nvCxnSpPr>
        <p:spPr>
          <a:xfrm>
            <a:off x="5448300" y="2579118"/>
            <a:ext cx="0" cy="517891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379D829-51CB-8009-1C1C-DB07F3E13643}"/>
              </a:ext>
            </a:extLst>
          </p:cNvPr>
          <p:cNvSpPr txBox="1"/>
          <p:nvPr/>
        </p:nvSpPr>
        <p:spPr>
          <a:xfrm>
            <a:off x="8367701" y="4010240"/>
            <a:ext cx="311592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en-US" sz="1000" dirty="0">
                <a:sym typeface="Wingdings" panose="05000000000000000000" pitchFamily="2" charset="2"/>
              </a:rPr>
              <a:t>New insights in detector working principle/fabrication</a:t>
            </a:r>
          </a:p>
          <a:p>
            <a:pPr marL="171450" indent="-171450" algn="just">
              <a:buFontTx/>
              <a:buChar char="-"/>
            </a:pPr>
            <a:r>
              <a:rPr lang="en-US" sz="1000" dirty="0">
                <a:sym typeface="Wingdings" panose="05000000000000000000" pitchFamily="2" charset="2"/>
              </a:rPr>
              <a:t>FTA completed and AFT data analyzed</a:t>
            </a:r>
          </a:p>
          <a:p>
            <a:pPr algn="just"/>
            <a:endParaRPr lang="en-US" sz="1000" dirty="0">
              <a:sym typeface="Wingdings" panose="05000000000000000000" pitchFamily="2" charset="2"/>
            </a:endParaRPr>
          </a:p>
          <a:p>
            <a:pPr algn="just"/>
            <a:r>
              <a:rPr lang="en-US" sz="1000" b="1" i="1" dirty="0">
                <a:sym typeface="Wingdings" panose="05000000000000000000" pitchFamily="2" charset="2"/>
              </a:rPr>
              <a:t>Postpone control system consolidation and gas panels production thanks to procurement of spare pieces for old components </a:t>
            </a:r>
          </a:p>
          <a:p>
            <a:pPr algn="just"/>
            <a:endParaRPr lang="en-US" sz="1000" b="1" i="1" dirty="0">
              <a:sym typeface="Wingdings" panose="05000000000000000000" pitchFamily="2" charset="2"/>
            </a:endParaRPr>
          </a:p>
          <a:p>
            <a:pPr algn="just"/>
            <a:r>
              <a:rPr lang="en-US" sz="1000" dirty="0">
                <a:sym typeface="Wingdings" panose="05000000000000000000" pitchFamily="2" charset="2"/>
              </a:rPr>
              <a:t> Ok from operation and safety!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D28C977-8C03-82A4-80C7-BE6D64266FAD}"/>
              </a:ext>
            </a:extLst>
          </p:cNvPr>
          <p:cNvCxnSpPr/>
          <p:nvPr/>
        </p:nvCxnSpPr>
        <p:spPr>
          <a:xfrm>
            <a:off x="9006840" y="2414996"/>
            <a:ext cx="0" cy="834068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1D9288E-9C6B-68B6-E039-E3B41AC9348F}"/>
              </a:ext>
            </a:extLst>
          </p:cNvPr>
          <p:cNvSpPr txBox="1"/>
          <p:nvPr/>
        </p:nvSpPr>
        <p:spPr>
          <a:xfrm>
            <a:off x="607116" y="4716082"/>
            <a:ext cx="318891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Additional XCET units 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sym typeface="Wingdings" panose="05000000000000000000" pitchFamily="2" charset="2"/>
              </a:rPr>
              <a:t>Mechanical parts not compliant with HSE 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sym typeface="Wingdings" panose="05000000000000000000" pitchFamily="2" charset="2"/>
              </a:rPr>
              <a:t>Increase of pressure 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sym typeface="Wingdings" panose="05000000000000000000" pitchFamily="2" charset="2"/>
              </a:rPr>
              <a:t>Additional gas types</a:t>
            </a:r>
            <a:endParaRPr lang="en-US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8048DE1-2707-3426-9290-D758C9132E1A}"/>
              </a:ext>
            </a:extLst>
          </p:cNvPr>
          <p:cNvSpPr txBox="1"/>
          <p:nvPr/>
        </p:nvSpPr>
        <p:spPr>
          <a:xfrm>
            <a:off x="4510763" y="3870677"/>
            <a:ext cx="318891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HSE derogations after experience with EAR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Increase of pressure needed after Phase2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Additional gas types after Phase2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6D987A8-FD86-E2C2-95AC-93594CB46D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376" y="4451980"/>
            <a:ext cx="4155314" cy="17386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FA728065-3B81-D6D1-FF93-AD1279E8D516}"/>
              </a:ext>
            </a:extLst>
          </p:cNvPr>
          <p:cNvSpPr txBox="1"/>
          <p:nvPr/>
        </p:nvSpPr>
        <p:spPr>
          <a:xfrm>
            <a:off x="214672" y="5790845"/>
            <a:ext cx="744473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b="1" dirty="0">
                <a:solidFill>
                  <a:srgbClr val="FF0000"/>
                </a:solidFill>
              </a:rPr>
              <a:t>XCET CSR25 </a:t>
            </a:r>
            <a:r>
              <a:rPr lang="fr-CH" sz="1200" b="1" dirty="0" err="1">
                <a:solidFill>
                  <a:srgbClr val="FF0000"/>
                </a:solidFill>
              </a:rPr>
              <a:t>Request</a:t>
            </a:r>
            <a:r>
              <a:rPr lang="fr-CH" sz="1200" b="1" dirty="0">
                <a:solidFill>
                  <a:srgbClr val="FF0000"/>
                </a:solidFill>
              </a:rPr>
              <a:t>: Reprofile </a:t>
            </a:r>
            <a:r>
              <a:rPr lang="fr-CH" sz="1200" b="1" dirty="0" err="1">
                <a:solidFill>
                  <a:srgbClr val="FF0000"/>
                </a:solidFill>
              </a:rPr>
              <a:t>from</a:t>
            </a:r>
            <a:r>
              <a:rPr lang="fr-CH" sz="1200" b="1" dirty="0">
                <a:solidFill>
                  <a:srgbClr val="FF0000"/>
                </a:solidFill>
              </a:rPr>
              <a:t> Phase 2 to Phase 1 of 349 </a:t>
            </a:r>
            <a:r>
              <a:rPr lang="fr-CH" sz="1200" b="1" dirty="0" err="1">
                <a:solidFill>
                  <a:srgbClr val="FF0000"/>
                </a:solidFill>
              </a:rPr>
              <a:t>kCHF</a:t>
            </a:r>
            <a:r>
              <a:rPr lang="fr-CH" sz="1200" b="1" dirty="0">
                <a:solidFill>
                  <a:srgbClr val="FF0000"/>
                </a:solidFill>
              </a:rPr>
              <a:t> (95kCHF </a:t>
            </a:r>
            <a:r>
              <a:rPr lang="fr-CH" sz="1200" b="1" dirty="0" err="1">
                <a:solidFill>
                  <a:srgbClr val="FF0000"/>
                </a:solidFill>
              </a:rPr>
              <a:t>already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committed</a:t>
            </a:r>
            <a:r>
              <a:rPr lang="fr-CH" sz="1200" b="1" dirty="0">
                <a:solidFill>
                  <a:srgbClr val="FF0000"/>
                </a:solidFill>
              </a:rPr>
              <a:t>!!!)  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90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7BD8F-FD0A-D762-72D8-560F717C1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Planning &amp; </a:t>
            </a:r>
            <a:r>
              <a:rPr lang="fr-CH" dirty="0" err="1"/>
              <a:t>Spending</a:t>
            </a:r>
            <a:r>
              <a:rPr lang="fr-CH" dirty="0"/>
              <a:t> Profile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3F1D2C-2480-A020-C8F0-8B4CEE7B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22E5A0-FF24-C054-B500-206CB0D77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2E931-957A-825E-4D08-C989813BF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E5A8BF4-9EC6-139F-4E0B-DE26AA9782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112550"/>
              </p:ext>
            </p:extLst>
          </p:nvPr>
        </p:nvGraphicFramePr>
        <p:xfrm>
          <a:off x="239313" y="1290550"/>
          <a:ext cx="11070838" cy="490873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592664">
                  <a:extLst>
                    <a:ext uri="{9D8B030D-6E8A-4147-A177-3AD203B41FA5}">
                      <a16:colId xmlns:a16="http://schemas.microsoft.com/office/drawing/2014/main" val="1990212569"/>
                    </a:ext>
                  </a:extLst>
                </a:gridCol>
                <a:gridCol w="754602">
                  <a:extLst>
                    <a:ext uri="{9D8B030D-6E8A-4147-A177-3AD203B41FA5}">
                      <a16:colId xmlns:a16="http://schemas.microsoft.com/office/drawing/2014/main" val="3863422614"/>
                    </a:ext>
                  </a:extLst>
                </a:gridCol>
                <a:gridCol w="1099121">
                  <a:extLst>
                    <a:ext uri="{9D8B030D-6E8A-4147-A177-3AD203B41FA5}">
                      <a16:colId xmlns:a16="http://schemas.microsoft.com/office/drawing/2014/main" val="1047966624"/>
                    </a:ext>
                  </a:extLst>
                </a:gridCol>
                <a:gridCol w="2837812">
                  <a:extLst>
                    <a:ext uri="{9D8B030D-6E8A-4147-A177-3AD203B41FA5}">
                      <a16:colId xmlns:a16="http://schemas.microsoft.com/office/drawing/2014/main" val="631754469"/>
                    </a:ext>
                  </a:extLst>
                </a:gridCol>
                <a:gridCol w="525052">
                  <a:extLst>
                    <a:ext uri="{9D8B030D-6E8A-4147-A177-3AD203B41FA5}">
                      <a16:colId xmlns:a16="http://schemas.microsoft.com/office/drawing/2014/main" val="1211822551"/>
                    </a:ext>
                  </a:extLst>
                </a:gridCol>
                <a:gridCol w="613005">
                  <a:extLst>
                    <a:ext uri="{9D8B030D-6E8A-4147-A177-3AD203B41FA5}">
                      <a16:colId xmlns:a16="http://schemas.microsoft.com/office/drawing/2014/main" val="2419733940"/>
                    </a:ext>
                  </a:extLst>
                </a:gridCol>
                <a:gridCol w="674306">
                  <a:extLst>
                    <a:ext uri="{9D8B030D-6E8A-4147-A177-3AD203B41FA5}">
                      <a16:colId xmlns:a16="http://schemas.microsoft.com/office/drawing/2014/main" val="1887214469"/>
                    </a:ext>
                  </a:extLst>
                </a:gridCol>
                <a:gridCol w="613005">
                  <a:extLst>
                    <a:ext uri="{9D8B030D-6E8A-4147-A177-3AD203B41FA5}">
                      <a16:colId xmlns:a16="http://schemas.microsoft.com/office/drawing/2014/main" val="1962512057"/>
                    </a:ext>
                  </a:extLst>
                </a:gridCol>
                <a:gridCol w="613005">
                  <a:extLst>
                    <a:ext uri="{9D8B030D-6E8A-4147-A177-3AD203B41FA5}">
                      <a16:colId xmlns:a16="http://schemas.microsoft.com/office/drawing/2014/main" val="769564071"/>
                    </a:ext>
                  </a:extLst>
                </a:gridCol>
                <a:gridCol w="748266">
                  <a:extLst>
                    <a:ext uri="{9D8B030D-6E8A-4147-A177-3AD203B41FA5}">
                      <a16:colId xmlns:a16="http://schemas.microsoft.com/office/drawing/2014/main" val="730786095"/>
                    </a:ext>
                  </a:extLst>
                </a:gridCol>
              </a:tblGrid>
              <a:tr h="14053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Resources request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Budget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2023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2024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2025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2026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2027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Phase 2</a:t>
                      </a:r>
                      <a:endParaRPr lang="en-US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628453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New mirrors 45° XCET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4.6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7.4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256478"/>
                  </a:ext>
                </a:extLst>
              </a:tr>
              <a:tr h="2240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New optical windows and flanges XCET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Windows </a:t>
                      </a:r>
                      <a:r>
                        <a:rPr lang="fr-CH" sz="12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purchased</a:t>
                      </a: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BC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258863"/>
                  </a:ext>
                </a:extLst>
              </a:tr>
              <a:tr h="2240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Additional XCET on H2 beamline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Finished</a:t>
                      </a: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fr-CH" sz="12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body)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16.5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080211"/>
                  </a:ext>
                </a:extLst>
              </a:tr>
              <a:tr h="31095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New tubes and beam windows with flanges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170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466469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New XCET bodies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80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185940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Vacuum pumps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15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401071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New Gas panel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180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630278"/>
                  </a:ext>
                </a:extLst>
              </a:tr>
              <a:tr h="19913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New Gas Control Racks (hardware)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60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346118"/>
                  </a:ext>
                </a:extLst>
              </a:tr>
              <a:tr h="19913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New Gas Control Racks (control)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60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439227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Spare gas panels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20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20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571230"/>
                  </a:ext>
                </a:extLst>
              </a:tr>
              <a:tr h="19913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New supply lines for XCET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75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263623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New GHG gases lines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75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860555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N</a:t>
                      </a:r>
                      <a:r>
                        <a:rPr lang="en-GB" sz="1200" baseline="-2500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>
                          <a:effectLst/>
                          <a:latin typeface="+mn-lt"/>
                        </a:rPr>
                        <a:t> Flushing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50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701528"/>
                  </a:ext>
                </a:extLst>
              </a:tr>
              <a:tr h="2240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Pressure sensors and units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45.5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501964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Ethernet cables DIC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20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74432"/>
                  </a:ext>
                </a:extLst>
              </a:tr>
              <a:tr h="2240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Photomultipliers and voltage dividers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36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107960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Control system (PLC)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50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349543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Decabling-Cabling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100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797423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Design NEW body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653578"/>
                  </a:ext>
                </a:extLst>
              </a:tr>
              <a:tr h="2240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FSU vacuum test and connection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4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840032"/>
                  </a:ext>
                </a:extLst>
              </a:tr>
              <a:tr h="2240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Assembly and testing new bodies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15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650611"/>
                  </a:ext>
                </a:extLst>
              </a:tr>
              <a:tr h="2240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Installation and Test (SY-BI)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fr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106552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TOTAL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16.4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95.1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63.4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75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>
                          <a:effectLst/>
                          <a:latin typeface="+mn-lt"/>
                        </a:rPr>
                        <a:t>99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50"/>
                        </a:spcBef>
                        <a:spcAft>
                          <a:spcPts val="25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790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005" marR="56005" marT="0" marB="0" anchor="ctr"/>
                </a:tc>
                <a:extLst>
                  <a:ext uri="{0D108BD9-81ED-4DB2-BD59-A6C34878D82A}">
                    <a16:rowId xmlns:a16="http://schemas.microsoft.com/office/drawing/2014/main" val="43575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519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2CF16-5EA6-6DE6-D7C7-B728386A5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45° </a:t>
            </a:r>
            <a:r>
              <a:rPr lang="fr-CH" dirty="0" err="1"/>
              <a:t>Mirrors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7767D-2D8B-F251-781C-EC34D1DA9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CF22C4-B41B-882F-81B5-1583E2B97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5236A-ADCA-9601-B4F1-F00CA2E45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C8ED45-1057-DBDC-69A5-DC0EECFFF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12" y="1577033"/>
            <a:ext cx="7893313" cy="44645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329CCE-73E8-4C4E-435A-F879FBFA0259}"/>
              </a:ext>
            </a:extLst>
          </p:cNvPr>
          <p:cNvSpPr txBox="1"/>
          <p:nvPr/>
        </p:nvSpPr>
        <p:spPr bwMode="auto">
          <a:xfrm>
            <a:off x="8334277" y="1430505"/>
            <a:ext cx="28497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Reflectivity</a:t>
            </a:r>
            <a:r>
              <a:rPr lang="fr-CH" dirty="0"/>
              <a:t> and production/fabrication </a:t>
            </a:r>
            <a:r>
              <a:rPr lang="fr-CH" dirty="0" err="1"/>
              <a:t>studies</a:t>
            </a:r>
            <a:r>
              <a:rPr lang="fr-CH" dirty="0"/>
              <a:t> </a:t>
            </a:r>
            <a:r>
              <a:rPr lang="fr-CH" dirty="0" err="1"/>
              <a:t>performed</a:t>
            </a:r>
            <a:r>
              <a:rPr lang="fr-CH" dirty="0"/>
              <a:t> for the XCET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905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39471-9EE0-172B-5058-A82B80FC8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45° </a:t>
            </a:r>
            <a:r>
              <a:rPr lang="fr-CH" dirty="0" err="1"/>
              <a:t>Mirrors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47FDF0-E13A-F25C-EC3C-CDAE5A552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28706-5BD8-EDDA-105C-98E467182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C5A7E8-663F-9943-B725-E4356D28B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7AFAA1-6327-2C82-740C-201943037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92" y="1341869"/>
            <a:ext cx="8010469" cy="45529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8597C1-4F60-FA2F-B7C5-C95438A52FB6}"/>
              </a:ext>
            </a:extLst>
          </p:cNvPr>
          <p:cNvSpPr txBox="1"/>
          <p:nvPr/>
        </p:nvSpPr>
        <p:spPr bwMode="auto">
          <a:xfrm flipH="1">
            <a:off x="8594914" y="1948757"/>
            <a:ext cx="33892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New </a:t>
            </a:r>
            <a:r>
              <a:rPr lang="fr-CH" dirty="0" err="1"/>
              <a:t>mirros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really</a:t>
            </a:r>
            <a:r>
              <a:rPr lang="fr-CH" dirty="0"/>
              <a:t> </a:t>
            </a:r>
            <a:r>
              <a:rPr lang="fr-CH" dirty="0" err="1"/>
              <a:t>plying</a:t>
            </a:r>
            <a:r>
              <a:rPr lang="fr-CH" dirty="0"/>
              <a:t> a </a:t>
            </a:r>
            <a:r>
              <a:rPr lang="fr-CH" dirty="0" err="1"/>
              <a:t>difference</a:t>
            </a:r>
            <a:r>
              <a:rPr lang="fr-CH" dirty="0"/>
              <a:t>!</a:t>
            </a:r>
          </a:p>
          <a:p>
            <a:endParaRPr lang="fr-CH" dirty="0"/>
          </a:p>
          <a:p>
            <a:r>
              <a:rPr lang="fr-CH" dirty="0"/>
              <a:t>8 new </a:t>
            </a:r>
            <a:r>
              <a:rPr lang="fr-CH" dirty="0" err="1"/>
              <a:t>mirrors</a:t>
            </a:r>
            <a:r>
              <a:rPr lang="fr-CH" dirty="0"/>
              <a:t> will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installed</a:t>
            </a:r>
            <a:r>
              <a:rPr lang="fr-CH" dirty="0"/>
              <a:t> in the North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535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A171443-FE40-A61D-02ED-D8D6A1104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20" y="1199350"/>
            <a:ext cx="3008230" cy="50320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41C528-447D-9B18-74A6-06DBE1971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XCET Optical Windows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134E67-EE73-01A5-B480-7C45E51A0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CF830A-EE65-9225-147C-934082AEF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8C1EA-566B-80FA-722E-75A6F173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4A7B97-FA18-5987-6856-DE59EFAA6D33}"/>
              </a:ext>
            </a:extLst>
          </p:cNvPr>
          <p:cNvCxnSpPr>
            <a:cxnSpLocks/>
          </p:cNvCxnSpPr>
          <p:nvPr/>
        </p:nvCxnSpPr>
        <p:spPr>
          <a:xfrm>
            <a:off x="2102217" y="3479628"/>
            <a:ext cx="2856297" cy="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99F309B-5BC7-8E1C-0407-DC45DC7794C2}"/>
              </a:ext>
            </a:extLst>
          </p:cNvPr>
          <p:cNvCxnSpPr>
            <a:cxnSpLocks/>
          </p:cNvCxnSpPr>
          <p:nvPr/>
        </p:nvCxnSpPr>
        <p:spPr>
          <a:xfrm>
            <a:off x="2102217" y="3313619"/>
            <a:ext cx="285629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2C588D-92E9-5097-E6A4-A48309BF6EAF}"/>
              </a:ext>
            </a:extLst>
          </p:cNvPr>
          <p:cNvCxnSpPr>
            <a:cxnSpLocks/>
          </p:cNvCxnSpPr>
          <p:nvPr/>
        </p:nvCxnSpPr>
        <p:spPr>
          <a:xfrm>
            <a:off x="2336259" y="3196597"/>
            <a:ext cx="2622255" cy="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8F9355-6651-63C1-7860-2E228E1261AF}"/>
              </a:ext>
            </a:extLst>
          </p:cNvPr>
          <p:cNvCxnSpPr>
            <a:cxnSpLocks/>
          </p:cNvCxnSpPr>
          <p:nvPr/>
        </p:nvCxnSpPr>
        <p:spPr>
          <a:xfrm>
            <a:off x="2266252" y="3041693"/>
            <a:ext cx="2622255" cy="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5999F2B-4425-461D-4B85-EDC34DD247A4}"/>
              </a:ext>
            </a:extLst>
          </p:cNvPr>
          <p:cNvSpPr txBox="1"/>
          <p:nvPr/>
        </p:nvSpPr>
        <p:spPr bwMode="auto">
          <a:xfrm>
            <a:off x="5167980" y="2857028"/>
            <a:ext cx="617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A = distance between end of parabolic mirror and glass window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D9B9FF-EE68-1489-A445-960AE3861883}"/>
              </a:ext>
            </a:extLst>
          </p:cNvPr>
          <p:cNvCxnSpPr/>
          <p:nvPr/>
        </p:nvCxnSpPr>
        <p:spPr>
          <a:xfrm>
            <a:off x="4888507" y="3041694"/>
            <a:ext cx="0" cy="2038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0238243-3E97-5980-EE3B-AD360CC23C61}"/>
              </a:ext>
            </a:extLst>
          </p:cNvPr>
          <p:cNvCxnSpPr/>
          <p:nvPr/>
        </p:nvCxnSpPr>
        <p:spPr>
          <a:xfrm>
            <a:off x="4771486" y="3154522"/>
            <a:ext cx="0" cy="2038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5FC831-8A4A-FA52-C622-DD251EDF75DD}"/>
              </a:ext>
            </a:extLst>
          </p:cNvPr>
          <p:cNvCxnSpPr/>
          <p:nvPr/>
        </p:nvCxnSpPr>
        <p:spPr>
          <a:xfrm>
            <a:off x="4958514" y="3265930"/>
            <a:ext cx="0" cy="2038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22F9A54-3374-56DC-9D4A-A7867F06A864}"/>
              </a:ext>
            </a:extLst>
          </p:cNvPr>
          <p:cNvSpPr txBox="1"/>
          <p:nvPr/>
        </p:nvSpPr>
        <p:spPr bwMode="auto">
          <a:xfrm>
            <a:off x="5145541" y="3080578"/>
            <a:ext cx="2988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B = thickness of glass window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CAD4C5-09EE-E427-39A4-01E776F6C907}"/>
              </a:ext>
            </a:extLst>
          </p:cNvPr>
          <p:cNvSpPr txBox="1"/>
          <p:nvPr/>
        </p:nvSpPr>
        <p:spPr bwMode="auto">
          <a:xfrm>
            <a:off x="5164057" y="3292359"/>
            <a:ext cx="5793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C = distance between glass window and top surface of PMT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E4C6F0-3FE5-22E2-748F-F5D16B8C3166}"/>
              </a:ext>
            </a:extLst>
          </p:cNvPr>
          <p:cNvSpPr txBox="1"/>
          <p:nvPr/>
        </p:nvSpPr>
        <p:spPr bwMode="auto">
          <a:xfrm>
            <a:off x="3918856" y="1421018"/>
            <a:ext cx="4811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chemeClr val="accent3"/>
                </a:solidFill>
              </a:rPr>
              <a:t>Key parameter in the light optical path. </a:t>
            </a:r>
          </a:p>
          <a:p>
            <a:r>
              <a:rPr lang="en-US" noProof="0" dirty="0">
                <a:solidFill>
                  <a:schemeClr val="accent3"/>
                </a:solidFill>
              </a:rPr>
              <a:t>We learned a lot from the prototype test in 2024!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9A7F9C5-5510-DC2D-C36B-B09DCF1AD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1386" y="3741679"/>
            <a:ext cx="4297462" cy="2441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729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A4142-BED2-ACA1-97AD-A8DEB7094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North Area Design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5604D0-4290-69F1-2FDD-28CB37A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2304FE-BE83-F822-AEC9-4D66A56B9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 CONS WP3.1 - Half-year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F2D99A-0E99-1953-DF15-737B6D8EA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6CB7C12-BAB2-2DA3-1D70-336D6888F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31" y="1443731"/>
            <a:ext cx="3035617" cy="467903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91676F4-6B2A-0EC4-304D-86AECB763BAF}"/>
              </a:ext>
            </a:extLst>
          </p:cNvPr>
          <p:cNvSpPr txBox="1"/>
          <p:nvPr/>
        </p:nvSpPr>
        <p:spPr bwMode="auto">
          <a:xfrm>
            <a:off x="2570232" y="1218627"/>
            <a:ext cx="36833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/>
              <a:t>Current</a:t>
            </a:r>
            <a:r>
              <a:rPr lang="fr-CH" b="1" dirty="0"/>
              <a:t> East/North Area </a:t>
            </a:r>
            <a:r>
              <a:rPr lang="fr-CH" b="1" dirty="0" err="1"/>
              <a:t>Assembly</a:t>
            </a:r>
            <a:endParaRPr lang="fr-CH" b="1" dirty="0"/>
          </a:p>
          <a:p>
            <a:r>
              <a:rPr lang="fr-CH" sz="1000" dirty="0"/>
              <a:t>Bottom </a:t>
            </a:r>
            <a:r>
              <a:rPr lang="fr-CH" sz="1000" dirty="0" err="1"/>
              <a:t>mirror</a:t>
            </a:r>
            <a:r>
              <a:rPr lang="fr-CH" sz="1000" dirty="0"/>
              <a:t> dia= 37.544 mm</a:t>
            </a:r>
            <a:endParaRPr lang="en-US" sz="1000" dirty="0"/>
          </a:p>
          <a:p>
            <a:endParaRPr lang="en-US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4107B9-084B-472E-AA81-FB11DB53E5E6}"/>
              </a:ext>
            </a:extLst>
          </p:cNvPr>
          <p:cNvSpPr txBox="1"/>
          <p:nvPr/>
        </p:nvSpPr>
        <p:spPr bwMode="auto">
          <a:xfrm>
            <a:off x="2722177" y="2692138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 = 15 mm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4ABBDE3-6026-7998-C128-1BDF856D0C91}"/>
              </a:ext>
            </a:extLst>
          </p:cNvPr>
          <p:cNvSpPr txBox="1"/>
          <p:nvPr/>
        </p:nvSpPr>
        <p:spPr bwMode="auto">
          <a:xfrm>
            <a:off x="2640762" y="2407224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A = 0 mm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860EF0-3A6D-85AB-7971-4DAD4882F751}"/>
              </a:ext>
            </a:extLst>
          </p:cNvPr>
          <p:cNvSpPr txBox="1"/>
          <p:nvPr/>
        </p:nvSpPr>
        <p:spPr bwMode="auto">
          <a:xfrm>
            <a:off x="2201198" y="3105366"/>
            <a:ext cx="122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 = 25 mm </a:t>
            </a: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0BB66B9-8218-BCB8-49F3-FD3DFB916DB4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1861457" y="2847595"/>
            <a:ext cx="860720" cy="29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7C63B94-D385-47D8-EF93-E1FF647BF023}"/>
              </a:ext>
            </a:extLst>
          </p:cNvPr>
          <p:cNvCxnSpPr/>
          <p:nvPr/>
        </p:nvCxnSpPr>
        <p:spPr>
          <a:xfrm>
            <a:off x="1665039" y="3018882"/>
            <a:ext cx="462680" cy="284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B859E559-E764-454E-79A0-9F5E09414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1102" y="1643219"/>
            <a:ext cx="4587847" cy="410717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5F0F42B-5865-6DB5-4083-9E6D3675B2A2}"/>
              </a:ext>
            </a:extLst>
          </p:cNvPr>
          <p:cNvSpPr txBox="1"/>
          <p:nvPr/>
        </p:nvSpPr>
        <p:spPr bwMode="auto">
          <a:xfrm>
            <a:off x="2361598" y="5458778"/>
            <a:ext cx="26629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hlinkClick r:id="rId4"/>
              </a:rPr>
              <a:t>https://edms.cern.ch/document/2738932/AA</a:t>
            </a:r>
            <a:r>
              <a:rPr lang="en-US" sz="1000" b="1" dirty="0"/>
              <a:t> </a:t>
            </a:r>
          </a:p>
          <a:p>
            <a:r>
              <a:rPr lang="en-US" sz="1000" b="1" dirty="0"/>
              <a:t>SPSXCET_0020 </a:t>
            </a:r>
            <a:r>
              <a:rPr lang="en-US" sz="1000" b="1" dirty="0" err="1"/>
              <a:t>v.AA</a:t>
            </a:r>
            <a:endParaRPr lang="en-US" sz="1000" b="1" dirty="0"/>
          </a:p>
          <a:p>
            <a:r>
              <a:rPr lang="en-US" sz="1000" b="1" dirty="0"/>
              <a:t>ST1205095_01_c.01</a:t>
            </a:r>
          </a:p>
          <a:p>
            <a:endParaRPr lang="en-US" sz="1000" b="1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03D87F7-6E9E-D070-CEC8-2190A8EBA06E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1796143" y="2591890"/>
            <a:ext cx="844619" cy="100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071C34E-EABA-AC1C-AA1D-D67D58BEB5AC}"/>
              </a:ext>
            </a:extLst>
          </p:cNvPr>
          <p:cNvSpPr txBox="1"/>
          <p:nvPr/>
        </p:nvSpPr>
        <p:spPr bwMode="auto">
          <a:xfrm>
            <a:off x="2571623" y="3568581"/>
            <a:ext cx="154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Total= 40 mm</a:t>
            </a:r>
            <a:endParaRPr lang="en-US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90B6C0B-763A-A9A1-69B0-16FB289AC27D}"/>
              </a:ext>
            </a:extLst>
          </p:cNvPr>
          <p:cNvSpPr txBox="1"/>
          <p:nvPr/>
        </p:nvSpPr>
        <p:spPr bwMode="auto">
          <a:xfrm>
            <a:off x="6814428" y="1181554"/>
            <a:ext cx="39485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Diameter</a:t>
            </a:r>
            <a:r>
              <a:rPr lang="fr-CH" dirty="0"/>
              <a:t>: top 54mm / </a:t>
            </a:r>
            <a:r>
              <a:rPr lang="fr-CH" dirty="0" err="1"/>
              <a:t>bottom</a:t>
            </a:r>
            <a:r>
              <a:rPr lang="fr-CH" dirty="0"/>
              <a:t> 44.9 mm</a:t>
            </a:r>
          </a:p>
          <a:p>
            <a:r>
              <a:rPr lang="fr-CH" dirty="0"/>
              <a:t>Reference: ????</a:t>
            </a:r>
          </a:p>
          <a:p>
            <a:r>
              <a:rPr lang="fr-CH" dirty="0" err="1"/>
              <a:t>Material</a:t>
            </a:r>
            <a:r>
              <a:rPr lang="fr-CH" dirty="0"/>
              <a:t>: glass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8F9545-5C48-2C33-2B21-0000D7E2D2A1}"/>
              </a:ext>
            </a:extLst>
          </p:cNvPr>
          <p:cNvSpPr txBox="1"/>
          <p:nvPr/>
        </p:nvSpPr>
        <p:spPr bwMode="auto">
          <a:xfrm>
            <a:off x="9059590" y="446001"/>
            <a:ext cx="2494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/>
              <a:t>Material</a:t>
            </a:r>
            <a:r>
              <a:rPr lang="fr-CH" sz="1200" dirty="0"/>
              <a:t> </a:t>
            </a:r>
            <a:r>
              <a:rPr lang="fr-CH" sz="1200" dirty="0" err="1"/>
              <a:t>Certificate</a:t>
            </a:r>
            <a:r>
              <a:rPr lang="fr-CH" sz="1200" dirty="0"/>
              <a:t>: ???</a:t>
            </a:r>
          </a:p>
          <a:p>
            <a:r>
              <a:rPr lang="fr-CH" sz="1200" dirty="0"/>
              <a:t>Pressure test (23 bar + rupture ): ????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1853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24654</TotalTime>
  <Words>1609</Words>
  <Application>Microsoft Office PowerPoint</Application>
  <PresentationFormat>Widescreen</PresentationFormat>
  <Paragraphs>481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Corbel</vt:lpstr>
      <vt:lpstr>Courier New</vt:lpstr>
      <vt:lpstr>Roboto</vt:lpstr>
      <vt:lpstr>Verdana</vt:lpstr>
      <vt:lpstr>Wingdings</vt:lpstr>
      <vt:lpstr>Office Theme</vt:lpstr>
      <vt:lpstr>XCET Renovation and Upgrade</vt:lpstr>
      <vt:lpstr>XCET Overview</vt:lpstr>
      <vt:lpstr>XCET North Area Overview</vt:lpstr>
      <vt:lpstr>XCET Budget Change Requests</vt:lpstr>
      <vt:lpstr>Planning &amp; Spending Profile</vt:lpstr>
      <vt:lpstr>NEW 45° Mirrors</vt:lpstr>
      <vt:lpstr>NEW 45° Mirrors</vt:lpstr>
      <vt:lpstr>XCET Optical Windows</vt:lpstr>
      <vt:lpstr>North Area Design</vt:lpstr>
      <vt:lpstr>New supplier for Spares Windows</vt:lpstr>
      <vt:lpstr>Prototype Window</vt:lpstr>
      <vt:lpstr>New Body</vt:lpstr>
      <vt:lpstr>New Body Prototype</vt:lpstr>
      <vt:lpstr>Optical Windows</vt:lpstr>
      <vt:lpstr>EVM Work Units and Documents </vt:lpstr>
      <vt:lpstr>Summary and Conclusions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Renovation News Project team meeting #41,  11.12.2020</dc:title>
  <dc:creator>Sebastien Evrard</dc:creator>
  <cp:lastModifiedBy>Giulia Romagnoli</cp:lastModifiedBy>
  <cp:revision>499</cp:revision>
  <cp:lastPrinted>2021-02-23T12:06:40Z</cp:lastPrinted>
  <dcterms:created xsi:type="dcterms:W3CDTF">2020-11-30T16:41:37Z</dcterms:created>
  <dcterms:modified xsi:type="dcterms:W3CDTF">2025-06-25T11:24:32Z</dcterms:modified>
</cp:coreProperties>
</file>