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374" r:id="rId2"/>
    <p:sldId id="413" r:id="rId3"/>
    <p:sldId id="401" r:id="rId4"/>
    <p:sldId id="403" r:id="rId5"/>
    <p:sldId id="416" r:id="rId6"/>
    <p:sldId id="424" r:id="rId7"/>
    <p:sldId id="415" r:id="rId8"/>
    <p:sldId id="421" r:id="rId9"/>
    <p:sldId id="425" r:id="rId10"/>
    <p:sldId id="426" r:id="rId11"/>
    <p:sldId id="427" r:id="rId12"/>
    <p:sldId id="417" r:id="rId13"/>
    <p:sldId id="423" r:id="rId14"/>
    <p:sldId id="422" r:id="rId15"/>
    <p:sldId id="307" r:id="rId16"/>
    <p:sldId id="41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5CB5FCB-C1E6-BFC8-64E2-6B0556EDFE64}" name="Aboubakr Ebn Rahmoun" initials="AE" userId="S::aboubakr.ebn.rahmoun@cern.ch::a649c93b-a00c-4f67-a8e3-acd4f10d654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C9"/>
    <a:srgbClr val="FFE697"/>
    <a:srgbClr val="BFE0B2"/>
    <a:srgbClr val="191919"/>
    <a:srgbClr val="9FD18B"/>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44"/>
    <p:restoredTop sz="94663"/>
  </p:normalViewPr>
  <p:slideViewPr>
    <p:cSldViewPr snapToGrid="0" snapToObjects="1">
      <p:cViewPr varScale="1">
        <p:scale>
          <a:sx n="95" d="100"/>
          <a:sy n="95" d="100"/>
        </p:scale>
        <p:origin x="108" y="13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6/25/2025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25.06.2025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WP3.2.1.7 REVIEW</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WP3.2.1.7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WP3.2.1.7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WP3.2.1.7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25.06.2025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WP3.2.1.7 REVIEW</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25.06.2025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WP3.2.1.7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25.06.2025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WP3.2.1.7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25.06.2025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WP3.2.1.7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25.06.2025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WP3.2.1.7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25.06.2025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WP3.2.1.7 REVIEW</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25.06.2025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WP3.2.1.7 REVIEW</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25.06.2025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WP3.2.1.7 REVIEW</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25.06.2025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WP3.2.1.7 REVIEW</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WP3.2.1.7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WP3.2.1.7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WP3.2.1.7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25.06.2025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WP3.2.1.7 REVIEW</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WP3.2.1.7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25.06.2025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WP3.2.1.7 REVIEW</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25.06.2025</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WP3.2.1.7 REVIEW</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edms.cern.ch/document/2813075" TargetMode="Externa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1.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hyperlink" Target="https://edms.cern.ch/document/2813075" TargetMode="External"/><Relationship Id="rId7" Type="http://schemas.openxmlformats.org/officeDocument/2006/relationships/image" Target="../media/image10.jpg"/><Relationship Id="rId12" Type="http://schemas.openxmlformats.org/officeDocument/2006/relationships/image" Target="../media/image21.jpeg"/><Relationship Id="rId2" Type="http://schemas.openxmlformats.org/officeDocument/2006/relationships/image" Target="../media/image16.emf"/><Relationship Id="rId1" Type="http://schemas.openxmlformats.org/officeDocument/2006/relationships/slideLayout" Target="../slideLayouts/slideLayout5.xml"/><Relationship Id="rId6" Type="http://schemas.openxmlformats.org/officeDocument/2006/relationships/hyperlink" Target="https://edms.cern.ch/document/3189466" TargetMode="External"/><Relationship Id="rId11" Type="http://schemas.openxmlformats.org/officeDocument/2006/relationships/image" Target="../media/image20.jpg"/><Relationship Id="rId5" Type="http://schemas.openxmlformats.org/officeDocument/2006/relationships/hyperlink" Target="https://edms.cern.ch/document/2957089" TargetMode="External"/><Relationship Id="rId10" Type="http://schemas.openxmlformats.org/officeDocument/2006/relationships/image" Target="../media/image19.png"/><Relationship Id="rId4" Type="http://schemas.openxmlformats.org/officeDocument/2006/relationships/hyperlink" Target="https://edms.cern.ch/document/2742855" TargetMode="External"/><Relationship Id="rId9" Type="http://schemas.openxmlformats.org/officeDocument/2006/relationships/image" Target="../media/image18.jp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5.xml"/><Relationship Id="rId6" Type="http://schemas.openxmlformats.org/officeDocument/2006/relationships/image" Target="../media/image21.jpe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hyperlink" Target="https://edms.cern.ch/document/3293815" TargetMode="External"/><Relationship Id="rId2" Type="http://schemas.openxmlformats.org/officeDocument/2006/relationships/hyperlink" Target="https://edms.cern.ch/document/3189466" TargetMode="Externa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1"/>
            <a:ext cx="11376025" cy="576064"/>
          </a:xfrm>
        </p:spPr>
        <p:txBody>
          <a:bodyPr/>
          <a:lstStyle/>
          <a:p>
            <a:r>
              <a:rPr lang="en-GB" sz="4000" dirty="0"/>
              <a:t>[NACONS] XCED WP3.2.1.7 REVIEW</a:t>
            </a:r>
            <a:endParaRPr lang="en-US" sz="44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724697"/>
          </a:xfrm>
        </p:spPr>
        <p:txBody>
          <a:bodyPr/>
          <a:lstStyle/>
          <a:p>
            <a:pPr algn="l">
              <a:lnSpc>
                <a:spcPct val="100000"/>
              </a:lnSpc>
              <a:spcBef>
                <a:spcPts val="0"/>
              </a:spcBef>
              <a:spcAft>
                <a:spcPts val="0"/>
              </a:spcAft>
            </a:pPr>
            <a:r>
              <a:rPr lang="en-US" sz="1800" dirty="0"/>
              <a:t>BE-EA</a:t>
            </a:r>
          </a:p>
          <a:p>
            <a:pPr algn="l">
              <a:lnSpc>
                <a:spcPct val="100000"/>
              </a:lnSpc>
              <a:spcBef>
                <a:spcPts val="0"/>
              </a:spcBef>
              <a:spcAft>
                <a:spcPts val="0"/>
              </a:spcAft>
            </a:pPr>
            <a:r>
              <a:rPr lang="en-US" sz="1800" dirty="0"/>
              <a:t>25.06.2025</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82005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3E52B86-D55F-28C7-3246-AB486AD2F9A4}"/>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A8027CB9-971C-E84F-36DE-BF27E61604BB}"/>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641993E6-9A5B-3E9E-E7F2-C9643B038EF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0" name="TextBox 9">
            <a:extLst>
              <a:ext uri="{FF2B5EF4-FFF2-40B4-BE49-F238E27FC236}">
                <a16:creationId xmlns:a16="http://schemas.microsoft.com/office/drawing/2014/main" id="{5F3485B1-AAA1-96F6-809A-2272C228806F}"/>
              </a:ext>
            </a:extLst>
          </p:cNvPr>
          <p:cNvSpPr txBox="1"/>
          <p:nvPr/>
        </p:nvSpPr>
        <p:spPr>
          <a:xfrm>
            <a:off x="8995474" y="255229"/>
            <a:ext cx="3013646" cy="1107996"/>
          </a:xfrm>
          <a:prstGeom prst="rect">
            <a:avLst/>
          </a:prstGeom>
          <a:noFill/>
        </p:spPr>
        <p:txBody>
          <a:bodyPr wrap="none" lIns="0" tIns="0" rIns="0" bIns="0" rtlCol="0">
            <a:spAutoFit/>
          </a:bodyPr>
          <a:lstStyle/>
          <a:p>
            <a:pPr marL="342900" indent="-342900" algn="l">
              <a:buFont typeface="+mj-lt"/>
              <a:buAutoNum type="arabicPeriod"/>
            </a:pPr>
            <a:r>
              <a:rPr lang="en-GB" dirty="0"/>
              <a:t>H6 XCEDS</a:t>
            </a:r>
          </a:p>
          <a:p>
            <a:pPr marL="342900" indent="-342900" algn="l">
              <a:buFont typeface="+mj-lt"/>
              <a:buAutoNum type="arabicPeriod"/>
            </a:pPr>
            <a:r>
              <a:rPr lang="en-GB" dirty="0"/>
              <a:t>DIAPHRAGM COUPLING</a:t>
            </a:r>
          </a:p>
          <a:p>
            <a:pPr marL="342900" indent="-342900" algn="l">
              <a:buFont typeface="+mj-lt"/>
              <a:buAutoNum type="arabicPeriod"/>
            </a:pPr>
            <a:r>
              <a:rPr lang="en-GB" dirty="0"/>
              <a:t>CLEAN ROOM</a:t>
            </a:r>
          </a:p>
          <a:p>
            <a:pPr marL="342900" indent="-342900" algn="l">
              <a:buFont typeface="+mj-lt"/>
              <a:buAutoNum type="arabicPeriod"/>
            </a:pPr>
            <a:r>
              <a:rPr lang="en-GB" b="1" dirty="0"/>
              <a:t>GAS SYSTEM</a:t>
            </a:r>
          </a:p>
        </p:txBody>
      </p:sp>
      <p:sp>
        <p:nvSpPr>
          <p:cNvPr id="11" name="Title 3">
            <a:extLst>
              <a:ext uri="{FF2B5EF4-FFF2-40B4-BE49-F238E27FC236}">
                <a16:creationId xmlns:a16="http://schemas.microsoft.com/office/drawing/2014/main" id="{E19B9A0A-CA17-059A-007F-177663C35F07}"/>
              </a:ext>
            </a:extLst>
          </p:cNvPr>
          <p:cNvSpPr txBox="1">
            <a:spLocks/>
          </p:cNvSpPr>
          <p:nvPr/>
        </p:nvSpPr>
        <p:spPr>
          <a:xfrm>
            <a:off x="407989" y="373593"/>
            <a:ext cx="5787072"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ONGOING ACTIVITIES SUMMARY</a:t>
            </a:r>
            <a:endParaRPr lang="en-GB" sz="2800" dirty="0"/>
          </a:p>
        </p:txBody>
      </p:sp>
      <p:sp>
        <p:nvSpPr>
          <p:cNvPr id="12" name="Content Placeholder 4">
            <a:extLst>
              <a:ext uri="{FF2B5EF4-FFF2-40B4-BE49-F238E27FC236}">
                <a16:creationId xmlns:a16="http://schemas.microsoft.com/office/drawing/2014/main" id="{CC79A3EC-9FF7-1608-1976-A1C7137FD81E}"/>
              </a:ext>
            </a:extLst>
          </p:cNvPr>
          <p:cNvSpPr txBox="1">
            <a:spLocks/>
          </p:cNvSpPr>
          <p:nvPr/>
        </p:nvSpPr>
        <p:spPr>
          <a:xfrm>
            <a:off x="431938" y="885270"/>
            <a:ext cx="8193902" cy="63111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A new PLC Based Gas System is being design for the XCEDs replacing outdated current system. This Consolidation will see the improvement of the GAS System to  align with the XCED user requirements: </a:t>
            </a:r>
            <a:r>
              <a:rPr lang="en-GB" sz="1400" dirty="0">
                <a:solidFill>
                  <a:schemeClr val="tx2"/>
                </a:solidFill>
                <a:latin typeface="Arial" panose="020B0604020202020204" pitchFamily="34" charset="0"/>
                <a:cs typeface="Arial" panose="020B0604020202020204" pitchFamily="34" charset="0"/>
                <a:hlinkClick r:id="rId2"/>
              </a:rPr>
              <a:t>EDMS</a:t>
            </a:r>
            <a:r>
              <a:rPr lang="en-GB" sz="1400" dirty="0">
                <a:hlinkClick r:id="rId2"/>
              </a:rPr>
              <a:t>2813075</a:t>
            </a:r>
            <a:endParaRPr lang="en-GB" sz="1400" dirty="0"/>
          </a:p>
        </p:txBody>
      </p:sp>
      <p:pic>
        <p:nvPicPr>
          <p:cNvPr id="14" name="Picture 13">
            <a:extLst>
              <a:ext uri="{FF2B5EF4-FFF2-40B4-BE49-F238E27FC236}">
                <a16:creationId xmlns:a16="http://schemas.microsoft.com/office/drawing/2014/main" id="{4ECBA008-4188-6043-614C-38952F4272C7}"/>
              </a:ext>
            </a:extLst>
          </p:cNvPr>
          <p:cNvPicPr>
            <a:picLocks noChangeAspect="1"/>
          </p:cNvPicPr>
          <p:nvPr/>
        </p:nvPicPr>
        <p:blipFill>
          <a:blip r:embed="rId3"/>
          <a:stretch>
            <a:fillRect/>
          </a:stretch>
        </p:blipFill>
        <p:spPr>
          <a:xfrm>
            <a:off x="210844" y="2659851"/>
            <a:ext cx="5847057" cy="3221549"/>
          </a:xfrm>
          <a:prstGeom prst="rect">
            <a:avLst/>
          </a:prstGeom>
        </p:spPr>
      </p:pic>
      <p:pic>
        <p:nvPicPr>
          <p:cNvPr id="16" name="Picture 15">
            <a:extLst>
              <a:ext uri="{FF2B5EF4-FFF2-40B4-BE49-F238E27FC236}">
                <a16:creationId xmlns:a16="http://schemas.microsoft.com/office/drawing/2014/main" id="{5E096CBF-4E11-C442-78EA-788E086CA4EF}"/>
              </a:ext>
            </a:extLst>
          </p:cNvPr>
          <p:cNvPicPr>
            <a:picLocks noChangeAspect="1"/>
          </p:cNvPicPr>
          <p:nvPr/>
        </p:nvPicPr>
        <p:blipFill>
          <a:blip r:embed="rId4"/>
          <a:srcRect r="25164"/>
          <a:stretch/>
        </p:blipFill>
        <p:spPr>
          <a:xfrm>
            <a:off x="6492170" y="2434824"/>
            <a:ext cx="5006608" cy="3577294"/>
          </a:xfrm>
          <a:prstGeom prst="rect">
            <a:avLst/>
          </a:prstGeom>
        </p:spPr>
      </p:pic>
      <p:sp>
        <p:nvSpPr>
          <p:cNvPr id="17" name="Arrow: Down 16">
            <a:extLst>
              <a:ext uri="{FF2B5EF4-FFF2-40B4-BE49-F238E27FC236}">
                <a16:creationId xmlns:a16="http://schemas.microsoft.com/office/drawing/2014/main" id="{62182781-F19D-3AEB-8900-FA13894238EF}"/>
              </a:ext>
            </a:extLst>
          </p:cNvPr>
          <p:cNvSpPr/>
          <p:nvPr/>
        </p:nvSpPr>
        <p:spPr>
          <a:xfrm rot="16200000">
            <a:off x="6254752" y="4467312"/>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a:extLst>
              <a:ext uri="{FF2B5EF4-FFF2-40B4-BE49-F238E27FC236}">
                <a16:creationId xmlns:a16="http://schemas.microsoft.com/office/drawing/2014/main" id="{34AE462B-B151-F269-3CA3-9F8FF403AAA8}"/>
              </a:ext>
            </a:extLst>
          </p:cNvPr>
          <p:cNvSpPr txBox="1">
            <a:spLocks/>
          </p:cNvSpPr>
          <p:nvPr/>
        </p:nvSpPr>
        <p:spPr>
          <a:xfrm>
            <a:off x="407988" y="1644570"/>
            <a:ext cx="8835071" cy="27567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A collaboration between </a:t>
            </a:r>
            <a:r>
              <a:rPr lang="en-GB" sz="1400" dirty="0">
                <a:latin typeface="Arial" panose="020B0604020202020204" pitchFamily="34" charset="0"/>
                <a:cs typeface="Arial" panose="020B0604020202020204" pitchFamily="34" charset="0"/>
              </a:rPr>
              <a:t>BE-EA / SY-Bi and BE-ICS </a:t>
            </a:r>
            <a:r>
              <a:rPr lang="en-GB" sz="1400" b="0" dirty="0">
                <a:latin typeface="Arial" panose="020B0604020202020204" pitchFamily="34" charset="0"/>
                <a:cs typeface="Arial" panose="020B0604020202020204" pitchFamily="34" charset="0"/>
              </a:rPr>
              <a:t>is on going to produce the first prototype until Q1 2026</a:t>
            </a:r>
            <a:endParaRPr lang="en-GB" sz="1400" dirty="0"/>
          </a:p>
        </p:txBody>
      </p:sp>
      <p:sp>
        <p:nvSpPr>
          <p:cNvPr id="20" name="TextBox 19">
            <a:extLst>
              <a:ext uri="{FF2B5EF4-FFF2-40B4-BE49-F238E27FC236}">
                <a16:creationId xmlns:a16="http://schemas.microsoft.com/office/drawing/2014/main" id="{4A43CCBC-8F08-6DF9-FCAE-59CB55BF0CA6}"/>
              </a:ext>
            </a:extLst>
          </p:cNvPr>
          <p:cNvSpPr txBox="1"/>
          <p:nvPr/>
        </p:nvSpPr>
        <p:spPr>
          <a:xfrm>
            <a:off x="3794760" y="2143950"/>
            <a:ext cx="3726180" cy="276999"/>
          </a:xfrm>
          <a:prstGeom prst="rect">
            <a:avLst/>
          </a:prstGeom>
          <a:noFill/>
        </p:spPr>
        <p:txBody>
          <a:bodyPr wrap="square" lIns="0" tIns="0" rIns="0" bIns="0" rtlCol="0">
            <a:spAutoFit/>
          </a:bodyPr>
          <a:lstStyle/>
          <a:p>
            <a:pPr algn="l"/>
            <a:r>
              <a:rPr lang="en-US" b="1" dirty="0">
                <a:solidFill>
                  <a:schemeClr val="tx2"/>
                </a:solidFill>
                <a:highlight>
                  <a:srgbClr val="FFFF00"/>
                </a:highlight>
              </a:rPr>
              <a:t>Functional Specification on going </a:t>
            </a:r>
            <a:endParaRPr lang="en-GB" b="1" dirty="0">
              <a:solidFill>
                <a:schemeClr val="tx2"/>
              </a:solidFill>
              <a:highlight>
                <a:srgbClr val="FFFF00"/>
              </a:highlight>
            </a:endParaRPr>
          </a:p>
        </p:txBody>
      </p:sp>
    </p:spTree>
    <p:extLst>
      <p:ext uri="{BB962C8B-B14F-4D97-AF65-F5344CB8AC3E}">
        <p14:creationId xmlns:p14="http://schemas.microsoft.com/office/powerpoint/2010/main" val="3007237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6B1FDE-8304-70D3-9F0D-EF5AA505969D}"/>
              </a:ext>
            </a:extLst>
          </p:cNvPr>
          <p:cNvSpPr>
            <a:spLocks noGrp="1"/>
          </p:cNvSpPr>
          <p:nvPr>
            <p:ph type="title"/>
          </p:nvPr>
        </p:nvSpPr>
        <p:spPr/>
        <p:txBody>
          <a:bodyPr/>
          <a:lstStyle/>
          <a:p>
            <a:r>
              <a:rPr lang="en-GB" sz="2800" dirty="0"/>
              <a:t>ISSUES</a:t>
            </a:r>
          </a:p>
        </p:txBody>
      </p:sp>
      <p:sp>
        <p:nvSpPr>
          <p:cNvPr id="4" name="Date Placeholder 3">
            <a:extLst>
              <a:ext uri="{FF2B5EF4-FFF2-40B4-BE49-F238E27FC236}">
                <a16:creationId xmlns:a16="http://schemas.microsoft.com/office/drawing/2014/main" id="{349A620C-51E9-E319-71C3-C568E41C2FC8}"/>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1D9FD66B-7234-BAC4-029C-1A5094C922E5}"/>
              </a:ext>
            </a:extLst>
          </p:cNvPr>
          <p:cNvSpPr>
            <a:spLocks noGrp="1"/>
          </p:cNvSpPr>
          <p:nvPr>
            <p:ph type="ftr" sz="quarter" idx="11"/>
          </p:nvPr>
        </p:nvSpPr>
        <p:spPr/>
        <p:txBody>
          <a:bodyPr/>
          <a:lstStyle/>
          <a:p>
            <a:r>
              <a:rPr lang="en-GB" dirty="0"/>
              <a:t>WP3.2.1.7 REVIEW</a:t>
            </a:r>
            <a:endParaRPr lang="en-US" dirty="0"/>
          </a:p>
        </p:txBody>
      </p:sp>
      <p:sp>
        <p:nvSpPr>
          <p:cNvPr id="6" name="Slide Number Placeholder 5">
            <a:extLst>
              <a:ext uri="{FF2B5EF4-FFF2-40B4-BE49-F238E27FC236}">
                <a16:creationId xmlns:a16="http://schemas.microsoft.com/office/drawing/2014/main" id="{9C19FC0D-FB65-3DF6-04E9-F2B0A8D99B88}"/>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TextBox 8">
            <a:extLst>
              <a:ext uri="{FF2B5EF4-FFF2-40B4-BE49-F238E27FC236}">
                <a16:creationId xmlns:a16="http://schemas.microsoft.com/office/drawing/2014/main" id="{9F0F07C1-CF7B-5F68-688F-79C73BBA4AFC}"/>
              </a:ext>
            </a:extLst>
          </p:cNvPr>
          <p:cNvSpPr txBox="1"/>
          <p:nvPr/>
        </p:nvSpPr>
        <p:spPr>
          <a:xfrm>
            <a:off x="317863" y="3612726"/>
            <a:ext cx="5952369" cy="600164"/>
          </a:xfrm>
          <a:prstGeom prst="rect">
            <a:avLst/>
          </a:prstGeom>
          <a:noFill/>
        </p:spPr>
        <p:txBody>
          <a:bodyPr wrap="square">
            <a:spAutoFit/>
          </a:bodyPr>
          <a:lstStyle/>
          <a:p>
            <a:pPr marL="0" indent="0">
              <a:spcBef>
                <a:spcPts val="600"/>
              </a:spcBef>
              <a:spcAft>
                <a:spcPts val="0"/>
              </a:spcAft>
              <a:buNone/>
            </a:pPr>
            <a:r>
              <a:rPr lang="en-GB" sz="1400" b="1" dirty="0">
                <a:solidFill>
                  <a:schemeClr val="tx2"/>
                </a:solidFill>
                <a:latin typeface="Arial" panose="020B0604020202020204" pitchFamily="34" charset="0"/>
                <a:cs typeface="Arial" panose="020B0604020202020204" pitchFamily="34" charset="0"/>
              </a:rPr>
              <a:t>3 - </a:t>
            </a:r>
            <a:r>
              <a:rPr lang="en-GB" sz="1400" b="0" dirty="0">
                <a:solidFill>
                  <a:schemeClr val="tx2"/>
                </a:solidFill>
                <a:latin typeface="Arial" panose="020B0604020202020204" pitchFamily="34" charset="0"/>
                <a:cs typeface="Arial" panose="020B0604020202020204" pitchFamily="34" charset="0"/>
              </a:rPr>
              <a:t>Do we have enough PMTs to cover all operational XCEDs until LS3?</a:t>
            </a:r>
          </a:p>
          <a:p>
            <a:pPr marL="0" indent="0">
              <a:spcBef>
                <a:spcPts val="600"/>
              </a:spcBef>
              <a:spcAft>
                <a:spcPts val="0"/>
              </a:spcAft>
              <a:buNone/>
            </a:pPr>
            <a:r>
              <a:rPr lang="en-GB" sz="1400" dirty="0">
                <a:solidFill>
                  <a:schemeClr val="tx2"/>
                </a:solidFill>
                <a:latin typeface="Arial" panose="020B0604020202020204" pitchFamily="34" charset="0"/>
                <a:cs typeface="Arial" panose="020B0604020202020204" pitchFamily="34" charset="0"/>
              </a:rPr>
              <a:t>And for PHASE II ? </a:t>
            </a:r>
            <a:r>
              <a:rPr lang="en-GB" sz="1400" dirty="0">
                <a:solidFill>
                  <a:schemeClr val="tx2"/>
                </a:solidFill>
                <a:latin typeface="Arial" panose="020B0604020202020204" pitchFamily="34" charset="0"/>
                <a:cs typeface="Arial" panose="020B0604020202020204" pitchFamily="34" charset="0"/>
                <a:sym typeface="Wingdings" panose="05000000000000000000" pitchFamily="2" charset="2"/>
              </a:rPr>
              <a:t> </a:t>
            </a:r>
            <a:r>
              <a:rPr lang="en-GB" sz="1400" dirty="0">
                <a:solidFill>
                  <a:schemeClr val="tx2"/>
                </a:solidFill>
                <a:latin typeface="Arial" panose="020B0604020202020204" pitchFamily="34" charset="0"/>
                <a:cs typeface="Arial" panose="020B0604020202020204" pitchFamily="34" charset="0"/>
              </a:rPr>
              <a:t>Budget available in PHASE II = 65kCHF </a:t>
            </a:r>
            <a:endParaRPr lang="en-GB" sz="1400" b="0" dirty="0">
              <a:solidFill>
                <a:schemeClr val="tx2"/>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848D920-2F9F-DA94-18A0-B4B1122D42A3}"/>
              </a:ext>
            </a:extLst>
          </p:cNvPr>
          <p:cNvSpPr txBox="1"/>
          <p:nvPr/>
        </p:nvSpPr>
        <p:spPr>
          <a:xfrm>
            <a:off x="320584" y="824942"/>
            <a:ext cx="3288030" cy="600164"/>
          </a:xfrm>
          <a:prstGeom prst="rect">
            <a:avLst/>
          </a:prstGeom>
          <a:noFill/>
        </p:spPr>
        <p:txBody>
          <a:bodyPr wrap="square">
            <a:spAutoFit/>
          </a:bodyPr>
          <a:lstStyle/>
          <a:p>
            <a:pPr marL="0" indent="0">
              <a:spcBef>
                <a:spcPts val="600"/>
              </a:spcBef>
              <a:spcAft>
                <a:spcPts val="0"/>
              </a:spcAft>
              <a:buNone/>
            </a:pPr>
            <a:r>
              <a:rPr lang="en-GB" sz="1400" b="1" dirty="0">
                <a:solidFill>
                  <a:schemeClr val="tx2"/>
                </a:solidFill>
                <a:latin typeface="Arial" panose="020B0604020202020204" pitchFamily="34" charset="0"/>
                <a:cs typeface="Arial" panose="020B0604020202020204" pitchFamily="34" charset="0"/>
              </a:rPr>
              <a:t>1 - </a:t>
            </a:r>
            <a:r>
              <a:rPr lang="en-GB" sz="1400" b="0" dirty="0">
                <a:solidFill>
                  <a:schemeClr val="tx2"/>
                </a:solidFill>
                <a:latin typeface="Arial" panose="020B0604020202020204" pitchFamily="34" charset="0"/>
                <a:cs typeface="Arial" panose="020B0604020202020204" pitchFamily="34" charset="0"/>
              </a:rPr>
              <a:t>Clean area over cost:</a:t>
            </a:r>
          </a:p>
          <a:p>
            <a:pPr marL="0" indent="0">
              <a:spcBef>
                <a:spcPts val="600"/>
              </a:spcBef>
              <a:spcAft>
                <a:spcPts val="0"/>
              </a:spcAft>
              <a:buNone/>
            </a:pPr>
            <a:r>
              <a:rPr lang="en-GB" sz="1400" dirty="0">
                <a:solidFill>
                  <a:schemeClr val="tx2"/>
                </a:solidFill>
                <a:latin typeface="Arial" panose="020B0604020202020204" pitchFamily="34" charset="0"/>
                <a:cs typeface="Arial" panose="020B0604020202020204" pitchFamily="34" charset="0"/>
              </a:rPr>
              <a:t>181 kCHF </a:t>
            </a:r>
            <a:r>
              <a:rPr lang="en-GB" sz="1400" b="0" dirty="0">
                <a:solidFill>
                  <a:schemeClr val="tx2"/>
                </a:solidFill>
                <a:latin typeface="Arial" panose="020B0604020202020204" pitchFamily="34" charset="0"/>
                <a:cs typeface="Arial" panose="020B0604020202020204" pitchFamily="34" charset="0"/>
                <a:sym typeface="Wingdings" panose="05000000000000000000" pitchFamily="2" charset="2"/>
              </a:rPr>
              <a:t>not covered by the WP</a:t>
            </a:r>
            <a:endParaRPr lang="en-GB" sz="1400" b="0" dirty="0">
              <a:solidFill>
                <a:schemeClr val="tx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6A0B5F29-8973-159D-F369-E6678788274E}"/>
              </a:ext>
            </a:extLst>
          </p:cNvPr>
          <p:cNvSpPr txBox="1"/>
          <p:nvPr/>
        </p:nvSpPr>
        <p:spPr>
          <a:xfrm>
            <a:off x="325541" y="4844212"/>
            <a:ext cx="5864244" cy="523220"/>
          </a:xfrm>
          <a:prstGeom prst="rect">
            <a:avLst/>
          </a:prstGeom>
          <a:noFill/>
        </p:spPr>
        <p:txBody>
          <a:bodyPr wrap="square">
            <a:spAutoFit/>
          </a:bodyPr>
          <a:lstStyle/>
          <a:p>
            <a:pPr marL="0" indent="0">
              <a:spcBef>
                <a:spcPts val="600"/>
              </a:spcBef>
              <a:spcAft>
                <a:spcPts val="0"/>
              </a:spcAft>
              <a:buNone/>
            </a:pPr>
            <a:r>
              <a:rPr lang="en-GB" sz="1400" b="1" dirty="0">
                <a:solidFill>
                  <a:schemeClr val="tx2"/>
                </a:solidFill>
                <a:latin typeface="Arial" panose="020B0604020202020204" pitchFamily="34" charset="0"/>
                <a:cs typeface="Arial" panose="020B0604020202020204" pitchFamily="34" charset="0"/>
              </a:rPr>
              <a:t>4 - </a:t>
            </a:r>
            <a:r>
              <a:rPr lang="en-GB" sz="1400" b="0" dirty="0">
                <a:solidFill>
                  <a:schemeClr val="tx2"/>
                </a:solidFill>
                <a:latin typeface="Arial" panose="020B0604020202020204" pitchFamily="34" charset="0"/>
                <a:cs typeface="Arial" panose="020B0604020202020204" pitchFamily="34" charset="0"/>
              </a:rPr>
              <a:t>Gas system will change for PLC based control meaning we will have to change also motorization to not have two different control logics.</a:t>
            </a:r>
          </a:p>
        </p:txBody>
      </p:sp>
      <p:sp>
        <p:nvSpPr>
          <p:cNvPr id="12" name="TextBox 11">
            <a:extLst>
              <a:ext uri="{FF2B5EF4-FFF2-40B4-BE49-F238E27FC236}">
                <a16:creationId xmlns:a16="http://schemas.microsoft.com/office/drawing/2014/main" id="{358293F2-26C7-099A-C11D-A0B2CEF6BB91}"/>
              </a:ext>
            </a:extLst>
          </p:cNvPr>
          <p:cNvSpPr txBox="1"/>
          <p:nvPr/>
        </p:nvSpPr>
        <p:spPr>
          <a:xfrm>
            <a:off x="325542" y="2037970"/>
            <a:ext cx="2711572" cy="600164"/>
          </a:xfrm>
          <a:prstGeom prst="rect">
            <a:avLst/>
          </a:prstGeom>
          <a:noFill/>
        </p:spPr>
        <p:txBody>
          <a:bodyPr wrap="square">
            <a:spAutoFit/>
          </a:bodyPr>
          <a:lstStyle/>
          <a:p>
            <a:pPr marL="0" indent="0">
              <a:spcBef>
                <a:spcPts val="600"/>
              </a:spcBef>
              <a:spcAft>
                <a:spcPts val="0"/>
              </a:spcAft>
              <a:buNone/>
            </a:pPr>
            <a:r>
              <a:rPr lang="en-GB" sz="1400" b="1" dirty="0">
                <a:solidFill>
                  <a:schemeClr val="tx2"/>
                </a:solidFill>
                <a:latin typeface="Arial" panose="020B0604020202020204" pitchFamily="34" charset="0"/>
                <a:cs typeface="Arial" panose="020B0604020202020204" pitchFamily="34" charset="0"/>
              </a:rPr>
              <a:t>2 - </a:t>
            </a:r>
            <a:r>
              <a:rPr lang="en-GB" sz="1400" b="0" dirty="0">
                <a:solidFill>
                  <a:schemeClr val="tx2"/>
                </a:solidFill>
                <a:latin typeface="Arial" panose="020B0604020202020204" pitchFamily="34" charset="0"/>
                <a:cs typeface="Arial" panose="020B0604020202020204" pitchFamily="34" charset="0"/>
              </a:rPr>
              <a:t>New </a:t>
            </a:r>
            <a:r>
              <a:rPr lang="en-GB" sz="1400" dirty="0">
                <a:solidFill>
                  <a:schemeClr val="tx2"/>
                </a:solidFill>
                <a:latin typeface="Arial" panose="020B0604020202020204" pitchFamily="34" charset="0"/>
                <a:cs typeface="Arial" panose="020B0604020202020204" pitchFamily="34" charset="0"/>
              </a:rPr>
              <a:t>c</a:t>
            </a:r>
            <a:r>
              <a:rPr lang="en-GB" sz="1400" b="0" dirty="0">
                <a:solidFill>
                  <a:schemeClr val="tx2"/>
                </a:solidFill>
                <a:latin typeface="Arial" panose="020B0604020202020204" pitchFamily="34" charset="0"/>
                <a:cs typeface="Arial" panose="020B0604020202020204" pitchFamily="34" charset="0"/>
              </a:rPr>
              <a:t>abling request for H6</a:t>
            </a:r>
            <a:r>
              <a:rPr lang="en-GB" sz="1400" b="0" dirty="0">
                <a:solidFill>
                  <a:srgbClr val="FF0000"/>
                </a:solidFill>
                <a:latin typeface="Arial" panose="020B0604020202020204" pitchFamily="34" charset="0"/>
                <a:cs typeface="Arial" panose="020B0604020202020204" pitchFamily="34" charset="0"/>
              </a:rPr>
              <a:t>*</a:t>
            </a:r>
            <a:r>
              <a:rPr lang="en-GB" sz="1400" b="0" dirty="0">
                <a:solidFill>
                  <a:schemeClr val="tx2"/>
                </a:solidFill>
                <a:latin typeface="Arial" panose="020B0604020202020204" pitchFamily="34" charset="0"/>
                <a:cs typeface="Arial" panose="020B0604020202020204" pitchFamily="34" charset="0"/>
              </a:rPr>
              <a:t>: </a:t>
            </a:r>
            <a:endParaRPr lang="en-GB" sz="1400" dirty="0">
              <a:solidFill>
                <a:schemeClr val="tx2"/>
              </a:solidFill>
              <a:latin typeface="Arial" panose="020B0604020202020204" pitchFamily="34" charset="0"/>
              <a:cs typeface="Arial" panose="020B0604020202020204" pitchFamily="34" charset="0"/>
              <a:sym typeface="Wingdings" panose="05000000000000000000" pitchFamily="2" charset="2"/>
            </a:endParaRPr>
          </a:p>
          <a:p>
            <a:pPr marL="0" indent="0">
              <a:spcBef>
                <a:spcPts val="600"/>
              </a:spcBef>
              <a:spcAft>
                <a:spcPts val="0"/>
              </a:spcAft>
              <a:buNone/>
            </a:pPr>
            <a:r>
              <a:rPr lang="en-GB" sz="1400" b="0" dirty="0">
                <a:solidFill>
                  <a:schemeClr val="tx2"/>
                </a:solidFill>
                <a:latin typeface="Arial" panose="020B0604020202020204" pitchFamily="34" charset="0"/>
                <a:cs typeface="Arial" panose="020B0604020202020204" pitchFamily="34" charset="0"/>
                <a:sym typeface="Wingdings" panose="05000000000000000000" pitchFamily="2" charset="2"/>
              </a:rPr>
              <a:t>30kCHF not covered by the WP</a:t>
            </a:r>
            <a:endParaRPr lang="en-GB" sz="1400" b="0" dirty="0">
              <a:solidFill>
                <a:schemeClr val="tx2"/>
              </a:solidFill>
              <a:latin typeface="Arial" panose="020B0604020202020204" pitchFamily="34" charset="0"/>
              <a:cs typeface="Arial" panose="020B0604020202020204" pitchFamily="34" charset="0"/>
            </a:endParaRPr>
          </a:p>
        </p:txBody>
      </p:sp>
      <p:sp>
        <p:nvSpPr>
          <p:cNvPr id="13" name="Content Placeholder 4">
            <a:extLst>
              <a:ext uri="{FF2B5EF4-FFF2-40B4-BE49-F238E27FC236}">
                <a16:creationId xmlns:a16="http://schemas.microsoft.com/office/drawing/2014/main" id="{94A02DE3-1670-D45B-3706-99DDB803A4D6}"/>
              </a:ext>
            </a:extLst>
          </p:cNvPr>
          <p:cNvSpPr txBox="1">
            <a:spLocks/>
          </p:cNvSpPr>
          <p:nvPr/>
        </p:nvSpPr>
        <p:spPr>
          <a:xfrm>
            <a:off x="6450545" y="3194847"/>
            <a:ext cx="4766095" cy="1500152"/>
          </a:xfrm>
          <a:prstGeom prst="rect">
            <a:avLst/>
          </a:prstGeom>
          <a:ln w="3175">
            <a:solidFill>
              <a:schemeClr val="tx1"/>
            </a:solidFill>
          </a:ln>
        </p:spPr>
        <p:txBody>
          <a:bodyPr vert="horz" lIns="72000" tIns="7200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200" b="0" dirty="0">
                <a:latin typeface="Arial" panose="020B0604020202020204" pitchFamily="34" charset="0"/>
                <a:cs typeface="Arial" panose="020B0604020202020204" pitchFamily="34" charset="0"/>
              </a:rPr>
              <a:t>PMTs covered by BI &amp; EA (should) amount to 32 + 8 Spares = 40:</a:t>
            </a:r>
          </a:p>
          <a:p>
            <a:pPr lvl="1">
              <a:spcBef>
                <a:spcPts val="600"/>
              </a:spcBef>
              <a:spcAft>
                <a:spcPts val="0"/>
              </a:spcAft>
            </a:pPr>
            <a:r>
              <a:rPr lang="en-GB" sz="1050" b="0" dirty="0">
                <a:latin typeface="Arial" panose="020B0604020202020204" pitchFamily="34" charset="0"/>
                <a:cs typeface="Arial" panose="020B0604020202020204" pitchFamily="34" charset="0"/>
              </a:rPr>
              <a:t>8 x PMTs for SPXCEDN001-CR000006 – 0 Available</a:t>
            </a:r>
          </a:p>
          <a:p>
            <a:pPr lvl="1">
              <a:spcBef>
                <a:spcPts val="600"/>
              </a:spcBef>
              <a:spcAft>
                <a:spcPts val="0"/>
              </a:spcAft>
            </a:pPr>
            <a:r>
              <a:rPr lang="en-GB" sz="1050" b="0" dirty="0">
                <a:latin typeface="Arial" panose="020B0604020202020204" pitchFamily="34" charset="0"/>
                <a:cs typeface="Arial" panose="020B0604020202020204" pitchFamily="34" charset="0"/>
              </a:rPr>
              <a:t>8 x PMTs for SPXCEDN001-CR000007 – 10 New PMTs </a:t>
            </a:r>
            <a:r>
              <a:rPr lang="en-GB" sz="1050" dirty="0">
                <a:latin typeface="Arial" panose="020B0604020202020204" pitchFamily="34" charset="0"/>
                <a:cs typeface="Arial" panose="020B0604020202020204" pitchFamily="34" charset="0"/>
              </a:rPr>
              <a:t>a</a:t>
            </a:r>
            <a:r>
              <a:rPr lang="en-GB" sz="1050" b="0" dirty="0">
                <a:latin typeface="Arial" panose="020B0604020202020204" pitchFamily="34" charset="0"/>
                <a:cs typeface="Arial" panose="020B0604020202020204" pitchFamily="34" charset="0"/>
              </a:rPr>
              <a:t>vailable</a:t>
            </a:r>
          </a:p>
          <a:p>
            <a:pPr lvl="1">
              <a:spcBef>
                <a:spcPts val="600"/>
              </a:spcBef>
              <a:spcAft>
                <a:spcPts val="0"/>
              </a:spcAft>
            </a:pPr>
            <a:r>
              <a:rPr lang="en-GB" sz="1050" b="0" dirty="0">
                <a:latin typeface="Arial" panose="020B0604020202020204" pitchFamily="34" charset="0"/>
                <a:cs typeface="Arial" panose="020B0604020202020204" pitchFamily="34" charset="0"/>
              </a:rPr>
              <a:t>8 x PMTs for SPXCEDN001-CR000003 – 8 old PMTs available</a:t>
            </a:r>
          </a:p>
          <a:p>
            <a:pPr lvl="1">
              <a:spcBef>
                <a:spcPts val="600"/>
              </a:spcBef>
              <a:spcAft>
                <a:spcPts val="0"/>
              </a:spcAft>
            </a:pPr>
            <a:r>
              <a:rPr lang="en-GB" sz="1050" b="0" dirty="0">
                <a:latin typeface="Arial" panose="020B0604020202020204" pitchFamily="34" charset="0"/>
                <a:cs typeface="Arial" panose="020B0604020202020204" pitchFamily="34" charset="0"/>
              </a:rPr>
              <a:t>8 x PMTs for SPXCEDW001-CR000004 – 8 old PMTs available</a:t>
            </a:r>
          </a:p>
          <a:p>
            <a:pPr lvl="1">
              <a:spcBef>
                <a:spcPts val="600"/>
              </a:spcBef>
              <a:spcAft>
                <a:spcPts val="0"/>
              </a:spcAft>
            </a:pPr>
            <a:r>
              <a:rPr lang="en-GB" sz="1050" dirty="0">
                <a:latin typeface="Arial" panose="020B0604020202020204" pitchFamily="34" charset="0"/>
                <a:cs typeface="Arial" panose="020B0604020202020204" pitchFamily="34" charset="0"/>
              </a:rPr>
              <a:t>8 x Spares - </a:t>
            </a:r>
            <a:r>
              <a:rPr lang="en-GB" sz="1050" b="0" dirty="0">
                <a:latin typeface="Arial" panose="020B0604020202020204" pitchFamily="34" charset="0"/>
                <a:cs typeface="Arial" panose="020B0604020202020204" pitchFamily="34" charset="0"/>
              </a:rPr>
              <a:t>0 Available</a:t>
            </a:r>
          </a:p>
          <a:p>
            <a:pPr lvl="1">
              <a:spcBef>
                <a:spcPts val="600"/>
              </a:spcBef>
              <a:spcAft>
                <a:spcPts val="0"/>
              </a:spcAft>
            </a:pPr>
            <a:endParaRPr lang="en-GB" sz="1050" b="0" dirty="0">
              <a:latin typeface="Arial" panose="020B0604020202020204" pitchFamily="34" charset="0"/>
              <a:cs typeface="Arial" panose="020B0604020202020204" pitchFamily="34" charset="0"/>
            </a:endParaRPr>
          </a:p>
        </p:txBody>
      </p:sp>
      <p:sp>
        <p:nvSpPr>
          <p:cNvPr id="14" name="Content Placeholder 4">
            <a:extLst>
              <a:ext uri="{FF2B5EF4-FFF2-40B4-BE49-F238E27FC236}">
                <a16:creationId xmlns:a16="http://schemas.microsoft.com/office/drawing/2014/main" id="{201596AF-1F33-7D70-4681-3BBF4587142A}"/>
              </a:ext>
            </a:extLst>
          </p:cNvPr>
          <p:cNvSpPr txBox="1">
            <a:spLocks/>
          </p:cNvSpPr>
          <p:nvPr/>
        </p:nvSpPr>
        <p:spPr>
          <a:xfrm>
            <a:off x="3190567" y="1853540"/>
            <a:ext cx="4058029" cy="1100301"/>
          </a:xfrm>
          <a:prstGeom prst="rect">
            <a:avLst/>
          </a:prstGeom>
          <a:noFill/>
          <a:ln>
            <a:solidFill>
              <a:schemeClr val="accent1"/>
            </a:solidFill>
          </a:ln>
        </p:spPr>
        <p:txBody>
          <a:bodyPr wrap="square">
            <a:spAutoFit/>
          </a:bodyPr>
          <a:lstStyle>
            <a:defPPr>
              <a:defRPr lang="en-US"/>
            </a:defPPr>
            <a:lvl1pPr marR="0" lvl="0" indent="0" fontAlgn="auto">
              <a:lnSpc>
                <a:spcPct val="100000"/>
              </a:lnSpc>
              <a:spcBef>
                <a:spcPts val="600"/>
              </a:spcBef>
              <a:spcAft>
                <a:spcPts val="0"/>
              </a:spcAft>
              <a:buClrTx/>
              <a:buSzTx/>
              <a:buFontTx/>
              <a:buNone/>
              <a:tabLst/>
              <a:defRPr kumimoji="0" sz="1200" b="0" i="0" u="none" strike="noStrike" cap="none" spc="0" normalizeH="0" baseline="0">
                <a:ln>
                  <a:noFill/>
                </a:ln>
                <a:solidFill>
                  <a:schemeClr val="tx2"/>
                </a:solidFill>
                <a:effectLst/>
                <a:uLnTx/>
                <a:uFillTx/>
                <a:latin typeface="Arial" panose="020B0604020202020204" pitchFamily="34" charset="0"/>
                <a:cs typeface="Arial" panose="020B0604020202020204" pitchFamily="34" charset="0"/>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A new request was created during 04.2025 to fully re-cable the XCEDs in H6 :</a:t>
            </a:r>
          </a:p>
          <a:p>
            <a:pPr marL="171450" indent="-171450">
              <a:buFont typeface="Wingdings" panose="05000000000000000000" pitchFamily="2" charset="2"/>
              <a:buChar char="§"/>
            </a:pPr>
            <a:r>
              <a:rPr lang="en-GB" sz="1050" dirty="0"/>
              <a:t>PLAN activity : 14392 – XCED new cabling installation EHN1</a:t>
            </a:r>
          </a:p>
          <a:p>
            <a:pPr marL="171450" indent="-171450">
              <a:buFont typeface="Wingdings" panose="05000000000000000000" pitchFamily="2" charset="2"/>
              <a:buChar char="§"/>
            </a:pPr>
            <a:r>
              <a:rPr lang="en-GB" sz="1050" dirty="0"/>
              <a:t>DIC crated : RQF3137612 - Cable installation, number of cables: 46, length: 4600, SPS North Area, YETS 25-26</a:t>
            </a:r>
          </a:p>
        </p:txBody>
      </p:sp>
      <p:sp>
        <p:nvSpPr>
          <p:cNvPr id="2" name="Content Placeholder 4">
            <a:extLst>
              <a:ext uri="{FF2B5EF4-FFF2-40B4-BE49-F238E27FC236}">
                <a16:creationId xmlns:a16="http://schemas.microsoft.com/office/drawing/2014/main" id="{C6ED7E1A-BB72-7AEE-736E-C0713DAA348A}"/>
              </a:ext>
            </a:extLst>
          </p:cNvPr>
          <p:cNvSpPr txBox="1">
            <a:spLocks/>
          </p:cNvSpPr>
          <p:nvPr/>
        </p:nvSpPr>
        <p:spPr>
          <a:xfrm>
            <a:off x="3467054" y="472398"/>
            <a:ext cx="2983491" cy="992579"/>
          </a:xfrm>
          <a:prstGeom prst="rect">
            <a:avLst/>
          </a:prstGeom>
          <a:noFill/>
          <a:ln>
            <a:solidFill>
              <a:schemeClr val="accent1"/>
            </a:solidFill>
          </a:ln>
        </p:spPr>
        <p:txBody>
          <a:bodyPr wrap="square">
            <a:spAutoFit/>
          </a:bodyPr>
          <a:lstStyle>
            <a:defPPr>
              <a:defRPr lang="en-US"/>
            </a:defPPr>
            <a:lvl1pPr marR="0" lvl="0" indent="0" fontAlgn="auto">
              <a:lnSpc>
                <a:spcPct val="100000"/>
              </a:lnSpc>
              <a:spcBef>
                <a:spcPts val="600"/>
              </a:spcBef>
              <a:spcAft>
                <a:spcPts val="0"/>
              </a:spcAft>
              <a:buClrTx/>
              <a:buSzTx/>
              <a:buFontTx/>
              <a:buNone/>
              <a:tabLst/>
              <a:defRPr kumimoji="0" sz="1200" b="0" i="0" u="none" strike="noStrike" cap="none" spc="0" normalizeH="0" baseline="0">
                <a:ln>
                  <a:noFill/>
                </a:ln>
                <a:solidFill>
                  <a:schemeClr val="tx2"/>
                </a:solidFill>
                <a:effectLst/>
                <a:uLnTx/>
                <a:uFillTx/>
                <a:latin typeface="Arial" panose="020B0604020202020204" pitchFamily="34" charset="0"/>
                <a:cs typeface="Arial" panose="020B0604020202020204" pitchFamily="34" charset="0"/>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Budget available in NACONS – 90 kCHF</a:t>
            </a:r>
          </a:p>
          <a:p>
            <a:r>
              <a:rPr lang="en-GB" sz="1050" b="1" dirty="0"/>
              <a:t>TOTAL COST OF CLEAN AREA – 271 kCHF</a:t>
            </a:r>
          </a:p>
          <a:p>
            <a:pPr marL="228600" indent="-228600">
              <a:buFont typeface="+mj-lt"/>
              <a:buAutoNum type="arabicPeriod"/>
            </a:pPr>
            <a:r>
              <a:rPr lang="en-GB" sz="1050" dirty="0"/>
              <a:t>Cost of the clean area: 230 kCHF</a:t>
            </a:r>
          </a:p>
          <a:p>
            <a:pPr marL="228600" indent="-228600">
              <a:buFont typeface="+mj-lt"/>
              <a:buAutoNum type="arabicPeriod"/>
            </a:pPr>
            <a:r>
              <a:rPr lang="en-GB" sz="1050" dirty="0"/>
              <a:t>Cost of Infrastructure renovation 40 kCHF</a:t>
            </a:r>
          </a:p>
        </p:txBody>
      </p:sp>
      <p:sp>
        <p:nvSpPr>
          <p:cNvPr id="15" name="TextBox 14">
            <a:extLst>
              <a:ext uri="{FF2B5EF4-FFF2-40B4-BE49-F238E27FC236}">
                <a16:creationId xmlns:a16="http://schemas.microsoft.com/office/drawing/2014/main" id="{ED74D306-DF0F-D9F4-D82E-50D630A164B2}"/>
              </a:ext>
            </a:extLst>
          </p:cNvPr>
          <p:cNvSpPr txBox="1"/>
          <p:nvPr/>
        </p:nvSpPr>
        <p:spPr>
          <a:xfrm>
            <a:off x="7248596" y="699366"/>
            <a:ext cx="4610064" cy="553998"/>
          </a:xfrm>
          <a:prstGeom prst="rect">
            <a:avLst/>
          </a:prstGeom>
          <a:noFill/>
        </p:spPr>
        <p:txBody>
          <a:bodyPr wrap="square" lIns="0" tIns="0" rIns="0" bIns="0" rtlCol="0">
            <a:spAutoFit/>
          </a:bodyPr>
          <a:lstStyle/>
          <a:p>
            <a:pPr algn="l"/>
            <a:r>
              <a:rPr lang="en-GB" sz="1200" dirty="0">
                <a:solidFill>
                  <a:schemeClr val="tx2"/>
                </a:solidFill>
              </a:rPr>
              <a:t>The solution might pass by sharing the cost between:</a:t>
            </a:r>
          </a:p>
          <a:p>
            <a:pPr algn="l"/>
            <a:r>
              <a:rPr lang="en-GB" sz="1200" dirty="0">
                <a:solidFill>
                  <a:schemeClr val="tx2"/>
                </a:solidFill>
              </a:rPr>
              <a:t>NACONS (90kCHF) / HI-LUMI (30kCHF) and BE-EA (151kCHF)</a:t>
            </a:r>
          </a:p>
          <a:p>
            <a:pPr algn="l"/>
            <a:r>
              <a:rPr lang="en-GB" sz="1200" dirty="0">
                <a:solidFill>
                  <a:schemeClr val="tx2"/>
                </a:solidFill>
                <a:highlight>
                  <a:srgbClr val="FFFF00"/>
                </a:highlight>
              </a:rPr>
              <a:t>Discussions on going</a:t>
            </a:r>
          </a:p>
        </p:txBody>
      </p:sp>
      <p:sp>
        <p:nvSpPr>
          <p:cNvPr id="16" name="Arrow: Down 15">
            <a:extLst>
              <a:ext uri="{FF2B5EF4-FFF2-40B4-BE49-F238E27FC236}">
                <a16:creationId xmlns:a16="http://schemas.microsoft.com/office/drawing/2014/main" id="{4EB3F393-9ADF-C2AF-F86C-2779A7757335}"/>
              </a:ext>
            </a:extLst>
          </p:cNvPr>
          <p:cNvSpPr/>
          <p:nvPr/>
        </p:nvSpPr>
        <p:spPr>
          <a:xfrm rot="16200000">
            <a:off x="6756824" y="879914"/>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4735A237-7D6F-7F46-71CD-F2C2480CC504}"/>
              </a:ext>
            </a:extLst>
          </p:cNvPr>
          <p:cNvSpPr txBox="1"/>
          <p:nvPr/>
        </p:nvSpPr>
        <p:spPr>
          <a:xfrm>
            <a:off x="7818435" y="2131985"/>
            <a:ext cx="3970365" cy="461665"/>
          </a:xfrm>
          <a:prstGeom prst="rect">
            <a:avLst/>
          </a:prstGeom>
          <a:noFill/>
        </p:spPr>
        <p:txBody>
          <a:bodyPr wrap="square">
            <a:spAutoFit/>
          </a:bodyPr>
          <a:lstStyle/>
          <a:p>
            <a:r>
              <a:rPr lang="en-GB" sz="1200" dirty="0">
                <a:solidFill>
                  <a:schemeClr val="tx2"/>
                </a:solidFill>
              </a:rPr>
              <a:t>Discussed with and endorsed by Yacine – </a:t>
            </a:r>
            <a:r>
              <a:rPr lang="en-GB" sz="1200" dirty="0">
                <a:solidFill>
                  <a:schemeClr val="tx2"/>
                </a:solidFill>
                <a:highlight>
                  <a:srgbClr val="FFFF00"/>
                </a:highlight>
              </a:rPr>
              <a:t>BCR needs to be placed for the MTP 2026 exercise</a:t>
            </a:r>
          </a:p>
        </p:txBody>
      </p:sp>
      <p:sp>
        <p:nvSpPr>
          <p:cNvPr id="19" name="Arrow: Down 18">
            <a:extLst>
              <a:ext uri="{FF2B5EF4-FFF2-40B4-BE49-F238E27FC236}">
                <a16:creationId xmlns:a16="http://schemas.microsoft.com/office/drawing/2014/main" id="{3E72F55B-DF67-5B7F-7859-9E2CA9A3C313}"/>
              </a:ext>
            </a:extLst>
          </p:cNvPr>
          <p:cNvSpPr/>
          <p:nvPr/>
        </p:nvSpPr>
        <p:spPr>
          <a:xfrm rot="16200000">
            <a:off x="7507939" y="2290159"/>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a:extLst>
              <a:ext uri="{FF2B5EF4-FFF2-40B4-BE49-F238E27FC236}">
                <a16:creationId xmlns:a16="http://schemas.microsoft.com/office/drawing/2014/main" id="{FA5A778F-5B60-E778-340E-AF613D4AB63C}"/>
              </a:ext>
            </a:extLst>
          </p:cNvPr>
          <p:cNvSpPr txBox="1"/>
          <p:nvPr/>
        </p:nvSpPr>
        <p:spPr>
          <a:xfrm>
            <a:off x="960320" y="2738908"/>
            <a:ext cx="1938001" cy="369332"/>
          </a:xfrm>
          <a:prstGeom prst="rect">
            <a:avLst/>
          </a:prstGeom>
          <a:noFill/>
        </p:spPr>
        <p:txBody>
          <a:bodyPr wrap="square" lIns="0" tIns="0" rIns="0" bIns="0" rtlCol="0">
            <a:spAutoFit/>
          </a:bodyPr>
          <a:lstStyle/>
          <a:p>
            <a:pPr algn="l"/>
            <a:r>
              <a:rPr lang="en-US" sz="1200" dirty="0">
                <a:solidFill>
                  <a:srgbClr val="FF0000"/>
                </a:solidFill>
              </a:rPr>
              <a:t>*What about XCEDs in other beamlines (H2 and M2)?</a:t>
            </a:r>
            <a:endParaRPr lang="en-GB" sz="1200" dirty="0">
              <a:solidFill>
                <a:srgbClr val="FF0000"/>
              </a:solidFill>
            </a:endParaRPr>
          </a:p>
        </p:txBody>
      </p:sp>
      <p:sp>
        <p:nvSpPr>
          <p:cNvPr id="21" name="TextBox 20">
            <a:extLst>
              <a:ext uri="{FF2B5EF4-FFF2-40B4-BE49-F238E27FC236}">
                <a16:creationId xmlns:a16="http://schemas.microsoft.com/office/drawing/2014/main" id="{C4116FDC-148F-A4B9-FB0A-63F904BAC926}"/>
              </a:ext>
            </a:extLst>
          </p:cNvPr>
          <p:cNvSpPr txBox="1"/>
          <p:nvPr/>
        </p:nvSpPr>
        <p:spPr>
          <a:xfrm>
            <a:off x="6550250" y="4943336"/>
            <a:ext cx="2112058" cy="276999"/>
          </a:xfrm>
          <a:prstGeom prst="rect">
            <a:avLst/>
          </a:prstGeom>
          <a:noFill/>
        </p:spPr>
        <p:txBody>
          <a:bodyPr wrap="square">
            <a:spAutoFit/>
          </a:bodyPr>
          <a:lstStyle/>
          <a:p>
            <a:r>
              <a:rPr lang="en-GB" sz="1200" dirty="0">
                <a:solidFill>
                  <a:schemeClr val="tx2"/>
                </a:solidFill>
                <a:highlight>
                  <a:srgbClr val="FFFF00"/>
                </a:highlight>
              </a:rPr>
              <a:t>Impact evaluation on going</a:t>
            </a:r>
          </a:p>
        </p:txBody>
      </p:sp>
      <p:sp>
        <p:nvSpPr>
          <p:cNvPr id="22" name="Arrow: Down 21">
            <a:extLst>
              <a:ext uri="{FF2B5EF4-FFF2-40B4-BE49-F238E27FC236}">
                <a16:creationId xmlns:a16="http://schemas.microsoft.com/office/drawing/2014/main" id="{26507466-9686-9601-ABB9-BB1F4617D6EA}"/>
              </a:ext>
            </a:extLst>
          </p:cNvPr>
          <p:cNvSpPr/>
          <p:nvPr/>
        </p:nvSpPr>
        <p:spPr>
          <a:xfrm rot="16200000">
            <a:off x="6239753" y="5002386"/>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712578B5-B04A-0E79-3799-C5F45A4C43D0}"/>
              </a:ext>
            </a:extLst>
          </p:cNvPr>
          <p:cNvSpPr txBox="1"/>
          <p:nvPr/>
        </p:nvSpPr>
        <p:spPr>
          <a:xfrm>
            <a:off x="325542" y="5579418"/>
            <a:ext cx="5864243" cy="523220"/>
          </a:xfrm>
          <a:prstGeom prst="rect">
            <a:avLst/>
          </a:prstGeom>
          <a:noFill/>
        </p:spPr>
        <p:txBody>
          <a:bodyPr wrap="square">
            <a:spAutoFit/>
          </a:bodyPr>
          <a:lstStyle/>
          <a:p>
            <a:pPr marL="0" indent="0">
              <a:spcBef>
                <a:spcPts val="600"/>
              </a:spcBef>
              <a:spcAft>
                <a:spcPts val="0"/>
              </a:spcAft>
              <a:buNone/>
            </a:pPr>
            <a:r>
              <a:rPr lang="en-GB" sz="1400" b="1" dirty="0">
                <a:solidFill>
                  <a:schemeClr val="tx2"/>
                </a:solidFill>
                <a:latin typeface="Arial" panose="020B0604020202020204" pitchFamily="34" charset="0"/>
                <a:cs typeface="Arial" panose="020B0604020202020204" pitchFamily="34" charset="0"/>
              </a:rPr>
              <a:t>5 – </a:t>
            </a:r>
            <a:r>
              <a:rPr lang="en-GB" sz="1400" dirty="0">
                <a:solidFill>
                  <a:schemeClr val="tx2"/>
                </a:solidFill>
                <a:latin typeface="Arial" panose="020B0604020202020204" pitchFamily="34" charset="0"/>
                <a:cs typeface="Arial" panose="020B0604020202020204" pitchFamily="34" charset="0"/>
              </a:rPr>
              <a:t>New o</a:t>
            </a:r>
            <a:r>
              <a:rPr lang="en-GB" sz="1400" b="0" dirty="0">
                <a:solidFill>
                  <a:schemeClr val="tx2"/>
                </a:solidFill>
                <a:latin typeface="Arial" panose="020B0604020202020204" pitchFamily="34" charset="0"/>
                <a:cs typeface="Arial" panose="020B0604020202020204" pitchFamily="34" charset="0"/>
              </a:rPr>
              <a:t>ptics validation </a:t>
            </a:r>
            <a:r>
              <a:rPr lang="en-GB" sz="1400" b="0" dirty="0">
                <a:solidFill>
                  <a:schemeClr val="tx2"/>
                </a:solidFill>
                <a:latin typeface="Arial" panose="020B0604020202020204" pitchFamily="34" charset="0"/>
                <a:cs typeface="Arial" panose="020B0604020202020204" pitchFamily="34" charset="0"/>
                <a:sym typeface="Wingdings" panose="05000000000000000000" pitchFamily="2" charset="2"/>
              </a:rPr>
              <a:t> dependent on H6 availability and test results with impact for the procurement of new W type optics.</a:t>
            </a:r>
            <a:endParaRPr lang="en-GB" sz="1400" b="0" dirty="0">
              <a:solidFill>
                <a:schemeClr val="tx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17B96F1A-BF35-EB5A-C761-7C412051A0E8}"/>
              </a:ext>
            </a:extLst>
          </p:cNvPr>
          <p:cNvSpPr txBox="1"/>
          <p:nvPr/>
        </p:nvSpPr>
        <p:spPr>
          <a:xfrm>
            <a:off x="6550250" y="5633425"/>
            <a:ext cx="5308410" cy="276999"/>
          </a:xfrm>
          <a:prstGeom prst="rect">
            <a:avLst/>
          </a:prstGeom>
          <a:noFill/>
        </p:spPr>
        <p:txBody>
          <a:bodyPr wrap="square">
            <a:spAutoFit/>
          </a:bodyPr>
          <a:lstStyle/>
          <a:p>
            <a:r>
              <a:rPr lang="en-GB" sz="1200" dirty="0">
                <a:solidFill>
                  <a:schemeClr val="tx2"/>
                </a:solidFill>
                <a:highlight>
                  <a:srgbClr val="FFFF00"/>
                </a:highlight>
              </a:rPr>
              <a:t>No major impact (spares) but possible postponing of this deliverable to 2026</a:t>
            </a:r>
          </a:p>
        </p:txBody>
      </p:sp>
      <p:sp>
        <p:nvSpPr>
          <p:cNvPr id="17" name="Arrow: Down 16">
            <a:extLst>
              <a:ext uri="{FF2B5EF4-FFF2-40B4-BE49-F238E27FC236}">
                <a16:creationId xmlns:a16="http://schemas.microsoft.com/office/drawing/2014/main" id="{578A0500-C75D-19B3-4E78-5FF15220886C}"/>
              </a:ext>
            </a:extLst>
          </p:cNvPr>
          <p:cNvSpPr/>
          <p:nvPr/>
        </p:nvSpPr>
        <p:spPr>
          <a:xfrm rot="16200000">
            <a:off x="6239753" y="5727544"/>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01566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4933B42-BC5E-FAA2-B7A5-3BAD7F676FD3}"/>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A5390314-A575-7A29-CE12-7E2C4B0730C5}"/>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E05C0153-C56A-4D14-78AC-BB3119C2D8DB}"/>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Title 3">
            <a:extLst>
              <a:ext uri="{FF2B5EF4-FFF2-40B4-BE49-F238E27FC236}">
                <a16:creationId xmlns:a16="http://schemas.microsoft.com/office/drawing/2014/main" id="{F7DD0A77-A236-7724-3CFD-83DD83BD160D}"/>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NACONS </a:t>
            </a:r>
            <a:r>
              <a:rPr lang="en-US" sz="1800" dirty="0"/>
              <a:t>BASELINE + SCHEDULE</a:t>
            </a:r>
            <a:endParaRPr lang="en-GB" sz="2800" dirty="0"/>
          </a:p>
        </p:txBody>
      </p:sp>
      <p:sp>
        <p:nvSpPr>
          <p:cNvPr id="11" name="Content Placeholder 4">
            <a:extLst>
              <a:ext uri="{FF2B5EF4-FFF2-40B4-BE49-F238E27FC236}">
                <a16:creationId xmlns:a16="http://schemas.microsoft.com/office/drawing/2014/main" id="{E09B1290-C668-5C67-2652-D06B67D374F1}"/>
              </a:ext>
            </a:extLst>
          </p:cNvPr>
          <p:cNvSpPr txBox="1">
            <a:spLocks/>
          </p:cNvSpPr>
          <p:nvPr/>
        </p:nvSpPr>
        <p:spPr>
          <a:xfrm>
            <a:off x="407988" y="985413"/>
            <a:ext cx="4607892" cy="339566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EDMS 2742855 REV3.0</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PHASE I </a:t>
            </a:r>
            <a:r>
              <a:rPr lang="en-GB" sz="1400" b="0" dirty="0">
                <a:latin typeface="Arial" panose="020B0604020202020204" pitchFamily="34" charset="0"/>
                <a:cs typeface="Arial" panose="020B0604020202020204" pitchFamily="34" charset="0"/>
                <a:sym typeface="Wingdings" panose="05000000000000000000" pitchFamily="2" charset="2"/>
              </a:rPr>
              <a:t> Production of 1 x XCED spare including:</a:t>
            </a:r>
          </a:p>
          <a:p>
            <a:pPr marL="0" indent="0">
              <a:spcBef>
                <a:spcPts val="600"/>
              </a:spcBef>
              <a:spcAft>
                <a:spcPts val="0"/>
              </a:spcAft>
              <a:buNone/>
            </a:pPr>
            <a:r>
              <a:rPr lang="en-GB" sz="1400" b="0" dirty="0">
                <a:latin typeface="Arial" panose="020B0604020202020204" pitchFamily="34" charset="0"/>
                <a:cs typeface="Arial" panose="020B0604020202020204" pitchFamily="34" charset="0"/>
                <a:sym typeface="Wingdings" panose="05000000000000000000" pitchFamily="2" charset="2"/>
              </a:rPr>
              <a:t>2023 - 2028</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Design work - completion of 3D model + Thermal housing + New gas system</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New set of optics W</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New PMTs – New request 2025</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New thermal housing</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New gas system</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New clean area</a:t>
            </a:r>
          </a:p>
          <a:p>
            <a:pPr lvl="2">
              <a:spcBef>
                <a:spcPts val="600"/>
              </a:spcBef>
              <a:buFont typeface="Wingdings" panose="05000000000000000000" pitchFamily="2" charset="2"/>
              <a:buChar char="§"/>
            </a:pPr>
            <a:r>
              <a:rPr lang="en-GB" sz="1200" b="0" dirty="0">
                <a:latin typeface="Arial" panose="020B0604020202020204" pitchFamily="34" charset="0"/>
                <a:cs typeface="Arial" panose="020B0604020202020204" pitchFamily="34" charset="0"/>
                <a:sym typeface="Wingdings" panose="05000000000000000000" pitchFamily="2" charset="2"/>
              </a:rPr>
              <a:t>XCED Spare – New request 2024</a:t>
            </a: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sp>
        <p:nvSpPr>
          <p:cNvPr id="12" name="Content Placeholder 4">
            <a:extLst>
              <a:ext uri="{FF2B5EF4-FFF2-40B4-BE49-F238E27FC236}">
                <a16:creationId xmlns:a16="http://schemas.microsoft.com/office/drawing/2014/main" id="{5757E154-49B2-99AF-2BF5-C96268E63C0B}"/>
              </a:ext>
            </a:extLst>
          </p:cNvPr>
          <p:cNvSpPr txBox="1">
            <a:spLocks/>
          </p:cNvSpPr>
          <p:nvPr/>
        </p:nvSpPr>
        <p:spPr>
          <a:xfrm>
            <a:off x="407988" y="4747085"/>
            <a:ext cx="3383756" cy="165149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PHASE II </a:t>
            </a:r>
            <a:r>
              <a:rPr lang="en-GB" sz="1400" b="0" dirty="0">
                <a:latin typeface="Arial" panose="020B0604020202020204" pitchFamily="34" charset="0"/>
                <a:cs typeface="Arial" panose="020B0604020202020204" pitchFamily="34" charset="0"/>
                <a:sym typeface="Wingdings" panose="05000000000000000000" pitchFamily="2" charset="2"/>
              </a:rPr>
              <a:t> 6 x CEDAR consolidation 2028 - 2030</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2 x CEDAR H6</a:t>
            </a:r>
          </a:p>
          <a:p>
            <a:pPr lvl="2">
              <a:spcBef>
                <a:spcPts val="600"/>
              </a:spcBef>
              <a:buFont typeface="Wingdings" panose="05000000000000000000" pitchFamily="2" charset="2"/>
              <a:buChar char="§"/>
            </a:pPr>
            <a:r>
              <a:rPr lang="en-GB" sz="1200" b="0" dirty="0">
                <a:latin typeface="Arial" panose="020B0604020202020204" pitchFamily="34" charset="0"/>
                <a:cs typeface="Arial" panose="020B0604020202020204" pitchFamily="34" charset="0"/>
                <a:sym typeface="Wingdings" panose="05000000000000000000" pitchFamily="2" charset="2"/>
              </a:rPr>
              <a:t>2 x CEDAR H2</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2 x CEDAR M2</a:t>
            </a:r>
            <a:endParaRPr lang="en-GB" sz="105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graphicFrame>
        <p:nvGraphicFramePr>
          <p:cNvPr id="15" name="Table 14">
            <a:extLst>
              <a:ext uri="{FF2B5EF4-FFF2-40B4-BE49-F238E27FC236}">
                <a16:creationId xmlns:a16="http://schemas.microsoft.com/office/drawing/2014/main" id="{AEBA42A3-0B35-D1A6-892A-9421373BBCF1}"/>
              </a:ext>
            </a:extLst>
          </p:cNvPr>
          <p:cNvGraphicFramePr>
            <a:graphicFrameLocks noGrp="1"/>
          </p:cNvGraphicFramePr>
          <p:nvPr>
            <p:extLst>
              <p:ext uri="{D42A27DB-BD31-4B8C-83A1-F6EECF244321}">
                <p14:modId xmlns:p14="http://schemas.microsoft.com/office/powerpoint/2010/main" val="3537685218"/>
              </p:ext>
            </p:extLst>
          </p:nvPr>
        </p:nvGraphicFramePr>
        <p:xfrm>
          <a:off x="5447928" y="374840"/>
          <a:ext cx="6379096" cy="4494318"/>
        </p:xfrm>
        <a:graphic>
          <a:graphicData uri="http://schemas.openxmlformats.org/drawingml/2006/table">
            <a:tbl>
              <a:tblPr/>
              <a:tblGrid>
                <a:gridCol w="1306014">
                  <a:extLst>
                    <a:ext uri="{9D8B030D-6E8A-4147-A177-3AD203B41FA5}">
                      <a16:colId xmlns:a16="http://schemas.microsoft.com/office/drawing/2014/main" val="4279268023"/>
                    </a:ext>
                  </a:extLst>
                </a:gridCol>
                <a:gridCol w="362363">
                  <a:extLst>
                    <a:ext uri="{9D8B030D-6E8A-4147-A177-3AD203B41FA5}">
                      <a16:colId xmlns:a16="http://schemas.microsoft.com/office/drawing/2014/main" val="1058071150"/>
                    </a:ext>
                  </a:extLst>
                </a:gridCol>
                <a:gridCol w="362363">
                  <a:extLst>
                    <a:ext uri="{9D8B030D-6E8A-4147-A177-3AD203B41FA5}">
                      <a16:colId xmlns:a16="http://schemas.microsoft.com/office/drawing/2014/main" val="600241423"/>
                    </a:ext>
                  </a:extLst>
                </a:gridCol>
                <a:gridCol w="362363">
                  <a:extLst>
                    <a:ext uri="{9D8B030D-6E8A-4147-A177-3AD203B41FA5}">
                      <a16:colId xmlns:a16="http://schemas.microsoft.com/office/drawing/2014/main" val="927057510"/>
                    </a:ext>
                  </a:extLst>
                </a:gridCol>
                <a:gridCol w="362363">
                  <a:extLst>
                    <a:ext uri="{9D8B030D-6E8A-4147-A177-3AD203B41FA5}">
                      <a16:colId xmlns:a16="http://schemas.microsoft.com/office/drawing/2014/main" val="3167229009"/>
                    </a:ext>
                  </a:extLst>
                </a:gridCol>
                <a:gridCol w="362363">
                  <a:extLst>
                    <a:ext uri="{9D8B030D-6E8A-4147-A177-3AD203B41FA5}">
                      <a16:colId xmlns:a16="http://schemas.microsoft.com/office/drawing/2014/main" val="3654950708"/>
                    </a:ext>
                  </a:extLst>
                </a:gridCol>
                <a:gridCol w="362363">
                  <a:extLst>
                    <a:ext uri="{9D8B030D-6E8A-4147-A177-3AD203B41FA5}">
                      <a16:colId xmlns:a16="http://schemas.microsoft.com/office/drawing/2014/main" val="2040960304"/>
                    </a:ext>
                  </a:extLst>
                </a:gridCol>
                <a:gridCol w="362363">
                  <a:extLst>
                    <a:ext uri="{9D8B030D-6E8A-4147-A177-3AD203B41FA5}">
                      <a16:colId xmlns:a16="http://schemas.microsoft.com/office/drawing/2014/main" val="2699790945"/>
                    </a:ext>
                  </a:extLst>
                </a:gridCol>
                <a:gridCol w="362363">
                  <a:extLst>
                    <a:ext uri="{9D8B030D-6E8A-4147-A177-3AD203B41FA5}">
                      <a16:colId xmlns:a16="http://schemas.microsoft.com/office/drawing/2014/main" val="3230292345"/>
                    </a:ext>
                  </a:extLst>
                </a:gridCol>
                <a:gridCol w="362363">
                  <a:extLst>
                    <a:ext uri="{9D8B030D-6E8A-4147-A177-3AD203B41FA5}">
                      <a16:colId xmlns:a16="http://schemas.microsoft.com/office/drawing/2014/main" val="1216104956"/>
                    </a:ext>
                  </a:extLst>
                </a:gridCol>
                <a:gridCol w="362363">
                  <a:extLst>
                    <a:ext uri="{9D8B030D-6E8A-4147-A177-3AD203B41FA5}">
                      <a16:colId xmlns:a16="http://schemas.microsoft.com/office/drawing/2014/main" val="2344149671"/>
                    </a:ext>
                  </a:extLst>
                </a:gridCol>
                <a:gridCol w="362363">
                  <a:extLst>
                    <a:ext uri="{9D8B030D-6E8A-4147-A177-3AD203B41FA5}">
                      <a16:colId xmlns:a16="http://schemas.microsoft.com/office/drawing/2014/main" val="1553055338"/>
                    </a:ext>
                  </a:extLst>
                </a:gridCol>
                <a:gridCol w="362363">
                  <a:extLst>
                    <a:ext uri="{9D8B030D-6E8A-4147-A177-3AD203B41FA5}">
                      <a16:colId xmlns:a16="http://schemas.microsoft.com/office/drawing/2014/main" val="1478291795"/>
                    </a:ext>
                  </a:extLst>
                </a:gridCol>
                <a:gridCol w="362363">
                  <a:extLst>
                    <a:ext uri="{9D8B030D-6E8A-4147-A177-3AD203B41FA5}">
                      <a16:colId xmlns:a16="http://schemas.microsoft.com/office/drawing/2014/main" val="3603077772"/>
                    </a:ext>
                  </a:extLst>
                </a:gridCol>
                <a:gridCol w="362363">
                  <a:extLst>
                    <a:ext uri="{9D8B030D-6E8A-4147-A177-3AD203B41FA5}">
                      <a16:colId xmlns:a16="http://schemas.microsoft.com/office/drawing/2014/main" val="2794684952"/>
                    </a:ext>
                  </a:extLst>
                </a:gridCol>
              </a:tblGrid>
              <a:tr h="286728">
                <a:tc rowSpan="2">
                  <a:txBody>
                    <a:bodyPr/>
                    <a:lstStyle/>
                    <a:p>
                      <a:pPr algn="l" fontAlgn="ctr"/>
                      <a:r>
                        <a:rPr lang="en-GB" sz="1050" b="1" i="0" u="none" strike="noStrike" dirty="0">
                          <a:solidFill>
                            <a:srgbClr val="000000"/>
                          </a:solidFill>
                          <a:effectLst/>
                          <a:latin typeface="Calibri" panose="020F0502020204030204" pitchFamily="34" charset="0"/>
                        </a:rPr>
                        <a:t>Resources</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gridSpan="8">
                  <a:txBody>
                    <a:bodyPr/>
                    <a:lstStyle/>
                    <a:p>
                      <a:pPr algn="ctr" fontAlgn="b"/>
                      <a:r>
                        <a:rPr lang="en-GB" sz="1050" b="1" i="0" u="none" strike="noStrike" dirty="0">
                          <a:solidFill>
                            <a:srgbClr val="000000"/>
                          </a:solidFill>
                          <a:effectLst/>
                          <a:latin typeface="Calibri" panose="020F0502020204030204" pitchFamily="34" charset="0"/>
                        </a:rPr>
                        <a:t>PHASE I</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6">
                  <a:txBody>
                    <a:bodyPr/>
                    <a:lstStyle/>
                    <a:p>
                      <a:pPr algn="ctr" fontAlgn="b"/>
                      <a:r>
                        <a:rPr lang="en-GB" sz="1050" b="1" i="0" u="none" strike="noStrike" dirty="0">
                          <a:solidFill>
                            <a:srgbClr val="000000"/>
                          </a:solidFill>
                          <a:effectLst/>
                          <a:latin typeface="Calibri" panose="020F0502020204030204" pitchFamily="34" charset="0"/>
                        </a:rPr>
                        <a:t>PHASE II</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71694134"/>
                  </a:ext>
                </a:extLst>
              </a:tr>
              <a:tr h="286728">
                <a:tc vMerge="1">
                  <a:txBody>
                    <a:bodyPr/>
                    <a:lstStyle/>
                    <a:p>
                      <a:endParaRPr lang="en-GB"/>
                    </a:p>
                  </a:txBody>
                  <a:tcPr/>
                </a:tc>
                <a:tc>
                  <a:txBody>
                    <a:bodyPr/>
                    <a:lstStyle/>
                    <a:p>
                      <a:pPr algn="ctr" fontAlgn="ctr"/>
                      <a:r>
                        <a:rPr lang="en-GB" sz="1050" b="1" i="0" u="none" strike="noStrike">
                          <a:solidFill>
                            <a:srgbClr val="000000"/>
                          </a:solidFill>
                          <a:effectLst/>
                          <a:latin typeface="Calibri" panose="020F0502020204030204" pitchFamily="34" charset="0"/>
                        </a:rPr>
                        <a:t>2021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dirty="0">
                          <a:solidFill>
                            <a:srgbClr val="000000"/>
                          </a:solidFill>
                          <a:effectLst/>
                          <a:latin typeface="Calibri" panose="020F0502020204030204" pitchFamily="34" charset="0"/>
                        </a:rPr>
                        <a:t>2022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dirty="0">
                          <a:solidFill>
                            <a:srgbClr val="000000"/>
                          </a:solidFill>
                          <a:effectLst/>
                          <a:latin typeface="Calibri" panose="020F0502020204030204" pitchFamily="34" charset="0"/>
                        </a:rPr>
                        <a:t>2023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2024</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2026</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2028</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2029</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2034</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494823083"/>
                  </a:ext>
                </a:extLst>
              </a:tr>
              <a:tr h="192748">
                <a:tc>
                  <a:txBody>
                    <a:bodyPr/>
                    <a:lstStyle/>
                    <a:p>
                      <a:pPr algn="l" fontAlgn="ctr"/>
                      <a:r>
                        <a:rPr lang="en-GB" sz="1050" b="0" i="0" u="none" strike="noStrike" dirty="0">
                          <a:solidFill>
                            <a:srgbClr val="000000"/>
                          </a:solidFill>
                          <a:effectLst/>
                          <a:latin typeface="Calibri" panose="020F0502020204030204" pitchFamily="34" charset="0"/>
                        </a:rPr>
                        <a:t>Design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350113137"/>
                  </a:ext>
                </a:extLst>
              </a:tr>
              <a:tr h="192748">
                <a:tc>
                  <a:txBody>
                    <a:bodyPr/>
                    <a:lstStyle/>
                    <a:p>
                      <a:pPr algn="l" fontAlgn="ctr"/>
                      <a:r>
                        <a:rPr lang="en-GB" sz="1050" b="0" i="0" u="none" strike="noStrike">
                          <a:solidFill>
                            <a:srgbClr val="000000"/>
                          </a:solidFill>
                          <a:effectLst/>
                          <a:latin typeface="Calibri" panose="020F0502020204030204" pitchFamily="34" charset="0"/>
                        </a:rPr>
                        <a:t>Material optics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76741663"/>
                  </a:ext>
                </a:extLst>
              </a:tr>
              <a:tr h="192748">
                <a:tc>
                  <a:txBody>
                    <a:bodyPr/>
                    <a:lstStyle/>
                    <a:p>
                      <a:pPr algn="l" fontAlgn="ctr"/>
                      <a:r>
                        <a:rPr lang="en-GB" sz="1050" b="0" i="0" u="none" strike="noStrike">
                          <a:solidFill>
                            <a:srgbClr val="000000"/>
                          </a:solidFill>
                          <a:effectLst/>
                          <a:latin typeface="Calibri" panose="020F0502020204030204" pitchFamily="34" charset="0"/>
                        </a:rPr>
                        <a:t>FSU optics tests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35544701"/>
                  </a:ext>
                </a:extLst>
              </a:tr>
              <a:tr h="565420">
                <a:tc>
                  <a:txBody>
                    <a:bodyPr/>
                    <a:lstStyle/>
                    <a:p>
                      <a:pPr algn="l" fontAlgn="ctr"/>
                      <a:r>
                        <a:rPr lang="en-GB" sz="1050" b="0" i="0" u="none" strike="noStrike">
                          <a:solidFill>
                            <a:srgbClr val="000000"/>
                          </a:solidFill>
                          <a:effectLst/>
                          <a:latin typeface="Calibri" panose="020F0502020204030204" pitchFamily="34" charset="0"/>
                        </a:rPr>
                        <a:t>Material pressure vessel and supports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595657163"/>
                  </a:ext>
                </a:extLst>
              </a:tr>
              <a:tr h="379084">
                <a:tc>
                  <a:txBody>
                    <a:bodyPr/>
                    <a:lstStyle/>
                    <a:p>
                      <a:pPr algn="l" fontAlgn="ctr"/>
                      <a:r>
                        <a:rPr lang="en-GB" sz="1050" b="0" i="0" u="none" strike="noStrike">
                          <a:solidFill>
                            <a:srgbClr val="000000"/>
                          </a:solidFill>
                          <a:effectLst/>
                          <a:latin typeface="Calibri" panose="020F0502020204030204" pitchFamily="34" charset="0"/>
                        </a:rPr>
                        <a:t>FSU pressure vessel and supports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5740780"/>
                  </a:ext>
                </a:extLst>
              </a:tr>
              <a:tr h="379084">
                <a:tc>
                  <a:txBody>
                    <a:bodyPr/>
                    <a:lstStyle/>
                    <a:p>
                      <a:pPr algn="l" fontAlgn="ctr"/>
                      <a:r>
                        <a:rPr lang="en-GB" sz="1050" b="0" i="0" u="none" strike="noStrike" dirty="0">
                          <a:solidFill>
                            <a:srgbClr val="000000"/>
                          </a:solidFill>
                          <a:effectLst/>
                          <a:latin typeface="Calibri" panose="020F0502020204030204" pitchFamily="34" charset="0"/>
                        </a:rPr>
                        <a:t>Material mechanics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60737435"/>
                  </a:ext>
                </a:extLst>
              </a:tr>
              <a:tr h="192748">
                <a:tc>
                  <a:txBody>
                    <a:bodyPr/>
                    <a:lstStyle/>
                    <a:p>
                      <a:pPr algn="l" fontAlgn="ctr"/>
                      <a:r>
                        <a:rPr lang="en-GB" sz="1050" b="0" i="0" u="none" strike="noStrike">
                          <a:solidFill>
                            <a:srgbClr val="000000"/>
                          </a:solidFill>
                          <a:effectLst/>
                          <a:latin typeface="Calibri" panose="020F0502020204030204" pitchFamily="34" charset="0"/>
                        </a:rPr>
                        <a:t>Material PMTs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8</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45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17217432"/>
                  </a:ext>
                </a:extLst>
              </a:tr>
              <a:tr h="379084">
                <a:tc>
                  <a:txBody>
                    <a:bodyPr/>
                    <a:lstStyle/>
                    <a:p>
                      <a:pPr algn="l" fontAlgn="ctr"/>
                      <a:r>
                        <a:rPr lang="en-GB" sz="1050" b="0" i="0" u="none" strike="noStrike">
                          <a:solidFill>
                            <a:srgbClr val="000000"/>
                          </a:solidFill>
                          <a:effectLst/>
                          <a:latin typeface="Calibri" panose="020F0502020204030204" pitchFamily="34" charset="0"/>
                        </a:rPr>
                        <a:t>Material thermal housing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35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70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70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564779775"/>
                  </a:ext>
                </a:extLst>
              </a:tr>
              <a:tr h="379084">
                <a:tc>
                  <a:txBody>
                    <a:bodyPr/>
                    <a:lstStyle/>
                    <a:p>
                      <a:pPr algn="l" fontAlgn="ctr"/>
                      <a:r>
                        <a:rPr lang="en-GB" sz="1050" b="0" i="0" u="none" strike="noStrike">
                          <a:solidFill>
                            <a:srgbClr val="000000"/>
                          </a:solidFill>
                          <a:effectLst/>
                          <a:latin typeface="Calibri" panose="020F0502020204030204" pitchFamily="34" charset="0"/>
                        </a:rPr>
                        <a:t>Material gas system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45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85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80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80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51755776"/>
                  </a:ext>
                </a:extLst>
              </a:tr>
              <a:tr h="192748">
                <a:tc>
                  <a:txBody>
                    <a:bodyPr/>
                    <a:lstStyle/>
                    <a:p>
                      <a:pPr algn="l" fontAlgn="ctr"/>
                      <a:r>
                        <a:rPr lang="en-GB" sz="1050" b="0" i="0" u="none" strike="noStrike">
                          <a:solidFill>
                            <a:srgbClr val="000000"/>
                          </a:solidFill>
                          <a:effectLst/>
                          <a:latin typeface="Calibri" panose="020F0502020204030204" pitchFamily="34" charset="0"/>
                        </a:rPr>
                        <a:t>FSU gas system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38042593"/>
                  </a:ext>
                </a:extLst>
              </a:tr>
              <a:tr h="192748">
                <a:tc>
                  <a:txBody>
                    <a:bodyPr/>
                    <a:lstStyle/>
                    <a:p>
                      <a:pPr algn="l" fontAlgn="ctr"/>
                      <a:r>
                        <a:rPr lang="en-GB" sz="1050" b="0" i="0" u="none" strike="noStrike">
                          <a:solidFill>
                            <a:srgbClr val="000000"/>
                          </a:solidFill>
                          <a:effectLst/>
                          <a:latin typeface="Calibri" panose="020F0502020204030204" pitchFamily="34" charset="0"/>
                        </a:rPr>
                        <a:t>Clean room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90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003499238"/>
                  </a:ext>
                </a:extLst>
              </a:tr>
              <a:tr h="192748">
                <a:tc>
                  <a:txBody>
                    <a:bodyPr/>
                    <a:lstStyle/>
                    <a:p>
                      <a:pPr algn="l" fontAlgn="ctr"/>
                      <a:r>
                        <a:rPr lang="en-GB" sz="1050" b="0" i="0" u="none" strike="noStrike" dirty="0">
                          <a:solidFill>
                            <a:srgbClr val="000000"/>
                          </a:solidFill>
                          <a:effectLst/>
                          <a:latin typeface="Calibri" panose="020F0502020204030204" pitchFamily="34" charset="0"/>
                        </a:rPr>
                        <a:t>FSU Clean room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95287462"/>
                  </a:ext>
                </a:extLst>
              </a:tr>
              <a:tr h="192748">
                <a:tc>
                  <a:txBody>
                    <a:bodyPr/>
                    <a:lstStyle/>
                    <a:p>
                      <a:pPr algn="l" fontAlgn="ctr"/>
                      <a:r>
                        <a:rPr lang="en-GB" sz="1050" b="0" i="0" u="none" strike="noStrike">
                          <a:solidFill>
                            <a:srgbClr val="000000"/>
                          </a:solidFill>
                          <a:effectLst/>
                          <a:latin typeface="Calibri" panose="020F0502020204030204" pitchFamily="34" charset="0"/>
                        </a:rPr>
                        <a:t>XCED Spare</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29421617"/>
                  </a:ext>
                </a:extLst>
              </a:tr>
              <a:tr h="297122">
                <a:tc>
                  <a:txBody>
                    <a:bodyPr/>
                    <a:lstStyle/>
                    <a:p>
                      <a:pPr algn="l" fontAlgn="ctr"/>
                      <a:r>
                        <a:rPr lang="en-GB" sz="1050" b="1" i="0" u="none" strike="noStrike" dirty="0">
                          <a:solidFill>
                            <a:srgbClr val="000000"/>
                          </a:solidFill>
                          <a:effectLst/>
                          <a:latin typeface="Calibri" panose="020F0502020204030204" pitchFamily="34" charset="0"/>
                        </a:rPr>
                        <a:t>TOTAL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1" i="0" u="none" strike="noStrike">
                          <a:solidFill>
                            <a:srgbClr val="000000"/>
                          </a:solidFill>
                          <a:effectLst/>
                          <a:latin typeface="Calibri" panose="020F0502020204030204" pitchFamily="34" charset="0"/>
                        </a:rPr>
                        <a:t>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77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15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330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15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317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227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106</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73266705"/>
                  </a:ext>
                </a:extLst>
              </a:tr>
            </a:tbl>
          </a:graphicData>
        </a:graphic>
      </p:graphicFrame>
      <p:sp>
        <p:nvSpPr>
          <p:cNvPr id="16" name="Left Brace 15">
            <a:extLst>
              <a:ext uri="{FF2B5EF4-FFF2-40B4-BE49-F238E27FC236}">
                <a16:creationId xmlns:a16="http://schemas.microsoft.com/office/drawing/2014/main" id="{5E03A903-72EE-C924-A0A0-512A185F6D9C}"/>
              </a:ext>
            </a:extLst>
          </p:cNvPr>
          <p:cNvSpPr/>
          <p:nvPr/>
        </p:nvSpPr>
        <p:spPr>
          <a:xfrm rot="16200000">
            <a:off x="7026388" y="4658852"/>
            <a:ext cx="155448" cy="7200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Left Brace 16">
            <a:extLst>
              <a:ext uri="{FF2B5EF4-FFF2-40B4-BE49-F238E27FC236}">
                <a16:creationId xmlns:a16="http://schemas.microsoft.com/office/drawing/2014/main" id="{1932B9D9-56AC-E427-173A-C78100EBAD3E}"/>
              </a:ext>
            </a:extLst>
          </p:cNvPr>
          <p:cNvSpPr/>
          <p:nvPr/>
        </p:nvSpPr>
        <p:spPr>
          <a:xfrm rot="16200000">
            <a:off x="9217287" y="3206356"/>
            <a:ext cx="155447" cy="36250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Content Placeholder 4">
            <a:extLst>
              <a:ext uri="{FF2B5EF4-FFF2-40B4-BE49-F238E27FC236}">
                <a16:creationId xmlns:a16="http://schemas.microsoft.com/office/drawing/2014/main" id="{772AC755-E363-73CF-5C5A-CD6D8C06EBAC}"/>
              </a:ext>
            </a:extLst>
          </p:cNvPr>
          <p:cNvSpPr txBox="1">
            <a:spLocks/>
          </p:cNvSpPr>
          <p:nvPr/>
        </p:nvSpPr>
        <p:spPr>
          <a:xfrm>
            <a:off x="6201493" y="5143420"/>
            <a:ext cx="1805238" cy="64777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DG FUND </a:t>
            </a:r>
          </a:p>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MAINLY FOR XCEDH</a:t>
            </a:r>
          </a:p>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 NEW OPTICS N</a:t>
            </a:r>
          </a:p>
        </p:txBody>
      </p:sp>
      <p:sp>
        <p:nvSpPr>
          <p:cNvPr id="19" name="Content Placeholder 4">
            <a:extLst>
              <a:ext uri="{FF2B5EF4-FFF2-40B4-BE49-F238E27FC236}">
                <a16:creationId xmlns:a16="http://schemas.microsoft.com/office/drawing/2014/main" id="{F8CA9ABF-AF31-2BFD-BF1F-8891A3874132}"/>
              </a:ext>
            </a:extLst>
          </p:cNvPr>
          <p:cNvSpPr txBox="1">
            <a:spLocks/>
          </p:cNvSpPr>
          <p:nvPr/>
        </p:nvSpPr>
        <p:spPr>
          <a:xfrm>
            <a:off x="8976320" y="5143421"/>
            <a:ext cx="648072" cy="15544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US" sz="1100" b="0" dirty="0">
                <a:latin typeface="Arial" panose="020B0604020202020204" pitchFamily="34" charset="0"/>
                <a:cs typeface="Arial" panose="020B0604020202020204" pitchFamily="34" charset="0"/>
              </a:rPr>
              <a:t>NACONS</a:t>
            </a:r>
          </a:p>
        </p:txBody>
      </p:sp>
      <p:sp>
        <p:nvSpPr>
          <p:cNvPr id="2" name="TextBox 1">
            <a:extLst>
              <a:ext uri="{FF2B5EF4-FFF2-40B4-BE49-F238E27FC236}">
                <a16:creationId xmlns:a16="http://schemas.microsoft.com/office/drawing/2014/main" id="{8DF18D42-515A-B2FE-4E15-499F1DF5A979}"/>
              </a:ext>
            </a:extLst>
          </p:cNvPr>
          <p:cNvSpPr txBox="1"/>
          <p:nvPr/>
        </p:nvSpPr>
        <p:spPr>
          <a:xfrm>
            <a:off x="2497138" y="3752850"/>
            <a:ext cx="788677" cy="184666"/>
          </a:xfrm>
          <a:prstGeom prst="rect">
            <a:avLst/>
          </a:prstGeom>
          <a:noFill/>
        </p:spPr>
        <p:txBody>
          <a:bodyPr wrap="none" lIns="0" tIns="0" rIns="0" bIns="0" rtlCol="0">
            <a:spAutoFit/>
          </a:bodyPr>
          <a:lstStyle/>
          <a:p>
            <a:pPr algn="l"/>
            <a:r>
              <a:rPr lang="en-GB" sz="1200" dirty="0">
                <a:solidFill>
                  <a:srgbClr val="FFC000"/>
                </a:solidFill>
              </a:rPr>
              <a:t>ON GOING</a:t>
            </a:r>
          </a:p>
        </p:txBody>
      </p:sp>
      <p:sp>
        <p:nvSpPr>
          <p:cNvPr id="3" name="TextBox 2">
            <a:extLst>
              <a:ext uri="{FF2B5EF4-FFF2-40B4-BE49-F238E27FC236}">
                <a16:creationId xmlns:a16="http://schemas.microsoft.com/office/drawing/2014/main" id="{3FDEEE21-D8B3-0FA4-712A-4DB5955EBD7F}"/>
              </a:ext>
            </a:extLst>
          </p:cNvPr>
          <p:cNvSpPr txBox="1"/>
          <p:nvPr/>
        </p:nvSpPr>
        <p:spPr>
          <a:xfrm>
            <a:off x="2497138" y="3448050"/>
            <a:ext cx="788677" cy="184666"/>
          </a:xfrm>
          <a:prstGeom prst="rect">
            <a:avLst/>
          </a:prstGeom>
          <a:noFill/>
        </p:spPr>
        <p:txBody>
          <a:bodyPr wrap="none" lIns="0" tIns="0" rIns="0" bIns="0" rtlCol="0">
            <a:spAutoFit/>
          </a:bodyPr>
          <a:lstStyle/>
          <a:p>
            <a:pPr algn="l"/>
            <a:r>
              <a:rPr lang="en-GB" sz="1200" dirty="0">
                <a:solidFill>
                  <a:srgbClr val="FFC000"/>
                </a:solidFill>
              </a:rPr>
              <a:t>ON GOING</a:t>
            </a:r>
          </a:p>
        </p:txBody>
      </p:sp>
      <p:sp>
        <p:nvSpPr>
          <p:cNvPr id="8" name="TextBox 7">
            <a:extLst>
              <a:ext uri="{FF2B5EF4-FFF2-40B4-BE49-F238E27FC236}">
                <a16:creationId xmlns:a16="http://schemas.microsoft.com/office/drawing/2014/main" id="{B4E809A4-F4F7-3E3D-991B-40EAED0C1FEC}"/>
              </a:ext>
            </a:extLst>
          </p:cNvPr>
          <p:cNvSpPr txBox="1"/>
          <p:nvPr/>
        </p:nvSpPr>
        <p:spPr>
          <a:xfrm>
            <a:off x="3506228" y="2844800"/>
            <a:ext cx="444032" cy="184666"/>
          </a:xfrm>
          <a:prstGeom prst="rect">
            <a:avLst/>
          </a:prstGeom>
          <a:noFill/>
        </p:spPr>
        <p:txBody>
          <a:bodyPr wrap="none" lIns="0" tIns="0" rIns="0" bIns="0" rtlCol="0">
            <a:spAutoFit/>
          </a:bodyPr>
          <a:lstStyle/>
          <a:p>
            <a:pPr algn="l"/>
            <a:r>
              <a:rPr lang="en-GB" sz="1200" dirty="0">
                <a:solidFill>
                  <a:srgbClr val="00B050"/>
                </a:solidFill>
              </a:rPr>
              <a:t>DONE</a:t>
            </a:r>
          </a:p>
        </p:txBody>
      </p:sp>
      <p:sp>
        <p:nvSpPr>
          <p:cNvPr id="9" name="TextBox 8">
            <a:extLst>
              <a:ext uri="{FF2B5EF4-FFF2-40B4-BE49-F238E27FC236}">
                <a16:creationId xmlns:a16="http://schemas.microsoft.com/office/drawing/2014/main" id="{2640F9BD-285B-5598-9709-E921FEDA9745}"/>
              </a:ext>
            </a:extLst>
          </p:cNvPr>
          <p:cNvSpPr txBox="1"/>
          <p:nvPr/>
        </p:nvSpPr>
        <p:spPr>
          <a:xfrm>
            <a:off x="3654100" y="4022839"/>
            <a:ext cx="444032" cy="184666"/>
          </a:xfrm>
          <a:prstGeom prst="rect">
            <a:avLst/>
          </a:prstGeom>
          <a:noFill/>
        </p:spPr>
        <p:txBody>
          <a:bodyPr wrap="none" lIns="0" tIns="0" rIns="0" bIns="0" rtlCol="0">
            <a:spAutoFit/>
          </a:bodyPr>
          <a:lstStyle/>
          <a:p>
            <a:pPr algn="l"/>
            <a:r>
              <a:rPr lang="en-GB" sz="1200" dirty="0">
                <a:solidFill>
                  <a:srgbClr val="00B050"/>
                </a:solidFill>
              </a:rPr>
              <a:t>DONE</a:t>
            </a:r>
          </a:p>
        </p:txBody>
      </p:sp>
      <p:sp>
        <p:nvSpPr>
          <p:cNvPr id="10" name="TextBox 9">
            <a:extLst>
              <a:ext uri="{FF2B5EF4-FFF2-40B4-BE49-F238E27FC236}">
                <a16:creationId xmlns:a16="http://schemas.microsoft.com/office/drawing/2014/main" id="{589CC642-55C2-29A8-FB9C-DBE37F0F75BD}"/>
              </a:ext>
            </a:extLst>
          </p:cNvPr>
          <p:cNvSpPr txBox="1"/>
          <p:nvPr/>
        </p:nvSpPr>
        <p:spPr>
          <a:xfrm>
            <a:off x="2960128" y="1873250"/>
            <a:ext cx="444032" cy="184666"/>
          </a:xfrm>
          <a:prstGeom prst="rect">
            <a:avLst/>
          </a:prstGeom>
          <a:noFill/>
        </p:spPr>
        <p:txBody>
          <a:bodyPr wrap="none" lIns="0" tIns="0" rIns="0" bIns="0" rtlCol="0">
            <a:spAutoFit/>
          </a:bodyPr>
          <a:lstStyle/>
          <a:p>
            <a:pPr algn="l"/>
            <a:r>
              <a:rPr lang="en-GB" sz="1200" dirty="0">
                <a:solidFill>
                  <a:srgbClr val="00B050"/>
                </a:solidFill>
              </a:rPr>
              <a:t>DONE</a:t>
            </a:r>
          </a:p>
        </p:txBody>
      </p:sp>
      <p:sp>
        <p:nvSpPr>
          <p:cNvPr id="13" name="TextBox 12">
            <a:extLst>
              <a:ext uri="{FF2B5EF4-FFF2-40B4-BE49-F238E27FC236}">
                <a16:creationId xmlns:a16="http://schemas.microsoft.com/office/drawing/2014/main" id="{279C34D3-E5A7-390C-56DF-7646FB9BC4CC}"/>
              </a:ext>
            </a:extLst>
          </p:cNvPr>
          <p:cNvSpPr txBox="1"/>
          <p:nvPr/>
        </p:nvSpPr>
        <p:spPr>
          <a:xfrm>
            <a:off x="3152733" y="2260600"/>
            <a:ext cx="788677" cy="184666"/>
          </a:xfrm>
          <a:prstGeom prst="rect">
            <a:avLst/>
          </a:prstGeom>
          <a:noFill/>
        </p:spPr>
        <p:txBody>
          <a:bodyPr wrap="none" lIns="0" tIns="0" rIns="0" bIns="0" rtlCol="0">
            <a:spAutoFit/>
          </a:bodyPr>
          <a:lstStyle/>
          <a:p>
            <a:pPr algn="l"/>
            <a:r>
              <a:rPr lang="en-GB" sz="1200" dirty="0">
                <a:solidFill>
                  <a:srgbClr val="FFC000"/>
                </a:solidFill>
              </a:rPr>
              <a:t>ON GOING</a:t>
            </a:r>
          </a:p>
        </p:txBody>
      </p:sp>
    </p:spTree>
    <p:extLst>
      <p:ext uri="{BB962C8B-B14F-4D97-AF65-F5344CB8AC3E}">
        <p14:creationId xmlns:p14="http://schemas.microsoft.com/office/powerpoint/2010/main" val="1353502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8A67AD-A989-227A-CC3B-1E5E1FC13344}"/>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77F010B8-FADD-39AB-E2C9-163DE5EFACEF}"/>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2229F12F-D7DB-1E27-60CD-9359E4829A90}"/>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40A866CB-365C-A022-C53D-42E0C5528498}"/>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Title 3">
            <a:extLst>
              <a:ext uri="{FF2B5EF4-FFF2-40B4-BE49-F238E27FC236}">
                <a16:creationId xmlns:a16="http://schemas.microsoft.com/office/drawing/2014/main" id="{9E353994-BBC1-EE77-8ED2-071A776186C8}"/>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NACONS </a:t>
            </a:r>
            <a:r>
              <a:rPr lang="en-US" sz="1800" dirty="0"/>
              <a:t>NEW REQUESTS</a:t>
            </a:r>
            <a:endParaRPr lang="en-GB" sz="2800" dirty="0"/>
          </a:p>
        </p:txBody>
      </p:sp>
      <p:sp>
        <p:nvSpPr>
          <p:cNvPr id="11" name="Content Placeholder 4">
            <a:extLst>
              <a:ext uri="{FF2B5EF4-FFF2-40B4-BE49-F238E27FC236}">
                <a16:creationId xmlns:a16="http://schemas.microsoft.com/office/drawing/2014/main" id="{3D7FBD03-9186-9DAE-7332-7D8DEE68C2CA}"/>
              </a:ext>
            </a:extLst>
          </p:cNvPr>
          <p:cNvSpPr txBox="1">
            <a:spLocks/>
          </p:cNvSpPr>
          <p:nvPr/>
        </p:nvSpPr>
        <p:spPr>
          <a:xfrm>
            <a:off x="407988" y="985413"/>
            <a:ext cx="4807107" cy="273392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NEW REQUESTS FOR PHASE I </a:t>
            </a:r>
            <a:r>
              <a:rPr lang="en-GB" sz="1400" b="0" dirty="0">
                <a:latin typeface="Arial" panose="020B0604020202020204" pitchFamily="34" charset="0"/>
                <a:cs typeface="Arial" panose="020B0604020202020204" pitchFamily="34" charset="0"/>
                <a:sym typeface="Wingdings" panose="05000000000000000000" pitchFamily="2" charset="2"/>
              </a:rPr>
              <a:t> 2023 - 2028</a:t>
            </a: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2024  </a:t>
            </a:r>
          </a:p>
          <a:p>
            <a:pPr lvl="3">
              <a:spcBef>
                <a:spcPts val="600"/>
              </a:spcBef>
              <a:buFont typeface="Wingdings" panose="05000000000000000000" pitchFamily="2" charset="2"/>
              <a:buChar char="§"/>
            </a:pPr>
            <a:r>
              <a:rPr lang="en-GB" sz="1050" dirty="0">
                <a:latin typeface="Arial" panose="020B0604020202020204" pitchFamily="34" charset="0"/>
                <a:cs typeface="Arial" panose="020B0604020202020204" pitchFamily="34" charset="0"/>
                <a:sym typeface="Wingdings" panose="05000000000000000000" pitchFamily="2" charset="2"/>
              </a:rPr>
              <a:t>XCED Spare refurbishment (10kCHF)  </a:t>
            </a:r>
            <a:r>
              <a:rPr lang="en-GB" sz="1050" dirty="0">
                <a:solidFill>
                  <a:srgbClr val="00B050"/>
                </a:solidFill>
                <a:latin typeface="Arial" panose="020B0604020202020204" pitchFamily="34" charset="0"/>
                <a:cs typeface="Arial" panose="020B0604020202020204" pitchFamily="34" charset="0"/>
                <a:sym typeface="Wingdings" panose="05000000000000000000" pitchFamily="2" charset="2"/>
              </a:rPr>
              <a:t>APPROVED</a:t>
            </a:r>
            <a:endParaRPr lang="en-GB" sz="1400" dirty="0">
              <a:solidFill>
                <a:srgbClr val="00B050"/>
              </a:solidFill>
              <a:latin typeface="Arial" panose="020B0604020202020204" pitchFamily="34" charset="0"/>
              <a:cs typeface="Arial" panose="020B0604020202020204" pitchFamily="34" charset="0"/>
            </a:endParaRPr>
          </a:p>
          <a:p>
            <a:pPr lvl="2">
              <a:spcBef>
                <a:spcPts val="600"/>
              </a:spcBef>
              <a:buFont typeface="Wingdings" panose="05000000000000000000" pitchFamily="2" charset="2"/>
              <a:buChar char="§"/>
            </a:pPr>
            <a:r>
              <a:rPr lang="en-GB" sz="1200" dirty="0">
                <a:latin typeface="Arial" panose="020B0604020202020204" pitchFamily="34" charset="0"/>
                <a:cs typeface="Arial" panose="020B0604020202020204" pitchFamily="34" charset="0"/>
                <a:sym typeface="Wingdings" panose="05000000000000000000" pitchFamily="2" charset="2"/>
              </a:rPr>
              <a:t>2025 </a:t>
            </a:r>
          </a:p>
          <a:p>
            <a:pPr lvl="3">
              <a:spcBef>
                <a:spcPts val="600"/>
              </a:spcBef>
              <a:buFont typeface="Wingdings" panose="05000000000000000000" pitchFamily="2" charset="2"/>
              <a:buChar char="§"/>
            </a:pPr>
            <a:r>
              <a:rPr lang="en-GB" sz="1050" dirty="0">
                <a:latin typeface="Arial" panose="020B0604020202020204" pitchFamily="34" charset="0"/>
                <a:cs typeface="Arial" panose="020B0604020202020204" pitchFamily="34" charset="0"/>
                <a:sym typeface="Wingdings" panose="05000000000000000000" pitchFamily="2" charset="2"/>
              </a:rPr>
              <a:t>10 x New PMTs (25kCHF)  </a:t>
            </a:r>
            <a:r>
              <a:rPr lang="en-GB" sz="1050" dirty="0">
                <a:solidFill>
                  <a:srgbClr val="00B050"/>
                </a:solidFill>
                <a:latin typeface="Arial" panose="020B0604020202020204" pitchFamily="34" charset="0"/>
                <a:cs typeface="Arial" panose="020B0604020202020204" pitchFamily="34" charset="0"/>
                <a:sym typeface="Wingdings" panose="05000000000000000000" pitchFamily="2" charset="2"/>
              </a:rPr>
              <a:t>APPROVED</a:t>
            </a:r>
          </a:p>
          <a:p>
            <a:pPr lvl="3">
              <a:spcBef>
                <a:spcPts val="600"/>
              </a:spcBef>
              <a:buFont typeface="Wingdings" panose="05000000000000000000" pitchFamily="2" charset="2"/>
              <a:buChar char="§"/>
            </a:pPr>
            <a:r>
              <a:rPr lang="en-GB" sz="1050" dirty="0">
                <a:latin typeface="Arial" panose="020B0604020202020204" pitchFamily="34" charset="0"/>
                <a:cs typeface="Arial" panose="020B0604020202020204" pitchFamily="34" charset="0"/>
                <a:sym typeface="Wingdings" panose="05000000000000000000" pitchFamily="2" charset="2"/>
              </a:rPr>
              <a:t>Recabling H6 (30kCHF)  </a:t>
            </a:r>
            <a:r>
              <a:rPr lang="en-GB" sz="1050" dirty="0">
                <a:solidFill>
                  <a:srgbClr val="FF0000"/>
                </a:solidFill>
                <a:latin typeface="Arial" panose="020B0604020202020204" pitchFamily="34" charset="0"/>
                <a:cs typeface="Arial" panose="020B0604020202020204" pitchFamily="34" charset="0"/>
                <a:sym typeface="Wingdings" panose="05000000000000000000" pitchFamily="2" charset="2"/>
              </a:rPr>
              <a:t>NOT FORMALLY APPROVED</a:t>
            </a:r>
            <a:endParaRPr lang="en-GB" sz="1050" dirty="0">
              <a:latin typeface="Arial" panose="020B0604020202020204" pitchFamily="34" charset="0"/>
              <a:cs typeface="Arial" panose="020B0604020202020204" pitchFamily="34" charset="0"/>
              <a:sym typeface="Wingdings" panose="05000000000000000000" pitchFamily="2" charset="2"/>
            </a:endParaRPr>
          </a:p>
          <a:p>
            <a:pPr lvl="3">
              <a:spcBef>
                <a:spcPts val="600"/>
              </a:spcBef>
              <a:buFont typeface="Wingdings" panose="05000000000000000000" pitchFamily="2" charset="2"/>
              <a:buChar char="§"/>
            </a:pPr>
            <a:r>
              <a:rPr lang="en-GB" sz="1050" dirty="0">
                <a:solidFill>
                  <a:schemeClr val="tx2"/>
                </a:solidFill>
                <a:latin typeface="Arial" panose="020B0604020202020204" pitchFamily="34" charset="0"/>
                <a:cs typeface="Arial" panose="020B0604020202020204" pitchFamily="34" charset="0"/>
                <a:sym typeface="Wingdings" panose="05000000000000000000" pitchFamily="2" charset="2"/>
              </a:rPr>
              <a:t>Others (Clean room, PMTs, Motorization)  </a:t>
            </a:r>
            <a:r>
              <a:rPr lang="en-GB" sz="1050" dirty="0">
                <a:solidFill>
                  <a:srgbClr val="FF0000"/>
                </a:solidFill>
                <a:latin typeface="Arial" panose="020B0604020202020204" pitchFamily="34" charset="0"/>
                <a:cs typeface="Arial" panose="020B0604020202020204" pitchFamily="34" charset="0"/>
                <a:sym typeface="Wingdings" panose="05000000000000000000" pitchFamily="2" charset="2"/>
              </a:rPr>
              <a:t>?</a:t>
            </a:r>
            <a:endParaRPr lang="en-GB" sz="1200" dirty="0">
              <a:solidFill>
                <a:srgbClr val="FF0000"/>
              </a:solidFill>
              <a:latin typeface="Arial" panose="020B0604020202020204" pitchFamily="34" charset="0"/>
              <a:cs typeface="Arial" panose="020B0604020202020204" pitchFamily="34" charset="0"/>
              <a:sym typeface="Wingdings" panose="05000000000000000000" pitchFamily="2" charset="2"/>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 </a:t>
            </a:r>
          </a:p>
        </p:txBody>
      </p:sp>
      <p:graphicFrame>
        <p:nvGraphicFramePr>
          <p:cNvPr id="15" name="Table 14">
            <a:extLst>
              <a:ext uri="{FF2B5EF4-FFF2-40B4-BE49-F238E27FC236}">
                <a16:creationId xmlns:a16="http://schemas.microsoft.com/office/drawing/2014/main" id="{63B09275-32A3-48CA-135A-1AFD818779AA}"/>
              </a:ext>
            </a:extLst>
          </p:cNvPr>
          <p:cNvGraphicFramePr>
            <a:graphicFrameLocks noGrp="1"/>
          </p:cNvGraphicFramePr>
          <p:nvPr>
            <p:extLst>
              <p:ext uri="{D42A27DB-BD31-4B8C-83A1-F6EECF244321}">
                <p14:modId xmlns:p14="http://schemas.microsoft.com/office/powerpoint/2010/main" val="64655233"/>
              </p:ext>
            </p:extLst>
          </p:nvPr>
        </p:nvGraphicFramePr>
        <p:xfrm>
          <a:off x="5447928" y="374840"/>
          <a:ext cx="6379096" cy="4494318"/>
        </p:xfrm>
        <a:graphic>
          <a:graphicData uri="http://schemas.openxmlformats.org/drawingml/2006/table">
            <a:tbl>
              <a:tblPr/>
              <a:tblGrid>
                <a:gridCol w="1306014">
                  <a:extLst>
                    <a:ext uri="{9D8B030D-6E8A-4147-A177-3AD203B41FA5}">
                      <a16:colId xmlns:a16="http://schemas.microsoft.com/office/drawing/2014/main" val="4279268023"/>
                    </a:ext>
                  </a:extLst>
                </a:gridCol>
                <a:gridCol w="362363">
                  <a:extLst>
                    <a:ext uri="{9D8B030D-6E8A-4147-A177-3AD203B41FA5}">
                      <a16:colId xmlns:a16="http://schemas.microsoft.com/office/drawing/2014/main" val="1058071150"/>
                    </a:ext>
                  </a:extLst>
                </a:gridCol>
                <a:gridCol w="362363">
                  <a:extLst>
                    <a:ext uri="{9D8B030D-6E8A-4147-A177-3AD203B41FA5}">
                      <a16:colId xmlns:a16="http://schemas.microsoft.com/office/drawing/2014/main" val="600241423"/>
                    </a:ext>
                  </a:extLst>
                </a:gridCol>
                <a:gridCol w="362363">
                  <a:extLst>
                    <a:ext uri="{9D8B030D-6E8A-4147-A177-3AD203B41FA5}">
                      <a16:colId xmlns:a16="http://schemas.microsoft.com/office/drawing/2014/main" val="927057510"/>
                    </a:ext>
                  </a:extLst>
                </a:gridCol>
                <a:gridCol w="362363">
                  <a:extLst>
                    <a:ext uri="{9D8B030D-6E8A-4147-A177-3AD203B41FA5}">
                      <a16:colId xmlns:a16="http://schemas.microsoft.com/office/drawing/2014/main" val="3167229009"/>
                    </a:ext>
                  </a:extLst>
                </a:gridCol>
                <a:gridCol w="362363">
                  <a:extLst>
                    <a:ext uri="{9D8B030D-6E8A-4147-A177-3AD203B41FA5}">
                      <a16:colId xmlns:a16="http://schemas.microsoft.com/office/drawing/2014/main" val="3654950708"/>
                    </a:ext>
                  </a:extLst>
                </a:gridCol>
                <a:gridCol w="362363">
                  <a:extLst>
                    <a:ext uri="{9D8B030D-6E8A-4147-A177-3AD203B41FA5}">
                      <a16:colId xmlns:a16="http://schemas.microsoft.com/office/drawing/2014/main" val="2040960304"/>
                    </a:ext>
                  </a:extLst>
                </a:gridCol>
                <a:gridCol w="362363">
                  <a:extLst>
                    <a:ext uri="{9D8B030D-6E8A-4147-A177-3AD203B41FA5}">
                      <a16:colId xmlns:a16="http://schemas.microsoft.com/office/drawing/2014/main" val="2699790945"/>
                    </a:ext>
                  </a:extLst>
                </a:gridCol>
                <a:gridCol w="362363">
                  <a:extLst>
                    <a:ext uri="{9D8B030D-6E8A-4147-A177-3AD203B41FA5}">
                      <a16:colId xmlns:a16="http://schemas.microsoft.com/office/drawing/2014/main" val="3230292345"/>
                    </a:ext>
                  </a:extLst>
                </a:gridCol>
                <a:gridCol w="362363">
                  <a:extLst>
                    <a:ext uri="{9D8B030D-6E8A-4147-A177-3AD203B41FA5}">
                      <a16:colId xmlns:a16="http://schemas.microsoft.com/office/drawing/2014/main" val="1216104956"/>
                    </a:ext>
                  </a:extLst>
                </a:gridCol>
                <a:gridCol w="362363">
                  <a:extLst>
                    <a:ext uri="{9D8B030D-6E8A-4147-A177-3AD203B41FA5}">
                      <a16:colId xmlns:a16="http://schemas.microsoft.com/office/drawing/2014/main" val="2344149671"/>
                    </a:ext>
                  </a:extLst>
                </a:gridCol>
                <a:gridCol w="362363">
                  <a:extLst>
                    <a:ext uri="{9D8B030D-6E8A-4147-A177-3AD203B41FA5}">
                      <a16:colId xmlns:a16="http://schemas.microsoft.com/office/drawing/2014/main" val="1553055338"/>
                    </a:ext>
                  </a:extLst>
                </a:gridCol>
                <a:gridCol w="362363">
                  <a:extLst>
                    <a:ext uri="{9D8B030D-6E8A-4147-A177-3AD203B41FA5}">
                      <a16:colId xmlns:a16="http://schemas.microsoft.com/office/drawing/2014/main" val="1478291795"/>
                    </a:ext>
                  </a:extLst>
                </a:gridCol>
                <a:gridCol w="362363">
                  <a:extLst>
                    <a:ext uri="{9D8B030D-6E8A-4147-A177-3AD203B41FA5}">
                      <a16:colId xmlns:a16="http://schemas.microsoft.com/office/drawing/2014/main" val="3603077772"/>
                    </a:ext>
                  </a:extLst>
                </a:gridCol>
                <a:gridCol w="362363">
                  <a:extLst>
                    <a:ext uri="{9D8B030D-6E8A-4147-A177-3AD203B41FA5}">
                      <a16:colId xmlns:a16="http://schemas.microsoft.com/office/drawing/2014/main" val="2794684952"/>
                    </a:ext>
                  </a:extLst>
                </a:gridCol>
              </a:tblGrid>
              <a:tr h="286728">
                <a:tc rowSpan="2">
                  <a:txBody>
                    <a:bodyPr/>
                    <a:lstStyle/>
                    <a:p>
                      <a:pPr algn="l" fontAlgn="ctr"/>
                      <a:r>
                        <a:rPr lang="en-GB" sz="1050" b="1" i="0" u="none" strike="noStrike" dirty="0">
                          <a:solidFill>
                            <a:srgbClr val="000000"/>
                          </a:solidFill>
                          <a:effectLst/>
                          <a:latin typeface="Calibri" panose="020F0502020204030204" pitchFamily="34" charset="0"/>
                        </a:rPr>
                        <a:t>Resources</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gridSpan="8">
                  <a:txBody>
                    <a:bodyPr/>
                    <a:lstStyle/>
                    <a:p>
                      <a:pPr algn="ctr" fontAlgn="b"/>
                      <a:r>
                        <a:rPr lang="en-GB" sz="1050" b="1" i="0" u="none" strike="noStrike" dirty="0">
                          <a:solidFill>
                            <a:srgbClr val="000000"/>
                          </a:solidFill>
                          <a:effectLst/>
                          <a:latin typeface="Calibri" panose="020F0502020204030204" pitchFamily="34" charset="0"/>
                        </a:rPr>
                        <a:t>PHASE I</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6">
                  <a:txBody>
                    <a:bodyPr/>
                    <a:lstStyle/>
                    <a:p>
                      <a:pPr algn="ctr" fontAlgn="b"/>
                      <a:r>
                        <a:rPr lang="en-GB" sz="1050" b="1" i="0" u="none" strike="noStrike" dirty="0">
                          <a:solidFill>
                            <a:srgbClr val="000000"/>
                          </a:solidFill>
                          <a:effectLst/>
                          <a:latin typeface="Calibri" panose="020F0502020204030204" pitchFamily="34" charset="0"/>
                        </a:rPr>
                        <a:t>PHASE II</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71694134"/>
                  </a:ext>
                </a:extLst>
              </a:tr>
              <a:tr h="286728">
                <a:tc vMerge="1">
                  <a:txBody>
                    <a:bodyPr/>
                    <a:lstStyle/>
                    <a:p>
                      <a:endParaRPr lang="en-GB"/>
                    </a:p>
                  </a:txBody>
                  <a:tcPr/>
                </a:tc>
                <a:tc>
                  <a:txBody>
                    <a:bodyPr/>
                    <a:lstStyle/>
                    <a:p>
                      <a:pPr algn="ctr" fontAlgn="ctr"/>
                      <a:r>
                        <a:rPr lang="en-GB" sz="1050" b="1" i="0" u="none" strike="noStrike">
                          <a:solidFill>
                            <a:srgbClr val="000000"/>
                          </a:solidFill>
                          <a:effectLst/>
                          <a:latin typeface="Calibri" panose="020F0502020204030204" pitchFamily="34" charset="0"/>
                        </a:rPr>
                        <a:t>2021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dirty="0">
                          <a:solidFill>
                            <a:srgbClr val="000000"/>
                          </a:solidFill>
                          <a:effectLst/>
                          <a:latin typeface="Calibri" panose="020F0502020204030204" pitchFamily="34" charset="0"/>
                        </a:rPr>
                        <a:t>2022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dirty="0">
                          <a:solidFill>
                            <a:srgbClr val="000000"/>
                          </a:solidFill>
                          <a:effectLst/>
                          <a:latin typeface="Calibri" panose="020F0502020204030204" pitchFamily="34" charset="0"/>
                        </a:rPr>
                        <a:t>2023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2024</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2026</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2028</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2029</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050" b="1" i="0" u="none" strike="noStrike">
                          <a:solidFill>
                            <a:srgbClr val="000000"/>
                          </a:solidFill>
                          <a:effectLst/>
                          <a:latin typeface="Calibri" panose="020F0502020204030204" pitchFamily="34" charset="0"/>
                        </a:rPr>
                        <a:t>2034</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494823083"/>
                  </a:ext>
                </a:extLst>
              </a:tr>
              <a:tr h="192748">
                <a:tc>
                  <a:txBody>
                    <a:bodyPr/>
                    <a:lstStyle/>
                    <a:p>
                      <a:pPr algn="l" fontAlgn="ctr"/>
                      <a:r>
                        <a:rPr lang="en-GB" sz="1050" b="0" i="0" u="none" strike="noStrike" dirty="0">
                          <a:solidFill>
                            <a:srgbClr val="000000"/>
                          </a:solidFill>
                          <a:effectLst/>
                          <a:latin typeface="Calibri" panose="020F0502020204030204" pitchFamily="34" charset="0"/>
                        </a:rPr>
                        <a:t>Design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350113137"/>
                  </a:ext>
                </a:extLst>
              </a:tr>
              <a:tr h="192748">
                <a:tc>
                  <a:txBody>
                    <a:bodyPr/>
                    <a:lstStyle/>
                    <a:p>
                      <a:pPr algn="l" fontAlgn="ctr"/>
                      <a:r>
                        <a:rPr lang="en-GB" sz="1050" b="0" i="0" u="none" strike="noStrike">
                          <a:solidFill>
                            <a:srgbClr val="000000"/>
                          </a:solidFill>
                          <a:effectLst/>
                          <a:latin typeface="Calibri" panose="020F0502020204030204" pitchFamily="34" charset="0"/>
                        </a:rPr>
                        <a:t>Material optics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76741663"/>
                  </a:ext>
                </a:extLst>
              </a:tr>
              <a:tr h="192748">
                <a:tc>
                  <a:txBody>
                    <a:bodyPr/>
                    <a:lstStyle/>
                    <a:p>
                      <a:pPr algn="l" fontAlgn="ctr"/>
                      <a:r>
                        <a:rPr lang="en-GB" sz="1050" b="0" i="0" u="none" strike="noStrike">
                          <a:solidFill>
                            <a:srgbClr val="000000"/>
                          </a:solidFill>
                          <a:effectLst/>
                          <a:latin typeface="Calibri" panose="020F0502020204030204" pitchFamily="34" charset="0"/>
                        </a:rPr>
                        <a:t>FSU optics tests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135544701"/>
                  </a:ext>
                </a:extLst>
              </a:tr>
              <a:tr h="565420">
                <a:tc>
                  <a:txBody>
                    <a:bodyPr/>
                    <a:lstStyle/>
                    <a:p>
                      <a:pPr algn="l" fontAlgn="ctr"/>
                      <a:r>
                        <a:rPr lang="en-GB" sz="1050" b="0" i="0" u="none" strike="noStrike">
                          <a:solidFill>
                            <a:srgbClr val="000000"/>
                          </a:solidFill>
                          <a:effectLst/>
                          <a:latin typeface="Calibri" panose="020F0502020204030204" pitchFamily="34" charset="0"/>
                        </a:rPr>
                        <a:t>Material pressure vessel and supports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595657163"/>
                  </a:ext>
                </a:extLst>
              </a:tr>
              <a:tr h="379084">
                <a:tc>
                  <a:txBody>
                    <a:bodyPr/>
                    <a:lstStyle/>
                    <a:p>
                      <a:pPr algn="l" fontAlgn="ctr"/>
                      <a:r>
                        <a:rPr lang="en-GB" sz="1050" b="0" i="0" u="none" strike="noStrike">
                          <a:solidFill>
                            <a:srgbClr val="000000"/>
                          </a:solidFill>
                          <a:effectLst/>
                          <a:latin typeface="Calibri" panose="020F0502020204030204" pitchFamily="34" charset="0"/>
                        </a:rPr>
                        <a:t>FSU pressure vessel and supports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3</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75740780"/>
                  </a:ext>
                </a:extLst>
              </a:tr>
              <a:tr h="379084">
                <a:tc>
                  <a:txBody>
                    <a:bodyPr/>
                    <a:lstStyle/>
                    <a:p>
                      <a:pPr algn="l" fontAlgn="ctr"/>
                      <a:r>
                        <a:rPr lang="en-GB" sz="1050" b="0" i="0" u="none" strike="noStrike" dirty="0">
                          <a:solidFill>
                            <a:srgbClr val="000000"/>
                          </a:solidFill>
                          <a:effectLst/>
                          <a:latin typeface="Calibri" panose="020F0502020204030204" pitchFamily="34" charset="0"/>
                        </a:rPr>
                        <a:t>Material mechanics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60737435"/>
                  </a:ext>
                </a:extLst>
              </a:tr>
              <a:tr h="192748">
                <a:tc>
                  <a:txBody>
                    <a:bodyPr/>
                    <a:lstStyle/>
                    <a:p>
                      <a:pPr algn="l" fontAlgn="ctr"/>
                      <a:r>
                        <a:rPr lang="en-GB" sz="1050" b="0" i="0" u="none" strike="noStrike">
                          <a:solidFill>
                            <a:srgbClr val="000000"/>
                          </a:solidFill>
                          <a:effectLst/>
                          <a:latin typeface="Calibri" panose="020F0502020204030204" pitchFamily="34" charset="0"/>
                        </a:rPr>
                        <a:t>Material PMTs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8</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20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45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17217432"/>
                  </a:ext>
                </a:extLst>
              </a:tr>
              <a:tr h="379084">
                <a:tc>
                  <a:txBody>
                    <a:bodyPr/>
                    <a:lstStyle/>
                    <a:p>
                      <a:pPr algn="l" fontAlgn="ctr"/>
                      <a:r>
                        <a:rPr lang="en-GB" sz="1050" b="0" i="0" u="none" strike="noStrike">
                          <a:solidFill>
                            <a:srgbClr val="000000"/>
                          </a:solidFill>
                          <a:effectLst/>
                          <a:latin typeface="Calibri" panose="020F0502020204030204" pitchFamily="34" charset="0"/>
                        </a:rPr>
                        <a:t>Material thermal housing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35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70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70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564779775"/>
                  </a:ext>
                </a:extLst>
              </a:tr>
              <a:tr h="379084">
                <a:tc>
                  <a:txBody>
                    <a:bodyPr/>
                    <a:lstStyle/>
                    <a:p>
                      <a:pPr algn="l" fontAlgn="ctr"/>
                      <a:r>
                        <a:rPr lang="en-GB" sz="1050" b="0" i="0" u="none" strike="noStrike">
                          <a:solidFill>
                            <a:srgbClr val="000000"/>
                          </a:solidFill>
                          <a:effectLst/>
                          <a:latin typeface="Calibri" panose="020F0502020204030204" pitchFamily="34" charset="0"/>
                        </a:rPr>
                        <a:t>Material gas system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45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85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80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80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951755776"/>
                  </a:ext>
                </a:extLst>
              </a:tr>
              <a:tr h="192748">
                <a:tc>
                  <a:txBody>
                    <a:bodyPr/>
                    <a:lstStyle/>
                    <a:p>
                      <a:pPr algn="l" fontAlgn="ctr"/>
                      <a:r>
                        <a:rPr lang="en-GB" sz="1050" b="0" i="0" u="none" strike="noStrike">
                          <a:solidFill>
                            <a:srgbClr val="000000"/>
                          </a:solidFill>
                          <a:effectLst/>
                          <a:latin typeface="Calibri" panose="020F0502020204030204" pitchFamily="34" charset="0"/>
                        </a:rPr>
                        <a:t>FSU gas system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38042593"/>
                  </a:ext>
                </a:extLst>
              </a:tr>
              <a:tr h="192748">
                <a:tc>
                  <a:txBody>
                    <a:bodyPr/>
                    <a:lstStyle/>
                    <a:p>
                      <a:pPr algn="l" fontAlgn="ctr"/>
                      <a:r>
                        <a:rPr lang="en-GB" sz="1050" b="0" i="0" u="none" strike="noStrike">
                          <a:solidFill>
                            <a:srgbClr val="000000"/>
                          </a:solidFill>
                          <a:effectLst/>
                          <a:latin typeface="Calibri" panose="020F0502020204030204" pitchFamily="34" charset="0"/>
                        </a:rPr>
                        <a:t>Clean room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90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003499238"/>
                  </a:ext>
                </a:extLst>
              </a:tr>
              <a:tr h="192748">
                <a:tc>
                  <a:txBody>
                    <a:bodyPr/>
                    <a:lstStyle/>
                    <a:p>
                      <a:pPr algn="l" fontAlgn="ctr"/>
                      <a:r>
                        <a:rPr lang="en-GB" sz="1050" b="0" i="0" u="none" strike="noStrike" dirty="0">
                          <a:solidFill>
                            <a:srgbClr val="000000"/>
                          </a:solidFill>
                          <a:effectLst/>
                          <a:latin typeface="Calibri" panose="020F0502020204030204" pitchFamily="34" charset="0"/>
                        </a:rPr>
                        <a:t>FSU Clean room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1</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95287462"/>
                  </a:ext>
                </a:extLst>
              </a:tr>
              <a:tr h="192748">
                <a:tc>
                  <a:txBody>
                    <a:bodyPr/>
                    <a:lstStyle/>
                    <a:p>
                      <a:pPr algn="l" fontAlgn="ctr"/>
                      <a:r>
                        <a:rPr lang="en-GB" sz="1050" b="0" i="0" u="none" strike="noStrike">
                          <a:solidFill>
                            <a:srgbClr val="000000"/>
                          </a:solidFill>
                          <a:effectLst/>
                          <a:latin typeface="Calibri" panose="020F0502020204030204" pitchFamily="34" charset="0"/>
                        </a:rPr>
                        <a:t>XCED Spare</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10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0"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29421617"/>
                  </a:ext>
                </a:extLst>
              </a:tr>
              <a:tr h="297122">
                <a:tc>
                  <a:txBody>
                    <a:bodyPr/>
                    <a:lstStyle/>
                    <a:p>
                      <a:pPr algn="l" fontAlgn="ctr"/>
                      <a:r>
                        <a:rPr lang="en-GB" sz="1050" b="1" i="0" u="none" strike="noStrike" dirty="0">
                          <a:solidFill>
                            <a:srgbClr val="000000"/>
                          </a:solidFill>
                          <a:effectLst/>
                          <a:latin typeface="Calibri" panose="020F0502020204030204" pitchFamily="34" charset="0"/>
                        </a:rPr>
                        <a:t>TOTAL  [kCHF]</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50" b="1" i="0" u="none" strike="noStrike">
                          <a:solidFill>
                            <a:srgbClr val="000000"/>
                          </a:solidFill>
                          <a:effectLst/>
                          <a:latin typeface="Calibri" panose="020F0502020204030204" pitchFamily="34" charset="0"/>
                        </a:rPr>
                        <a:t>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77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2</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15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330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15</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317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227</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a:solidFill>
                            <a:srgbClr val="000000"/>
                          </a:solidFill>
                          <a:effectLst/>
                          <a:latin typeface="Calibri" panose="020F0502020204030204" pitchFamily="34" charset="0"/>
                        </a:rPr>
                        <a:t>106</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050" b="1" i="0" u="none" strike="noStrike" dirty="0">
                          <a:solidFill>
                            <a:srgbClr val="000000"/>
                          </a:solidFill>
                          <a:effectLst/>
                          <a:latin typeface="Calibri" panose="020F0502020204030204" pitchFamily="34" charset="0"/>
                        </a:rPr>
                        <a:t> </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73266705"/>
                  </a:ext>
                </a:extLst>
              </a:tr>
            </a:tbl>
          </a:graphicData>
        </a:graphic>
      </p:graphicFrame>
      <p:sp>
        <p:nvSpPr>
          <p:cNvPr id="16" name="Left Brace 15">
            <a:extLst>
              <a:ext uri="{FF2B5EF4-FFF2-40B4-BE49-F238E27FC236}">
                <a16:creationId xmlns:a16="http://schemas.microsoft.com/office/drawing/2014/main" id="{1E5171AC-2441-0807-D328-24EDBCC0C716}"/>
              </a:ext>
            </a:extLst>
          </p:cNvPr>
          <p:cNvSpPr/>
          <p:nvPr/>
        </p:nvSpPr>
        <p:spPr>
          <a:xfrm rot="16200000">
            <a:off x="7026388" y="4658852"/>
            <a:ext cx="155448" cy="7200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Left Brace 16">
            <a:extLst>
              <a:ext uri="{FF2B5EF4-FFF2-40B4-BE49-F238E27FC236}">
                <a16:creationId xmlns:a16="http://schemas.microsoft.com/office/drawing/2014/main" id="{52F5A4FC-AA17-CA91-4B61-AC94887EF8D8}"/>
              </a:ext>
            </a:extLst>
          </p:cNvPr>
          <p:cNvSpPr/>
          <p:nvPr/>
        </p:nvSpPr>
        <p:spPr>
          <a:xfrm rot="16200000">
            <a:off x="9217287" y="3206356"/>
            <a:ext cx="155447" cy="36250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Content Placeholder 4">
            <a:extLst>
              <a:ext uri="{FF2B5EF4-FFF2-40B4-BE49-F238E27FC236}">
                <a16:creationId xmlns:a16="http://schemas.microsoft.com/office/drawing/2014/main" id="{85F5F9E1-F20C-AD6A-7312-BE778F9B33D8}"/>
              </a:ext>
            </a:extLst>
          </p:cNvPr>
          <p:cNvSpPr txBox="1">
            <a:spLocks/>
          </p:cNvSpPr>
          <p:nvPr/>
        </p:nvSpPr>
        <p:spPr>
          <a:xfrm>
            <a:off x="6201493" y="5143421"/>
            <a:ext cx="1805238" cy="48119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DG FUND </a:t>
            </a:r>
          </a:p>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MAINLY FOR XCEDH</a:t>
            </a:r>
          </a:p>
          <a:p>
            <a:pPr marL="0" indent="0" algn="ctr">
              <a:spcBef>
                <a:spcPts val="600"/>
              </a:spcBef>
              <a:spcAft>
                <a:spcPts val="0"/>
              </a:spcAft>
              <a:buNone/>
            </a:pPr>
            <a:r>
              <a:rPr lang="en-US" sz="1100" b="0" dirty="0">
                <a:latin typeface="Arial" panose="020B0604020202020204" pitchFamily="34" charset="0"/>
                <a:cs typeface="Arial" panose="020B0604020202020204" pitchFamily="34" charset="0"/>
              </a:rPr>
              <a:t>+ NEW OPTICS N</a:t>
            </a:r>
          </a:p>
          <a:p>
            <a:pPr marL="0" indent="0" algn="ctr">
              <a:spcBef>
                <a:spcPts val="600"/>
              </a:spcBef>
              <a:spcAft>
                <a:spcPts val="0"/>
              </a:spcAft>
              <a:buNone/>
            </a:pPr>
            <a:endParaRPr lang="en-US" sz="1100" b="0" dirty="0">
              <a:latin typeface="Arial" panose="020B0604020202020204" pitchFamily="34" charset="0"/>
              <a:cs typeface="Arial" panose="020B0604020202020204" pitchFamily="34" charset="0"/>
            </a:endParaRPr>
          </a:p>
        </p:txBody>
      </p:sp>
      <p:sp>
        <p:nvSpPr>
          <p:cNvPr id="19" name="Content Placeholder 4">
            <a:extLst>
              <a:ext uri="{FF2B5EF4-FFF2-40B4-BE49-F238E27FC236}">
                <a16:creationId xmlns:a16="http://schemas.microsoft.com/office/drawing/2014/main" id="{DB51A1F3-8564-1DD2-F863-8438F5069BA7}"/>
              </a:ext>
            </a:extLst>
          </p:cNvPr>
          <p:cNvSpPr txBox="1">
            <a:spLocks/>
          </p:cNvSpPr>
          <p:nvPr/>
        </p:nvSpPr>
        <p:spPr>
          <a:xfrm>
            <a:off x="8976320" y="5143421"/>
            <a:ext cx="648072" cy="15544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US" sz="1100" b="0" dirty="0">
                <a:latin typeface="Arial" panose="020B0604020202020204" pitchFamily="34" charset="0"/>
                <a:cs typeface="Arial" panose="020B0604020202020204" pitchFamily="34" charset="0"/>
              </a:rPr>
              <a:t>NACONS</a:t>
            </a:r>
          </a:p>
        </p:txBody>
      </p:sp>
      <p:cxnSp>
        <p:nvCxnSpPr>
          <p:cNvPr id="3" name="Straight Connector 2">
            <a:extLst>
              <a:ext uri="{FF2B5EF4-FFF2-40B4-BE49-F238E27FC236}">
                <a16:creationId xmlns:a16="http://schemas.microsoft.com/office/drawing/2014/main" id="{FDB4B154-410A-4677-72E4-7AE782F7AE73}"/>
              </a:ext>
            </a:extLst>
          </p:cNvPr>
          <p:cNvCxnSpPr>
            <a:cxnSpLocks/>
          </p:cNvCxnSpPr>
          <p:nvPr/>
        </p:nvCxnSpPr>
        <p:spPr>
          <a:xfrm>
            <a:off x="1313756" y="2348880"/>
            <a:ext cx="3456384"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F51C5C1-7406-54A7-A3B9-6AD385B5DC10}"/>
              </a:ext>
            </a:extLst>
          </p:cNvPr>
          <p:cNvCxnSpPr>
            <a:cxnSpLocks/>
          </p:cNvCxnSpPr>
          <p:nvPr/>
        </p:nvCxnSpPr>
        <p:spPr>
          <a:xfrm>
            <a:off x="695400" y="1412776"/>
            <a:ext cx="0"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D284100-DB07-D3B7-1698-228EC154EF7B}"/>
              </a:ext>
            </a:extLst>
          </p:cNvPr>
          <p:cNvCxnSpPr>
            <a:cxnSpLocks/>
          </p:cNvCxnSpPr>
          <p:nvPr/>
        </p:nvCxnSpPr>
        <p:spPr>
          <a:xfrm>
            <a:off x="695400" y="2564904"/>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2CC0D8B-0CFB-AF97-C0B8-DB27C0809AE2}"/>
              </a:ext>
            </a:extLst>
          </p:cNvPr>
          <p:cNvSpPr txBox="1"/>
          <p:nvPr/>
        </p:nvSpPr>
        <p:spPr>
          <a:xfrm>
            <a:off x="398872" y="2259587"/>
            <a:ext cx="822276" cy="215444"/>
          </a:xfrm>
          <a:prstGeom prst="rect">
            <a:avLst/>
          </a:prstGeom>
          <a:noFill/>
        </p:spPr>
        <p:txBody>
          <a:bodyPr wrap="none" lIns="0" tIns="0" rIns="0" bIns="0" rtlCol="0">
            <a:spAutoFit/>
          </a:bodyPr>
          <a:lstStyle/>
          <a:p>
            <a:pPr algn="l"/>
            <a:r>
              <a:rPr lang="en-US" sz="1400" dirty="0"/>
              <a:t>MTP 2025</a:t>
            </a:r>
            <a:endParaRPr lang="en-GB" sz="1400" dirty="0"/>
          </a:p>
        </p:txBody>
      </p:sp>
      <p:sp>
        <p:nvSpPr>
          <p:cNvPr id="23" name="TextBox 22">
            <a:extLst>
              <a:ext uri="{FF2B5EF4-FFF2-40B4-BE49-F238E27FC236}">
                <a16:creationId xmlns:a16="http://schemas.microsoft.com/office/drawing/2014/main" id="{9ECCE6D8-B910-0098-82B0-3829E0890D1F}"/>
              </a:ext>
            </a:extLst>
          </p:cNvPr>
          <p:cNvSpPr txBox="1"/>
          <p:nvPr/>
        </p:nvSpPr>
        <p:spPr>
          <a:xfrm>
            <a:off x="403497" y="3907901"/>
            <a:ext cx="822276" cy="215444"/>
          </a:xfrm>
          <a:prstGeom prst="rect">
            <a:avLst/>
          </a:prstGeom>
          <a:noFill/>
        </p:spPr>
        <p:txBody>
          <a:bodyPr wrap="none" lIns="0" tIns="0" rIns="0" bIns="0" rtlCol="0">
            <a:spAutoFit/>
          </a:bodyPr>
          <a:lstStyle/>
          <a:p>
            <a:pPr algn="l"/>
            <a:r>
              <a:rPr lang="en-US" sz="1400" dirty="0"/>
              <a:t>MTP 2026</a:t>
            </a:r>
            <a:endParaRPr lang="en-GB" sz="1400" dirty="0"/>
          </a:p>
        </p:txBody>
      </p:sp>
      <p:cxnSp>
        <p:nvCxnSpPr>
          <p:cNvPr id="26" name="Straight Connector 25">
            <a:extLst>
              <a:ext uri="{FF2B5EF4-FFF2-40B4-BE49-F238E27FC236}">
                <a16:creationId xmlns:a16="http://schemas.microsoft.com/office/drawing/2014/main" id="{7B43E251-3A7C-5828-5508-3F7D6D05F805}"/>
              </a:ext>
            </a:extLst>
          </p:cNvPr>
          <p:cNvCxnSpPr>
            <a:cxnSpLocks/>
          </p:cNvCxnSpPr>
          <p:nvPr/>
        </p:nvCxnSpPr>
        <p:spPr>
          <a:xfrm>
            <a:off x="1339156" y="4034960"/>
            <a:ext cx="3456384"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30" name="Content Placeholder 4">
            <a:extLst>
              <a:ext uri="{FF2B5EF4-FFF2-40B4-BE49-F238E27FC236}">
                <a16:creationId xmlns:a16="http://schemas.microsoft.com/office/drawing/2014/main" id="{F024DA32-2839-E039-09C8-9C7EC26E4A50}"/>
              </a:ext>
            </a:extLst>
          </p:cNvPr>
          <p:cNvSpPr txBox="1">
            <a:spLocks/>
          </p:cNvSpPr>
          <p:nvPr/>
        </p:nvSpPr>
        <p:spPr>
          <a:xfrm>
            <a:off x="422801" y="4532224"/>
            <a:ext cx="11482329" cy="1653423"/>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highlight>
                  <a:srgbClr val="FFFF00"/>
                </a:highlight>
                <a:latin typeface="Arial" panose="020B0604020202020204" pitchFamily="34" charset="0"/>
                <a:cs typeface="Arial" panose="020B0604020202020204" pitchFamily="34" charset="0"/>
              </a:rPr>
              <a:t>Pending Questions:</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100" b="0" dirty="0">
                <a:latin typeface="+mj-lt"/>
                <a:cs typeface="Arial" panose="020B0604020202020204" pitchFamily="34" charset="0"/>
              </a:rPr>
              <a:t>Do we need cabling for the other beamlines too?</a:t>
            </a:r>
          </a:p>
          <a:p>
            <a:pPr marL="0" indent="0">
              <a:spcBef>
                <a:spcPts val="600"/>
              </a:spcBef>
              <a:spcAft>
                <a:spcPts val="0"/>
              </a:spcAft>
              <a:buNone/>
            </a:pPr>
            <a:r>
              <a:rPr lang="en-GB" sz="1100" b="0" dirty="0">
                <a:latin typeface="+mj-lt"/>
                <a:cs typeface="Arial" panose="020B0604020202020204" pitchFamily="34" charset="0"/>
              </a:rPr>
              <a:t>Do we need more PMTs?</a:t>
            </a:r>
          </a:p>
          <a:p>
            <a:pPr marL="0" indent="0">
              <a:spcBef>
                <a:spcPts val="600"/>
              </a:spcBef>
              <a:spcAft>
                <a:spcPts val="0"/>
              </a:spcAft>
              <a:buNone/>
            </a:pPr>
            <a:r>
              <a:rPr lang="en-GB" sz="1100" b="0" dirty="0">
                <a:latin typeface="+mj-lt"/>
                <a:cs typeface="Arial" panose="020B0604020202020204" pitchFamily="34" charset="0"/>
              </a:rPr>
              <a:t>Extra costs for the clean room? </a:t>
            </a:r>
          </a:p>
          <a:p>
            <a:pPr marL="0" indent="0">
              <a:spcBef>
                <a:spcPts val="600"/>
              </a:spcBef>
              <a:spcAft>
                <a:spcPts val="0"/>
              </a:spcAft>
              <a:buNone/>
            </a:pPr>
            <a:r>
              <a:rPr lang="en-GB" sz="1100" b="0" dirty="0">
                <a:latin typeface="+mj-lt"/>
                <a:cs typeface="Arial" panose="020B0604020202020204" pitchFamily="34" charset="0"/>
              </a:rPr>
              <a:t>XCED Safety…. </a:t>
            </a:r>
            <a:r>
              <a:rPr lang="en-GB" sz="1100" b="0" dirty="0">
                <a:latin typeface="+mj-lt"/>
                <a:cs typeface="Arial" panose="020B0604020202020204" pitchFamily="34" charset="0"/>
                <a:sym typeface="Wingdings" panose="05000000000000000000" pitchFamily="2" charset="2"/>
              </a:rPr>
              <a:t> being revised at the moment - impact?</a:t>
            </a:r>
            <a:endParaRPr lang="en-GB" sz="1100" b="0" dirty="0">
              <a:latin typeface="+mj-lt"/>
              <a:cs typeface="Arial" panose="020B0604020202020204" pitchFamily="34" charset="0"/>
            </a:endParaRPr>
          </a:p>
          <a:p>
            <a:pPr marL="0" indent="0">
              <a:spcBef>
                <a:spcPts val="600"/>
              </a:spcBef>
              <a:spcAft>
                <a:spcPts val="0"/>
              </a:spcAft>
              <a:buNone/>
            </a:pPr>
            <a:r>
              <a:rPr lang="en-GB" sz="1100" b="0" dirty="0">
                <a:latin typeface="+mj-lt"/>
                <a:cs typeface="Arial" panose="020B0604020202020204" pitchFamily="34" charset="0"/>
              </a:rPr>
              <a:t>XCED Pre-Commissioning tool - like beam tool </a:t>
            </a:r>
            <a:r>
              <a:rPr lang="en-GB" sz="1100" b="0" dirty="0">
                <a:latin typeface="+mj-lt"/>
                <a:ea typeface="Verdana" panose="020B0604030504040204" pitchFamily="34" charset="0"/>
                <a:cs typeface="Arial" panose="020B0604020202020204" pitchFamily="34" charset="0"/>
              </a:rPr>
              <a:t>≠ sub systems test tools as used today in clean area </a:t>
            </a:r>
            <a:r>
              <a:rPr lang="en-GB" sz="1100" b="0" dirty="0">
                <a:latin typeface="+mj-lt"/>
                <a:cs typeface="Arial" panose="020B0604020202020204" pitchFamily="34" charset="0"/>
                <a:sym typeface="Wingdings" panose="05000000000000000000" pitchFamily="2" charset="2"/>
              </a:rPr>
              <a:t> Cost hard to evaluate as there is not yet a concept or idea to do such instrument</a:t>
            </a:r>
            <a:endParaRPr lang="en-GB" sz="1100" b="0" dirty="0">
              <a:latin typeface="+mj-lt"/>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4730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6B27ECA-2830-91E3-C9CF-10652201C7A0}"/>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47B2F176-76A7-122F-0174-3D1D81F49B43}"/>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5EADC45B-A354-032B-0816-3A8989B6E3B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7" name="Title 3">
            <a:extLst>
              <a:ext uri="{FF2B5EF4-FFF2-40B4-BE49-F238E27FC236}">
                <a16:creationId xmlns:a16="http://schemas.microsoft.com/office/drawing/2014/main" id="{B6AB050A-DFB9-13E8-6467-6860F81AFD65}"/>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NEXT STEPS</a:t>
            </a:r>
            <a:endParaRPr lang="en-GB" sz="2800" dirty="0"/>
          </a:p>
        </p:txBody>
      </p:sp>
      <p:graphicFrame>
        <p:nvGraphicFramePr>
          <p:cNvPr id="49" name="Table 48">
            <a:extLst>
              <a:ext uri="{FF2B5EF4-FFF2-40B4-BE49-F238E27FC236}">
                <a16:creationId xmlns:a16="http://schemas.microsoft.com/office/drawing/2014/main" id="{69201EBF-E421-1133-103F-2B3BF973847D}"/>
              </a:ext>
            </a:extLst>
          </p:cNvPr>
          <p:cNvGraphicFramePr>
            <a:graphicFrameLocks noGrp="1"/>
          </p:cNvGraphicFramePr>
          <p:nvPr>
            <p:extLst>
              <p:ext uri="{D42A27DB-BD31-4B8C-83A1-F6EECF244321}">
                <p14:modId xmlns:p14="http://schemas.microsoft.com/office/powerpoint/2010/main" val="3395962698"/>
              </p:ext>
            </p:extLst>
          </p:nvPr>
        </p:nvGraphicFramePr>
        <p:xfrm>
          <a:off x="407988" y="1090322"/>
          <a:ext cx="11336652" cy="2438400"/>
        </p:xfrm>
        <a:graphic>
          <a:graphicData uri="http://schemas.openxmlformats.org/drawingml/2006/table">
            <a:tbl>
              <a:tblPr firstRow="1" bandRow="1">
                <a:tableStyleId>{8EC20E35-A176-4012-BC5E-935CFFF8708E}</a:tableStyleId>
              </a:tblPr>
              <a:tblGrid>
                <a:gridCol w="944721">
                  <a:extLst>
                    <a:ext uri="{9D8B030D-6E8A-4147-A177-3AD203B41FA5}">
                      <a16:colId xmlns:a16="http://schemas.microsoft.com/office/drawing/2014/main" val="2156957923"/>
                    </a:ext>
                  </a:extLst>
                </a:gridCol>
                <a:gridCol w="944721">
                  <a:extLst>
                    <a:ext uri="{9D8B030D-6E8A-4147-A177-3AD203B41FA5}">
                      <a16:colId xmlns:a16="http://schemas.microsoft.com/office/drawing/2014/main" val="4061313547"/>
                    </a:ext>
                  </a:extLst>
                </a:gridCol>
                <a:gridCol w="944721">
                  <a:extLst>
                    <a:ext uri="{9D8B030D-6E8A-4147-A177-3AD203B41FA5}">
                      <a16:colId xmlns:a16="http://schemas.microsoft.com/office/drawing/2014/main" val="2802545903"/>
                    </a:ext>
                  </a:extLst>
                </a:gridCol>
                <a:gridCol w="944721">
                  <a:extLst>
                    <a:ext uri="{9D8B030D-6E8A-4147-A177-3AD203B41FA5}">
                      <a16:colId xmlns:a16="http://schemas.microsoft.com/office/drawing/2014/main" val="2655463727"/>
                    </a:ext>
                  </a:extLst>
                </a:gridCol>
                <a:gridCol w="944721">
                  <a:extLst>
                    <a:ext uri="{9D8B030D-6E8A-4147-A177-3AD203B41FA5}">
                      <a16:colId xmlns:a16="http://schemas.microsoft.com/office/drawing/2014/main" val="4074522821"/>
                    </a:ext>
                  </a:extLst>
                </a:gridCol>
                <a:gridCol w="944721">
                  <a:extLst>
                    <a:ext uri="{9D8B030D-6E8A-4147-A177-3AD203B41FA5}">
                      <a16:colId xmlns:a16="http://schemas.microsoft.com/office/drawing/2014/main" val="3594272993"/>
                    </a:ext>
                  </a:extLst>
                </a:gridCol>
                <a:gridCol w="944721">
                  <a:extLst>
                    <a:ext uri="{9D8B030D-6E8A-4147-A177-3AD203B41FA5}">
                      <a16:colId xmlns:a16="http://schemas.microsoft.com/office/drawing/2014/main" val="2719307044"/>
                    </a:ext>
                  </a:extLst>
                </a:gridCol>
                <a:gridCol w="944721">
                  <a:extLst>
                    <a:ext uri="{9D8B030D-6E8A-4147-A177-3AD203B41FA5}">
                      <a16:colId xmlns:a16="http://schemas.microsoft.com/office/drawing/2014/main" val="2473617840"/>
                    </a:ext>
                  </a:extLst>
                </a:gridCol>
                <a:gridCol w="944721">
                  <a:extLst>
                    <a:ext uri="{9D8B030D-6E8A-4147-A177-3AD203B41FA5}">
                      <a16:colId xmlns:a16="http://schemas.microsoft.com/office/drawing/2014/main" val="3279771637"/>
                    </a:ext>
                  </a:extLst>
                </a:gridCol>
                <a:gridCol w="944721">
                  <a:extLst>
                    <a:ext uri="{9D8B030D-6E8A-4147-A177-3AD203B41FA5}">
                      <a16:colId xmlns:a16="http://schemas.microsoft.com/office/drawing/2014/main" val="2769955368"/>
                    </a:ext>
                  </a:extLst>
                </a:gridCol>
                <a:gridCol w="944721">
                  <a:extLst>
                    <a:ext uri="{9D8B030D-6E8A-4147-A177-3AD203B41FA5}">
                      <a16:colId xmlns:a16="http://schemas.microsoft.com/office/drawing/2014/main" val="4261657772"/>
                    </a:ext>
                  </a:extLst>
                </a:gridCol>
                <a:gridCol w="944721">
                  <a:extLst>
                    <a:ext uri="{9D8B030D-6E8A-4147-A177-3AD203B41FA5}">
                      <a16:colId xmlns:a16="http://schemas.microsoft.com/office/drawing/2014/main" val="1694971322"/>
                    </a:ext>
                  </a:extLst>
                </a:gridCol>
              </a:tblGrid>
              <a:tr h="0">
                <a:tc gridSpan="12">
                  <a:txBody>
                    <a:bodyPr/>
                    <a:lstStyle/>
                    <a:p>
                      <a:pPr algn="l"/>
                      <a:r>
                        <a:rPr lang="en-US" sz="1000" dirty="0">
                          <a:solidFill>
                            <a:schemeClr val="tx2"/>
                          </a:solidFill>
                        </a:rPr>
                        <a:t>2025</a:t>
                      </a:r>
                      <a:endParaRPr lang="en-GB" sz="1000" dirty="0">
                        <a:solidFill>
                          <a:schemeClr val="tx2"/>
                        </a:solidFill>
                        <a:highlight>
                          <a:srgbClr val="FFFF00"/>
                        </a:highlight>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hMerge="1">
                  <a:txBody>
                    <a:bodyPr/>
                    <a:lstStyle/>
                    <a:p>
                      <a:pPr algn="ctr"/>
                      <a:endParaRPr lang="en-GB" sz="12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2734341914"/>
                  </a:ext>
                </a:extLst>
              </a:tr>
              <a:tr h="0">
                <a:tc>
                  <a:txBody>
                    <a:bodyPr/>
                    <a:lstStyle/>
                    <a:p>
                      <a:pPr algn="l"/>
                      <a:r>
                        <a:rPr lang="en-US" sz="1000" b="1" dirty="0">
                          <a:solidFill>
                            <a:schemeClr val="tx2"/>
                          </a:solidFill>
                        </a:rPr>
                        <a:t>1</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2</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3</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4</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5</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6</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7</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8</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9</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10</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11</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l"/>
                      <a:r>
                        <a:rPr lang="en-US" sz="1000" b="1" dirty="0">
                          <a:solidFill>
                            <a:schemeClr val="tx2"/>
                          </a:solidFill>
                        </a:rPr>
                        <a:t>12</a:t>
                      </a:r>
                      <a:endParaRPr lang="en-GB" sz="1000" b="1"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62897248"/>
                  </a:ext>
                </a:extLst>
              </a:tr>
              <a:tr h="0">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2193380394"/>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992622443"/>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2243735561"/>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807557286"/>
                  </a:ext>
                </a:extLst>
              </a:tr>
              <a:tr h="0">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139372472"/>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4241254393"/>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133558703"/>
                  </a:ext>
                </a:extLst>
              </a:tr>
              <a:tr h="0">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tc>
                  <a:txBody>
                    <a:bodyPr/>
                    <a:lstStyle/>
                    <a:p>
                      <a:pPr algn="ctr"/>
                      <a:endParaRPr lang="en-GB" sz="1000" dirty="0">
                        <a:solidFill>
                          <a:schemeClr val="tx2"/>
                        </a:solidFill>
                      </a:endParaRP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122248821"/>
                  </a:ext>
                </a:extLst>
              </a:tr>
            </a:tbl>
          </a:graphicData>
        </a:graphic>
      </p:graphicFrame>
      <p:sp>
        <p:nvSpPr>
          <p:cNvPr id="50" name="Rectangle: Rounded Corners 49">
            <a:extLst>
              <a:ext uri="{FF2B5EF4-FFF2-40B4-BE49-F238E27FC236}">
                <a16:creationId xmlns:a16="http://schemas.microsoft.com/office/drawing/2014/main" id="{0A8179E6-3B13-8ACA-762C-6420957F572B}"/>
              </a:ext>
            </a:extLst>
          </p:cNvPr>
          <p:cNvSpPr/>
          <p:nvPr/>
        </p:nvSpPr>
        <p:spPr>
          <a:xfrm>
            <a:off x="2297185" y="1570473"/>
            <a:ext cx="941314" cy="247966"/>
          </a:xfrm>
          <a:prstGeom prst="roundRect">
            <a:avLst>
              <a:gd name="adj" fmla="val 12826"/>
            </a:avLst>
          </a:prstGeom>
          <a:solidFill>
            <a:srgbClr val="E9713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XCED N06 INSTALL</a:t>
            </a:r>
            <a:endParaRPr kumimoji="0" lang="en-US" sz="80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51" name="Rectangle: Rounded Corners 50">
            <a:extLst>
              <a:ext uri="{FF2B5EF4-FFF2-40B4-BE49-F238E27FC236}">
                <a16:creationId xmlns:a16="http://schemas.microsoft.com/office/drawing/2014/main" id="{990A59B9-4B85-6070-87F1-000927AA996C}"/>
              </a:ext>
            </a:extLst>
          </p:cNvPr>
          <p:cNvSpPr/>
          <p:nvPr/>
        </p:nvSpPr>
        <p:spPr>
          <a:xfrm>
            <a:off x="10947213" y="1825000"/>
            <a:ext cx="794061" cy="241616"/>
          </a:xfrm>
          <a:prstGeom prst="roundRect">
            <a:avLst>
              <a:gd name="adj" fmla="val 12826"/>
            </a:avLst>
          </a:prstGeom>
          <a:solidFill>
            <a:srgbClr val="E9713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H6 </a:t>
            </a:r>
            <a:r>
              <a:rPr lang="en-US" sz="800" kern="0" dirty="0">
                <a:solidFill>
                  <a:prstClr val="black"/>
                </a:solidFill>
                <a:latin typeface="Aptos" panose="02110004020202020204"/>
                <a:cs typeface="Calibri" panose="020F0502020204030204" pitchFamily="34" charset="0"/>
              </a:rPr>
              <a:t>CABLING </a:t>
            </a: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INSTALL</a:t>
            </a:r>
            <a:endParaRPr kumimoji="0" lang="en-US" sz="80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52" name="Rectangle: Rounded Corners 51">
            <a:extLst>
              <a:ext uri="{FF2B5EF4-FFF2-40B4-BE49-F238E27FC236}">
                <a16:creationId xmlns:a16="http://schemas.microsoft.com/office/drawing/2014/main" id="{7D7B5E94-2878-C895-C5CA-56D5D8B5CF24}"/>
              </a:ext>
            </a:extLst>
          </p:cNvPr>
          <p:cNvSpPr/>
          <p:nvPr/>
        </p:nvSpPr>
        <p:spPr>
          <a:xfrm>
            <a:off x="9037090" y="1825000"/>
            <a:ext cx="831541" cy="241616"/>
          </a:xfrm>
          <a:prstGeom prst="roundRect">
            <a:avLst>
              <a:gd name="adj" fmla="val 12826"/>
            </a:avLst>
          </a:prstGeom>
          <a:solidFill>
            <a:srgbClr val="E9713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XCED N06 COMISSION</a:t>
            </a:r>
            <a:endParaRPr kumimoji="0" lang="en-US" sz="80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53" name="Rectangle: Rounded Corners 52">
            <a:extLst>
              <a:ext uri="{FF2B5EF4-FFF2-40B4-BE49-F238E27FC236}">
                <a16:creationId xmlns:a16="http://schemas.microsoft.com/office/drawing/2014/main" id="{EC917A1F-BF3B-79C1-6DE5-0BA29463D192}"/>
              </a:ext>
            </a:extLst>
          </p:cNvPr>
          <p:cNvSpPr/>
          <p:nvPr/>
        </p:nvSpPr>
        <p:spPr>
          <a:xfrm>
            <a:off x="7283761" y="1814897"/>
            <a:ext cx="831539" cy="244841"/>
          </a:xfrm>
          <a:prstGeom prst="roundRect">
            <a:avLst/>
          </a:prstGeom>
          <a:solidFill>
            <a:srgbClr val="15608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XCED N07 COMISSION</a:t>
            </a:r>
          </a:p>
        </p:txBody>
      </p:sp>
      <p:sp>
        <p:nvSpPr>
          <p:cNvPr id="54" name="Rectangle: Rounded Corners 53">
            <a:extLst>
              <a:ext uri="{FF2B5EF4-FFF2-40B4-BE49-F238E27FC236}">
                <a16:creationId xmlns:a16="http://schemas.microsoft.com/office/drawing/2014/main" id="{76015F6A-ACDB-59CB-6DCC-30B28FCF4D6E}"/>
              </a:ext>
            </a:extLst>
          </p:cNvPr>
          <p:cNvSpPr/>
          <p:nvPr/>
        </p:nvSpPr>
        <p:spPr>
          <a:xfrm>
            <a:off x="5528634" y="1821775"/>
            <a:ext cx="961066" cy="244841"/>
          </a:xfrm>
          <a:prstGeom prst="roundRect">
            <a:avLst/>
          </a:prstGeom>
          <a:solidFill>
            <a:srgbClr val="15608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XCED N07 LEAK FIX + PMTs</a:t>
            </a:r>
          </a:p>
        </p:txBody>
      </p:sp>
      <p:sp>
        <p:nvSpPr>
          <p:cNvPr id="55" name="Rectangle: Rounded Corners 54">
            <a:extLst>
              <a:ext uri="{FF2B5EF4-FFF2-40B4-BE49-F238E27FC236}">
                <a16:creationId xmlns:a16="http://schemas.microsoft.com/office/drawing/2014/main" id="{6E60FF04-8AE8-4DE6-5545-8F85D7D70B16}"/>
              </a:ext>
            </a:extLst>
          </p:cNvPr>
          <p:cNvSpPr/>
          <p:nvPr/>
        </p:nvSpPr>
        <p:spPr>
          <a:xfrm>
            <a:off x="1353045" y="3041007"/>
            <a:ext cx="3763664"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GAS SYSTEM FUNCTIONAL SPECS</a:t>
            </a:r>
          </a:p>
        </p:txBody>
      </p:sp>
      <p:sp>
        <p:nvSpPr>
          <p:cNvPr id="56" name="Rectangle: Rounded Corners 55">
            <a:extLst>
              <a:ext uri="{FF2B5EF4-FFF2-40B4-BE49-F238E27FC236}">
                <a16:creationId xmlns:a16="http://schemas.microsoft.com/office/drawing/2014/main" id="{C87B965B-1F99-3788-913B-96E3E21A1F60}"/>
              </a:ext>
            </a:extLst>
          </p:cNvPr>
          <p:cNvSpPr/>
          <p:nvPr/>
        </p:nvSpPr>
        <p:spPr>
          <a:xfrm>
            <a:off x="5116709" y="3041007"/>
            <a:ext cx="4767704"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GAS SYSTEM DESIGN</a:t>
            </a:r>
          </a:p>
        </p:txBody>
      </p:sp>
      <p:sp>
        <p:nvSpPr>
          <p:cNvPr id="57" name="Rectangle: Rounded Corners 56">
            <a:extLst>
              <a:ext uri="{FF2B5EF4-FFF2-40B4-BE49-F238E27FC236}">
                <a16:creationId xmlns:a16="http://schemas.microsoft.com/office/drawing/2014/main" id="{139A8619-6B3A-E4B6-7136-3AD954E23ADA}"/>
              </a:ext>
            </a:extLst>
          </p:cNvPr>
          <p:cNvSpPr/>
          <p:nvPr/>
        </p:nvSpPr>
        <p:spPr>
          <a:xfrm>
            <a:off x="9884413" y="3041007"/>
            <a:ext cx="1860228"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GAS SYSTEM MANUFACTURING</a:t>
            </a:r>
          </a:p>
        </p:txBody>
      </p:sp>
      <p:sp>
        <p:nvSpPr>
          <p:cNvPr id="58" name="Rectangle: Rounded Corners 57">
            <a:extLst>
              <a:ext uri="{FF2B5EF4-FFF2-40B4-BE49-F238E27FC236}">
                <a16:creationId xmlns:a16="http://schemas.microsoft.com/office/drawing/2014/main" id="{19373914-E921-CB77-573C-0E1D796F4012}"/>
              </a:ext>
            </a:extLst>
          </p:cNvPr>
          <p:cNvSpPr/>
          <p:nvPr/>
        </p:nvSpPr>
        <p:spPr>
          <a:xfrm>
            <a:off x="7011439" y="3282480"/>
            <a:ext cx="1954191"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THERMAL HOUSING R&amp;D + FEA</a:t>
            </a:r>
          </a:p>
        </p:txBody>
      </p:sp>
      <p:sp>
        <p:nvSpPr>
          <p:cNvPr id="59" name="Rectangle: Rounded Corners 58">
            <a:extLst>
              <a:ext uri="{FF2B5EF4-FFF2-40B4-BE49-F238E27FC236}">
                <a16:creationId xmlns:a16="http://schemas.microsoft.com/office/drawing/2014/main" id="{7F83D80A-21A9-4066-E50C-AE26F1B2E222}"/>
              </a:ext>
            </a:extLst>
          </p:cNvPr>
          <p:cNvSpPr/>
          <p:nvPr/>
        </p:nvSpPr>
        <p:spPr>
          <a:xfrm>
            <a:off x="8965631" y="3282480"/>
            <a:ext cx="2779010"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THERMAL HOUSING DESIGN</a:t>
            </a:r>
          </a:p>
        </p:txBody>
      </p:sp>
      <p:sp>
        <p:nvSpPr>
          <p:cNvPr id="61" name="Rectangle: Rounded Corners 60">
            <a:extLst>
              <a:ext uri="{FF2B5EF4-FFF2-40B4-BE49-F238E27FC236}">
                <a16:creationId xmlns:a16="http://schemas.microsoft.com/office/drawing/2014/main" id="{549D10BD-C8B6-1713-7FCA-06AC8D513FBC}"/>
              </a:ext>
            </a:extLst>
          </p:cNvPr>
          <p:cNvSpPr/>
          <p:nvPr/>
        </p:nvSpPr>
        <p:spPr>
          <a:xfrm>
            <a:off x="5116708" y="2799880"/>
            <a:ext cx="5657998"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CLEAN AREA VENTILATION WALLS PROCUREMENTS + MANUFACTURING</a:t>
            </a:r>
          </a:p>
        </p:txBody>
      </p:sp>
      <p:sp>
        <p:nvSpPr>
          <p:cNvPr id="62" name="Rectangle: Rounded Corners 61">
            <a:extLst>
              <a:ext uri="{FF2B5EF4-FFF2-40B4-BE49-F238E27FC236}">
                <a16:creationId xmlns:a16="http://schemas.microsoft.com/office/drawing/2014/main" id="{0A221113-8346-3BB9-6AE2-C95A960B120A}"/>
              </a:ext>
            </a:extLst>
          </p:cNvPr>
          <p:cNvSpPr/>
          <p:nvPr/>
        </p:nvSpPr>
        <p:spPr>
          <a:xfrm>
            <a:off x="8044992" y="2066616"/>
            <a:ext cx="690034" cy="245510"/>
          </a:xfrm>
          <a:prstGeom prst="roundRect">
            <a:avLst/>
          </a:prstGeom>
          <a:solidFill>
            <a:schemeClr val="bg1">
              <a:lumMod val="85000"/>
            </a:schemeClr>
          </a:solidFill>
          <a:ln w="6350" cap="flat" cmpd="sng" algn="ctr">
            <a:solidFill>
              <a:sysClr val="windowText" lastClr="000000"/>
            </a:solidFill>
            <a:prstDash val="solid"/>
            <a:miter lim="800000"/>
          </a:ln>
          <a:effectLst/>
        </p:spPr>
        <p:txBody>
          <a:bodyPr rtlCol="0" anchor="ctr"/>
          <a:lstStyle/>
          <a:p>
            <a:pPr algn="ctr"/>
            <a:r>
              <a:rPr lang="en-US" sz="800" kern="0" dirty="0">
                <a:solidFill>
                  <a:prstClr val="black"/>
                </a:solidFill>
                <a:latin typeface="Aptos" panose="02110004020202020204"/>
                <a:cs typeface="Calibri" panose="020F0502020204030204" pitchFamily="34" charset="0"/>
              </a:rPr>
              <a:t>N OPTICS TESTS</a:t>
            </a:r>
          </a:p>
        </p:txBody>
      </p:sp>
      <p:sp>
        <p:nvSpPr>
          <p:cNvPr id="65" name="Rectangle: Rounded Corners 64">
            <a:extLst>
              <a:ext uri="{FF2B5EF4-FFF2-40B4-BE49-F238E27FC236}">
                <a16:creationId xmlns:a16="http://schemas.microsoft.com/office/drawing/2014/main" id="{228849E3-364B-CD21-8BA6-A60163F792D4}"/>
              </a:ext>
            </a:extLst>
          </p:cNvPr>
          <p:cNvSpPr/>
          <p:nvPr/>
        </p:nvSpPr>
        <p:spPr>
          <a:xfrm>
            <a:off x="3238499" y="2552930"/>
            <a:ext cx="968372"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PMTs PROCURMENT</a:t>
            </a:r>
          </a:p>
        </p:txBody>
      </p:sp>
      <p:sp>
        <p:nvSpPr>
          <p:cNvPr id="66" name="Rectangle: Rounded Corners 65">
            <a:extLst>
              <a:ext uri="{FF2B5EF4-FFF2-40B4-BE49-F238E27FC236}">
                <a16:creationId xmlns:a16="http://schemas.microsoft.com/office/drawing/2014/main" id="{E311339A-AF7F-C271-C70A-C0639D4A271C}"/>
              </a:ext>
            </a:extLst>
          </p:cNvPr>
          <p:cNvSpPr/>
          <p:nvPr/>
        </p:nvSpPr>
        <p:spPr>
          <a:xfrm>
            <a:off x="8735025" y="2066616"/>
            <a:ext cx="2502077" cy="241473"/>
          </a:xfrm>
          <a:prstGeom prst="roundRect">
            <a:avLst/>
          </a:prstGeom>
          <a:solidFill>
            <a:srgbClr val="E8E8E8">
              <a:lumMod val="9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mn-cs"/>
              </a:rPr>
              <a:t>NEW OPTICS TYPE W PROCUREMENT</a:t>
            </a:r>
          </a:p>
        </p:txBody>
      </p:sp>
      <p:sp>
        <p:nvSpPr>
          <p:cNvPr id="67" name="Rectangle: Rounded Corners 66">
            <a:extLst>
              <a:ext uri="{FF2B5EF4-FFF2-40B4-BE49-F238E27FC236}">
                <a16:creationId xmlns:a16="http://schemas.microsoft.com/office/drawing/2014/main" id="{659CBDFD-D2E9-7084-AFB5-93CF49FCC6CA}"/>
              </a:ext>
            </a:extLst>
          </p:cNvPr>
          <p:cNvSpPr/>
          <p:nvPr/>
        </p:nvSpPr>
        <p:spPr>
          <a:xfrm>
            <a:off x="2964681" y="2308089"/>
            <a:ext cx="845320" cy="244841"/>
          </a:xfrm>
          <a:prstGeom prst="roundRect">
            <a:avLst/>
          </a:prstGeom>
          <a:solidFill>
            <a:schemeClr val="accent1">
              <a:lumMod val="20000"/>
              <a:lumOff val="80000"/>
            </a:scheme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DIAPHRAGM FLEXOR R&amp;D</a:t>
            </a:r>
          </a:p>
        </p:txBody>
      </p:sp>
      <p:sp>
        <p:nvSpPr>
          <p:cNvPr id="69" name="Rectangle: Rounded Corners 68">
            <a:extLst>
              <a:ext uri="{FF2B5EF4-FFF2-40B4-BE49-F238E27FC236}">
                <a16:creationId xmlns:a16="http://schemas.microsoft.com/office/drawing/2014/main" id="{D0B39E05-7E64-8C4C-B342-770E25402A4E}"/>
              </a:ext>
            </a:extLst>
          </p:cNvPr>
          <p:cNvSpPr/>
          <p:nvPr/>
        </p:nvSpPr>
        <p:spPr>
          <a:xfrm>
            <a:off x="3810001" y="2308089"/>
            <a:ext cx="2070099" cy="244841"/>
          </a:xfrm>
          <a:prstGeom prst="roundRect">
            <a:avLst/>
          </a:prstGeom>
          <a:solidFill>
            <a:schemeClr val="accent1">
              <a:lumMod val="20000"/>
              <a:lumOff val="80000"/>
            </a:scheme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DIAPHRAGM FLEXOR MANUFACTURING</a:t>
            </a:r>
          </a:p>
        </p:txBody>
      </p:sp>
      <p:sp>
        <p:nvSpPr>
          <p:cNvPr id="70" name="Rectangle: Rounded Corners 69">
            <a:extLst>
              <a:ext uri="{FF2B5EF4-FFF2-40B4-BE49-F238E27FC236}">
                <a16:creationId xmlns:a16="http://schemas.microsoft.com/office/drawing/2014/main" id="{BE7EF83A-4C07-F358-55EE-B7CA925D51A3}"/>
              </a:ext>
            </a:extLst>
          </p:cNvPr>
          <p:cNvSpPr/>
          <p:nvPr/>
        </p:nvSpPr>
        <p:spPr>
          <a:xfrm>
            <a:off x="5880100" y="2305248"/>
            <a:ext cx="1412263" cy="244841"/>
          </a:xfrm>
          <a:prstGeom prst="roundRect">
            <a:avLst/>
          </a:prstGeom>
          <a:solidFill>
            <a:schemeClr val="accent1">
              <a:lumMod val="20000"/>
              <a:lumOff val="80000"/>
            </a:scheme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DIAPHRAGM FLEXOR TESTS</a:t>
            </a:r>
          </a:p>
        </p:txBody>
      </p:sp>
      <p:sp>
        <p:nvSpPr>
          <p:cNvPr id="117" name="Rectangle: Rounded Corners 116">
            <a:extLst>
              <a:ext uri="{FF2B5EF4-FFF2-40B4-BE49-F238E27FC236}">
                <a16:creationId xmlns:a16="http://schemas.microsoft.com/office/drawing/2014/main" id="{7BFF0A9F-53E7-7383-0FD9-E619BFFCAEA5}"/>
              </a:ext>
            </a:extLst>
          </p:cNvPr>
          <p:cNvSpPr/>
          <p:nvPr/>
        </p:nvSpPr>
        <p:spPr>
          <a:xfrm>
            <a:off x="6489700" y="1814897"/>
            <a:ext cx="794061" cy="241616"/>
          </a:xfrm>
          <a:prstGeom prst="roundRect">
            <a:avLst>
              <a:gd name="adj" fmla="val 12826"/>
            </a:avLst>
          </a:prstGeom>
          <a:solidFill>
            <a:srgbClr val="156082">
              <a:lumMod val="20000"/>
              <a:lumOff val="80000"/>
            </a:srgbClr>
          </a:solidFill>
          <a:ln w="6350" cap="flat" cmpd="sng" algn="ctr">
            <a:solidFill>
              <a:sysClr val="windowText" lastClr="000000"/>
            </a:solidFill>
            <a:prstDash val="solid"/>
            <a:miter lim="800000"/>
          </a:ln>
          <a:effectLst/>
        </p:spPr>
        <p:txBody>
          <a:bodyPr rtlCol="0" anchor="ctr"/>
          <a:lstStyle/>
          <a:p>
            <a:pPr algn="ctr"/>
            <a:r>
              <a:rPr lang="en-US" sz="800" kern="0" dirty="0">
                <a:solidFill>
                  <a:prstClr val="black"/>
                </a:solidFill>
                <a:latin typeface="Aptos" panose="02110004020202020204"/>
                <a:cs typeface="Calibri" panose="020F0502020204030204" pitchFamily="34" charset="0"/>
              </a:rPr>
              <a:t>H7 CABLING INSTALL</a:t>
            </a:r>
          </a:p>
        </p:txBody>
      </p:sp>
      <p:cxnSp>
        <p:nvCxnSpPr>
          <p:cNvPr id="3" name="Straight Connector 2">
            <a:extLst>
              <a:ext uri="{FF2B5EF4-FFF2-40B4-BE49-F238E27FC236}">
                <a16:creationId xmlns:a16="http://schemas.microsoft.com/office/drawing/2014/main" id="{6EF11A59-DD8A-D96B-41B6-1FD4005852F6}"/>
              </a:ext>
            </a:extLst>
          </p:cNvPr>
          <p:cNvCxnSpPr/>
          <p:nvPr/>
        </p:nvCxnSpPr>
        <p:spPr>
          <a:xfrm>
            <a:off x="5528634" y="1092926"/>
            <a:ext cx="0" cy="2438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57578769-6BD5-0FBF-D32C-5A0045A0A57C}"/>
              </a:ext>
            </a:extLst>
          </p:cNvPr>
          <p:cNvSpPr/>
          <p:nvPr/>
        </p:nvSpPr>
        <p:spPr>
          <a:xfrm>
            <a:off x="8262391" y="1825000"/>
            <a:ext cx="774699" cy="241616"/>
          </a:xfrm>
          <a:prstGeom prst="roundRect">
            <a:avLst>
              <a:gd name="adj" fmla="val 12826"/>
            </a:avLst>
          </a:prstGeom>
          <a:solidFill>
            <a:srgbClr val="E97132">
              <a:lumMod val="20000"/>
              <a:lumOff val="80000"/>
            </a:srgbClr>
          </a:solidFill>
          <a:ln w="63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H6 LOCAL </a:t>
            </a:r>
            <a:r>
              <a:rPr lang="en-US" sz="500" kern="0" dirty="0">
                <a:solidFill>
                  <a:prstClr val="black"/>
                </a:solidFill>
                <a:latin typeface="Aptos" panose="02110004020202020204"/>
                <a:cs typeface="Calibri" panose="020F0502020204030204" pitchFamily="34" charset="0"/>
              </a:rPr>
              <a:t>CABLING </a:t>
            </a:r>
            <a:r>
              <a:rPr kumimoji="0" lang="en-US" sz="500" i="0" u="none" strike="noStrike" kern="0" cap="none" spc="0" normalizeH="0" baseline="0" noProof="0" dirty="0">
                <a:ln>
                  <a:noFill/>
                </a:ln>
                <a:solidFill>
                  <a:prstClr val="black"/>
                </a:solidFill>
                <a:effectLst/>
                <a:uLnTx/>
                <a:uFillTx/>
                <a:latin typeface="Aptos" panose="02110004020202020204"/>
                <a:ea typeface="+mn-ea"/>
                <a:cs typeface="Calibri" panose="020F0502020204030204" pitchFamily="34" charset="0"/>
              </a:rPr>
              <a:t>INSTALL</a:t>
            </a:r>
            <a:endParaRPr kumimoji="0" lang="en-US" sz="50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8" name="TextBox 7">
            <a:extLst>
              <a:ext uri="{FF2B5EF4-FFF2-40B4-BE49-F238E27FC236}">
                <a16:creationId xmlns:a16="http://schemas.microsoft.com/office/drawing/2014/main" id="{E55B48FE-4974-46A7-E7AA-9DDCE627F675}"/>
              </a:ext>
            </a:extLst>
          </p:cNvPr>
          <p:cNvSpPr txBox="1"/>
          <p:nvPr/>
        </p:nvSpPr>
        <p:spPr>
          <a:xfrm>
            <a:off x="407988" y="3914775"/>
            <a:ext cx="9181616" cy="276999"/>
          </a:xfrm>
          <a:prstGeom prst="rect">
            <a:avLst/>
          </a:prstGeom>
          <a:noFill/>
        </p:spPr>
        <p:txBody>
          <a:bodyPr wrap="none" lIns="0" tIns="0" rIns="0" bIns="0" rtlCol="0">
            <a:spAutoFit/>
          </a:bodyPr>
          <a:lstStyle/>
          <a:p>
            <a:pPr algn="l"/>
            <a:r>
              <a:rPr lang="en-GB" dirty="0"/>
              <a:t>The XCEDs activities are independent from LS3 / TCC2 activities </a:t>
            </a:r>
            <a:r>
              <a:rPr lang="en-GB" dirty="0">
                <a:sym typeface="Wingdings" panose="05000000000000000000" pitchFamily="2" charset="2"/>
              </a:rPr>
              <a:t> NO WPA REQUIRED</a:t>
            </a:r>
            <a:endParaRPr lang="en-GB" dirty="0"/>
          </a:p>
        </p:txBody>
      </p:sp>
    </p:spTree>
    <p:extLst>
      <p:ext uri="{BB962C8B-B14F-4D97-AF65-F5344CB8AC3E}">
        <p14:creationId xmlns:p14="http://schemas.microsoft.com/office/powerpoint/2010/main" val="2013277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3E2D1E-4EDA-9343-A439-1D4E2ABF37EA}"/>
              </a:ext>
            </a:extLst>
          </p:cNvPr>
          <p:cNvSpPr txBox="1"/>
          <p:nvPr/>
        </p:nvSpPr>
        <p:spPr>
          <a:xfrm>
            <a:off x="3899756" y="4149080"/>
            <a:ext cx="4392488" cy="276999"/>
          </a:xfrm>
          <a:prstGeom prst="rect">
            <a:avLst/>
          </a:prstGeom>
          <a:noFill/>
        </p:spPr>
        <p:txBody>
          <a:bodyPr wrap="square" lIns="0" tIns="0" rIns="0" bIns="0" rtlCol="0">
            <a:spAutoFit/>
          </a:bodyPr>
          <a:lstStyle/>
          <a:p>
            <a:pPr algn="ctr"/>
            <a:r>
              <a:rPr lang="en-GB" dirty="0"/>
              <a:t>Thank you very much for your attention!</a:t>
            </a:r>
          </a:p>
        </p:txBody>
      </p:sp>
    </p:spTree>
    <p:extLst>
      <p:ext uri="{BB962C8B-B14F-4D97-AF65-F5344CB8AC3E}">
        <p14:creationId xmlns:p14="http://schemas.microsoft.com/office/powerpoint/2010/main" val="4187687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B58DD8-08F3-2CBF-5E47-EE8D68CA7628}"/>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3FBCCC82-E3B6-3A6D-8A03-D1D7A516B44A}"/>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FA2CA67B-3782-1D8C-385B-0C434D369FF2}"/>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E374FE8E-442C-6ED5-3058-C47EF589E6E8}"/>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58" name="Title 3">
            <a:extLst>
              <a:ext uri="{FF2B5EF4-FFF2-40B4-BE49-F238E27FC236}">
                <a16:creationId xmlns:a16="http://schemas.microsoft.com/office/drawing/2014/main" id="{D7B9A123-3C17-5AE8-45E5-817F8C48F5D6}"/>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INTRODUCTION</a:t>
            </a:r>
            <a:endParaRPr lang="en-GB" sz="2800" dirty="0"/>
          </a:p>
        </p:txBody>
      </p:sp>
      <p:sp>
        <p:nvSpPr>
          <p:cNvPr id="62" name="Content Placeholder 4">
            <a:extLst>
              <a:ext uri="{FF2B5EF4-FFF2-40B4-BE49-F238E27FC236}">
                <a16:creationId xmlns:a16="http://schemas.microsoft.com/office/drawing/2014/main" id="{CE158F90-F3BC-5F63-C9D0-23D73E54260F}"/>
              </a:ext>
            </a:extLst>
          </p:cNvPr>
          <p:cNvSpPr txBox="1">
            <a:spLocks/>
          </p:cNvSpPr>
          <p:nvPr/>
        </p:nvSpPr>
        <p:spPr>
          <a:xfrm>
            <a:off x="407988" y="853873"/>
            <a:ext cx="3125280" cy="29718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XCED PARK TODAY</a:t>
            </a:r>
            <a:endParaRPr lang="en-GB" sz="10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6B482713-A669-FE06-B5B0-9475A1C74FCF}"/>
              </a:ext>
            </a:extLst>
          </p:cNvPr>
          <p:cNvSpPr/>
          <p:nvPr/>
        </p:nvSpPr>
        <p:spPr>
          <a:xfrm>
            <a:off x="2754290" y="1725895"/>
            <a:ext cx="1901550" cy="4062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Content Placeholder 4">
            <a:extLst>
              <a:ext uri="{FF2B5EF4-FFF2-40B4-BE49-F238E27FC236}">
                <a16:creationId xmlns:a16="http://schemas.microsoft.com/office/drawing/2014/main" id="{C793F16A-DC94-6623-9E7B-D5DA849B25C2}"/>
              </a:ext>
            </a:extLst>
          </p:cNvPr>
          <p:cNvSpPr txBox="1">
            <a:spLocks/>
          </p:cNvSpPr>
          <p:nvPr/>
        </p:nvSpPr>
        <p:spPr>
          <a:xfrm>
            <a:off x="287652" y="1823087"/>
            <a:ext cx="9840796" cy="369414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3 </a:t>
            </a:r>
            <a:r>
              <a:rPr lang="en-GB" sz="1400" u="sng" dirty="0">
                <a:latin typeface="Arial" panose="020B0604020202020204" pitchFamily="34" charset="0"/>
                <a:cs typeface="Arial" panose="020B0604020202020204" pitchFamily="34" charset="0"/>
              </a:rPr>
              <a:t>Installed</a:t>
            </a:r>
            <a:r>
              <a:rPr lang="en-GB" sz="1400" dirty="0">
                <a:latin typeface="Arial" panose="020B0604020202020204" pitchFamily="34" charset="0"/>
                <a:cs typeface="Arial" panose="020B0604020202020204" pitchFamily="34" charset="0"/>
              </a:rPr>
              <a:t> </a:t>
            </a:r>
            <a:r>
              <a:rPr lang="en-GB" sz="1400" b="0" dirty="0">
                <a:latin typeface="Arial" panose="020B0604020202020204" pitchFamily="34" charset="0"/>
                <a:cs typeface="Arial" panose="020B0604020202020204" pitchFamily="34" charset="0"/>
              </a:rPr>
              <a:t>XCEDs </a:t>
            </a:r>
            <a:r>
              <a:rPr lang="en-GB" sz="1050" b="0" dirty="0">
                <a:latin typeface="Arial" panose="020B0604020202020204" pitchFamily="34" charset="0"/>
                <a:cs typeface="Arial" panose="020B0604020202020204" pitchFamily="34" charset="0"/>
              </a:rPr>
              <a:t>(29.04.2025)</a:t>
            </a:r>
            <a:r>
              <a:rPr lang="en-GB" sz="1400" b="0" dirty="0">
                <a:latin typeface="Arial" panose="020B0604020202020204" pitchFamily="34" charset="0"/>
                <a:cs typeface="Arial" panose="020B0604020202020204" pitchFamily="34" charset="0"/>
              </a:rPr>
              <a:t> </a:t>
            </a:r>
            <a:r>
              <a:rPr lang="en-GB" sz="1400" b="0" dirty="0">
                <a:latin typeface="Arial" panose="020B0604020202020204" pitchFamily="34" charset="0"/>
                <a:cs typeface="Arial" panose="020B0604020202020204" pitchFamily="34" charset="0"/>
                <a:sym typeface="Wingdings" panose="05000000000000000000" pitchFamily="2" charset="2"/>
              </a:rPr>
              <a:t> </a:t>
            </a:r>
            <a:r>
              <a:rPr lang="en-GB" sz="1400" dirty="0">
                <a:highlight>
                  <a:srgbClr val="FFFF00"/>
                </a:highlight>
                <a:latin typeface="Arial" panose="020B0604020202020204" pitchFamily="34" charset="0"/>
                <a:cs typeface="Arial" panose="020B0604020202020204" pitchFamily="34" charset="0"/>
                <a:sym typeface="Wingdings" panose="05000000000000000000" pitchFamily="2" charset="2"/>
              </a:rPr>
              <a:t>All 3 with issues </a:t>
            </a:r>
            <a:endParaRPr lang="en-GB" sz="1400" dirty="0">
              <a:highlight>
                <a:srgbClr val="FFFF00"/>
              </a:highlight>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2 TYPE </a:t>
            </a:r>
            <a:r>
              <a:rPr lang="en-GB" sz="1400" dirty="0">
                <a:latin typeface="Arial" panose="020B0604020202020204" pitchFamily="34" charset="0"/>
                <a:cs typeface="Arial" panose="020B0604020202020204" pitchFamily="34" charset="0"/>
              </a:rPr>
              <a:t>N</a:t>
            </a:r>
            <a:r>
              <a:rPr lang="en-GB" sz="1400" b="0" dirty="0">
                <a:latin typeface="Arial" panose="020B0604020202020204" pitchFamily="34" charset="0"/>
                <a:cs typeface="Arial" panose="020B0604020202020204" pitchFamily="34" charset="0"/>
              </a:rPr>
              <a:t>orth:</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SPXCEDN001-CR000006 </a:t>
            </a:r>
            <a:endParaRPr lang="en-GB" sz="1100" dirty="0">
              <a:latin typeface="Arial" panose="020B0604020202020204" pitchFamily="34" charset="0"/>
              <a:cs typeface="Arial" panose="020B0604020202020204" pitchFamily="34" charset="0"/>
              <a:sym typeface="Wingdings" panose="05000000000000000000" pitchFamily="2" charset="2"/>
            </a:endParaRPr>
          </a:p>
          <a:p>
            <a:pPr lvl="3">
              <a:spcBef>
                <a:spcPts val="600"/>
              </a:spcBef>
              <a:spcAft>
                <a:spcPts val="0"/>
              </a:spcAft>
              <a:buFont typeface="+mj-lt"/>
              <a:buAutoNum type="arabicPeriod"/>
            </a:pPr>
            <a:r>
              <a:rPr lang="en-GB" sz="1000" dirty="0">
                <a:highlight>
                  <a:srgbClr val="FFFF00"/>
                </a:highlight>
                <a:latin typeface="Arial" panose="020B0604020202020204" pitchFamily="34" charset="0"/>
                <a:cs typeface="Arial" panose="020B0604020202020204" pitchFamily="34" charset="0"/>
                <a:sym typeface="Wingdings" panose="05000000000000000000" pitchFamily="2" charset="2"/>
              </a:rPr>
              <a:t>C</a:t>
            </a:r>
            <a:r>
              <a:rPr lang="en-GB" sz="1000" b="0" dirty="0">
                <a:highlight>
                  <a:srgbClr val="FFFF00"/>
                </a:highlight>
                <a:latin typeface="Arial" panose="020B0604020202020204" pitchFamily="34" charset="0"/>
                <a:cs typeface="Arial" panose="020B0604020202020204" pitchFamily="34" charset="0"/>
                <a:sym typeface="Wingdings" panose="05000000000000000000" pitchFamily="2" charset="2"/>
              </a:rPr>
              <a:t>abling missing for motorization</a:t>
            </a:r>
          </a:p>
          <a:p>
            <a:pPr lvl="3">
              <a:spcBef>
                <a:spcPts val="600"/>
              </a:spcBef>
              <a:spcAft>
                <a:spcPts val="0"/>
              </a:spcAft>
              <a:buFont typeface="+mj-lt"/>
              <a:buAutoNum type="arabicPeriod"/>
            </a:pPr>
            <a:r>
              <a:rPr lang="en-GB" sz="1000" dirty="0">
                <a:highlight>
                  <a:srgbClr val="FFFF00"/>
                </a:highlight>
                <a:latin typeface="Arial" panose="020B0604020202020204" pitchFamily="34" charset="0"/>
                <a:cs typeface="Arial" panose="020B0604020202020204" pitchFamily="34" charset="0"/>
                <a:sym typeface="Wingdings" panose="05000000000000000000" pitchFamily="2" charset="2"/>
              </a:rPr>
              <a:t>Existing cabling needs renewal</a:t>
            </a:r>
            <a:endParaRPr lang="en-GB" sz="1000" b="0" dirty="0">
              <a:highlight>
                <a:srgbClr val="FFFF00"/>
              </a:highlight>
              <a:latin typeface="Arial" panose="020B0604020202020204" pitchFamily="34" charset="0"/>
              <a:cs typeface="Arial" panose="020B0604020202020204" pitchFamily="34" charset="0"/>
              <a:sym typeface="Wingdings" panose="05000000000000000000" pitchFamily="2" charset="2"/>
            </a:endParaRPr>
          </a:p>
          <a:p>
            <a:pPr lvl="3">
              <a:spcBef>
                <a:spcPts val="600"/>
              </a:spcBef>
              <a:spcAft>
                <a:spcPts val="0"/>
              </a:spcAft>
              <a:buFont typeface="+mj-lt"/>
              <a:buAutoNum type="arabicPeriod"/>
            </a:pPr>
            <a:r>
              <a:rPr lang="en-GB" sz="1000" b="0" dirty="0">
                <a:highlight>
                  <a:srgbClr val="FFFF00"/>
                </a:highlight>
                <a:latin typeface="Arial" panose="020B0604020202020204" pitchFamily="34" charset="0"/>
                <a:cs typeface="Arial" panose="020B0604020202020204" pitchFamily="34" charset="0"/>
                <a:sym typeface="Wingdings" panose="05000000000000000000" pitchFamily="2" charset="2"/>
              </a:rPr>
              <a:t>PMTs missing</a:t>
            </a:r>
            <a:endParaRPr lang="en-GB" sz="1000" dirty="0">
              <a:highlight>
                <a:srgbClr val="FFFF00"/>
              </a:highlight>
              <a:latin typeface="Arial" panose="020B0604020202020204" pitchFamily="34" charset="0"/>
              <a:cs typeface="Arial" panose="020B0604020202020204" pitchFamily="34" charset="0"/>
              <a:sym typeface="Wingdings" panose="05000000000000000000" pitchFamily="2" charset="2"/>
            </a:endParaRPr>
          </a:p>
          <a:p>
            <a:pPr lvl="3">
              <a:spcBef>
                <a:spcPts val="600"/>
              </a:spcBef>
              <a:spcAft>
                <a:spcPts val="0"/>
              </a:spcAft>
              <a:buFont typeface="+mj-lt"/>
              <a:buAutoNum type="arabicPeriod"/>
            </a:pPr>
            <a:r>
              <a:rPr lang="en-GB" sz="1000" b="0" dirty="0">
                <a:highlight>
                  <a:srgbClr val="FFFF00"/>
                </a:highlight>
                <a:latin typeface="Arial" panose="020B0604020202020204" pitchFamily="34" charset="0"/>
                <a:cs typeface="Arial" panose="020B0604020202020204" pitchFamily="34" charset="0"/>
                <a:sym typeface="Wingdings" panose="05000000000000000000" pitchFamily="2" charset="2"/>
              </a:rPr>
              <a:t>Control panels </a:t>
            </a:r>
            <a:endParaRPr lang="en-GB" sz="1000" b="0" dirty="0">
              <a:highlight>
                <a:srgbClr val="FFFF00"/>
              </a:highlight>
              <a:latin typeface="Arial" panose="020B0604020202020204" pitchFamily="34" charset="0"/>
              <a:cs typeface="Arial" panose="020B0604020202020204" pitchFamily="34" charset="0"/>
            </a:endParaRP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SPXCEDN001-CR000007</a:t>
            </a:r>
          </a:p>
          <a:p>
            <a:pPr lvl="3">
              <a:spcBef>
                <a:spcPts val="600"/>
              </a:spcBef>
              <a:spcAft>
                <a:spcPts val="0"/>
              </a:spcAft>
              <a:buFont typeface="+mj-lt"/>
              <a:buAutoNum type="arabicPeriod"/>
            </a:pPr>
            <a:r>
              <a:rPr lang="en-GB" sz="1000" dirty="0">
                <a:highlight>
                  <a:srgbClr val="FFFF00"/>
                </a:highlight>
                <a:latin typeface="Arial" panose="020B0604020202020204" pitchFamily="34" charset="0"/>
                <a:cs typeface="Arial" panose="020B0604020202020204" pitchFamily="34" charset="0"/>
              </a:rPr>
              <a:t>Small but non negligible leak on the gas panel</a:t>
            </a:r>
          </a:p>
          <a:p>
            <a:pPr lvl="3">
              <a:spcBef>
                <a:spcPts val="600"/>
              </a:spcBef>
              <a:spcAft>
                <a:spcPts val="0"/>
              </a:spcAft>
              <a:buFont typeface="+mj-lt"/>
              <a:buAutoNum type="arabicPeriod"/>
            </a:pPr>
            <a:r>
              <a:rPr lang="en-GB" sz="1000" dirty="0">
                <a:highlight>
                  <a:srgbClr val="FFFF00"/>
                </a:highlight>
                <a:latin typeface="Arial" panose="020B0604020202020204" pitchFamily="34" charset="0"/>
                <a:cs typeface="Arial" panose="020B0604020202020204" pitchFamily="34" charset="0"/>
              </a:rPr>
              <a:t>Cabling needs renewal</a:t>
            </a:r>
          </a:p>
          <a:p>
            <a:pPr lvl="3">
              <a:spcBef>
                <a:spcPts val="600"/>
              </a:spcBef>
              <a:spcAft>
                <a:spcPts val="0"/>
              </a:spcAft>
              <a:buFont typeface="+mj-lt"/>
              <a:buAutoNum type="arabicPeriod"/>
            </a:pPr>
            <a:r>
              <a:rPr lang="en-GB" sz="1000" dirty="0">
                <a:highlight>
                  <a:srgbClr val="FFFF00"/>
                </a:highlight>
                <a:latin typeface="Arial" panose="020B0604020202020204" pitchFamily="34" charset="0"/>
                <a:cs typeface="Arial" panose="020B0604020202020204" pitchFamily="34" charset="0"/>
              </a:rPr>
              <a:t>PMTs partially missing</a:t>
            </a:r>
          </a:p>
          <a:p>
            <a:pPr marL="939800" lvl="3" indent="0">
              <a:spcBef>
                <a:spcPts val="600"/>
              </a:spcBef>
              <a:spcAft>
                <a:spcPts val="0"/>
              </a:spcAft>
              <a:buNone/>
            </a:pPr>
            <a:endParaRPr lang="en-GB" sz="10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1 TYPE </a:t>
            </a:r>
            <a:r>
              <a:rPr lang="en-GB" sz="1400" dirty="0">
                <a:latin typeface="Arial" panose="020B0604020202020204" pitchFamily="34" charset="0"/>
                <a:cs typeface="Arial" panose="020B0604020202020204" pitchFamily="34" charset="0"/>
              </a:rPr>
              <a:t>H</a:t>
            </a:r>
            <a:r>
              <a:rPr lang="en-GB" sz="1400" b="0" dirty="0">
                <a:latin typeface="Arial" panose="020B0604020202020204" pitchFamily="34" charset="0"/>
                <a:cs typeface="Arial" panose="020B0604020202020204" pitchFamily="34" charset="0"/>
              </a:rPr>
              <a:t>ydrogen</a:t>
            </a:r>
          </a:p>
          <a:p>
            <a:pPr lvl="1">
              <a:spcBef>
                <a:spcPts val="600"/>
              </a:spcBef>
              <a:spcAft>
                <a:spcPts val="0"/>
              </a:spcAft>
            </a:pPr>
            <a:r>
              <a:rPr lang="en-GB" sz="1100" b="0" dirty="0">
                <a:latin typeface="Arial" panose="020B0604020202020204" pitchFamily="34" charset="0"/>
                <a:cs typeface="Arial" panose="020B0604020202020204" pitchFamily="34" charset="0"/>
              </a:rPr>
              <a:t>SPXCEDH001-CR000001</a:t>
            </a:r>
            <a:endParaRPr lang="en-GB" sz="1100" dirty="0">
              <a:latin typeface="Arial" panose="020B0604020202020204" pitchFamily="34" charset="0"/>
              <a:cs typeface="Arial" panose="020B0604020202020204" pitchFamily="34" charset="0"/>
            </a:endParaRPr>
          </a:p>
          <a:p>
            <a:pPr lvl="3">
              <a:spcBef>
                <a:spcPts val="600"/>
              </a:spcBef>
              <a:spcAft>
                <a:spcPts val="0"/>
              </a:spcAft>
              <a:buFont typeface="+mj-lt"/>
              <a:buAutoNum type="arabicPeriod"/>
            </a:pPr>
            <a:r>
              <a:rPr lang="en-GB" sz="1000" b="0" dirty="0">
                <a:highlight>
                  <a:srgbClr val="FFFF00"/>
                </a:highlight>
                <a:latin typeface="Arial" panose="020B0604020202020204" pitchFamily="34" charset="0"/>
                <a:cs typeface="Arial" panose="020B0604020202020204" pitchFamily="34" charset="0"/>
                <a:sym typeface="Wingdings" panose="05000000000000000000" pitchFamily="2" charset="2"/>
              </a:rPr>
              <a:t>Diaphragm coupling is broken</a:t>
            </a:r>
            <a:r>
              <a:rPr lang="en-GB" sz="1000" b="0" dirty="0">
                <a:latin typeface="Arial" panose="020B0604020202020204" pitchFamily="34" charset="0"/>
                <a:cs typeface="Arial" panose="020B0604020202020204" pitchFamily="34" charset="0"/>
                <a:sym typeface="Wingdings" panose="05000000000000000000" pitchFamily="2" charset="2"/>
              </a:rPr>
              <a:t> – issue accepted by experiment, with no action to be considered as for the experiment is preferable to leave it as is</a:t>
            </a:r>
            <a:r>
              <a:rPr lang="en-GB" sz="900" dirty="0">
                <a:latin typeface="Arial" panose="020B0604020202020204" pitchFamily="34" charset="0"/>
                <a:cs typeface="Arial" panose="020B0604020202020204" pitchFamily="34" charset="0"/>
                <a:sym typeface="Wingdings" panose="05000000000000000000" pitchFamily="2" charset="2"/>
              </a:rPr>
              <a:t> until LS3</a:t>
            </a:r>
            <a:endParaRPr lang="en-GB" sz="9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highlight>
                <a:srgbClr val="FFFF00"/>
              </a:highlight>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AD6EBD4A-AEC5-A86B-E2DD-19559C38A232}"/>
              </a:ext>
            </a:extLst>
          </p:cNvPr>
          <p:cNvSpPr txBox="1"/>
          <p:nvPr/>
        </p:nvSpPr>
        <p:spPr>
          <a:xfrm>
            <a:off x="3758959" y="3245370"/>
            <a:ext cx="1793761" cy="215444"/>
          </a:xfrm>
          <a:prstGeom prst="rect">
            <a:avLst/>
          </a:prstGeom>
          <a:noFill/>
        </p:spPr>
        <p:txBody>
          <a:bodyPr wrap="none" lIns="0" tIns="0" rIns="0" bIns="0" rtlCol="0">
            <a:spAutoFit/>
          </a:bodyPr>
          <a:lstStyle/>
          <a:p>
            <a:pPr algn="l"/>
            <a:r>
              <a:rPr lang="en-GB" sz="1400" b="1" dirty="0"/>
              <a:t>ECR – EDMS3286149</a:t>
            </a:r>
          </a:p>
        </p:txBody>
      </p:sp>
    </p:spTree>
    <p:extLst>
      <p:ext uri="{BB962C8B-B14F-4D97-AF65-F5344CB8AC3E}">
        <p14:creationId xmlns:p14="http://schemas.microsoft.com/office/powerpoint/2010/main" val="2052782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3FF1220-F1AB-8BB4-07FC-5DB7D3ED3C2D}"/>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779F10B3-82FF-EE46-9E48-FA60C3861242}"/>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9E9A282A-F820-FB23-F0CB-58C12DC0F3C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Title 3">
            <a:extLst>
              <a:ext uri="{FF2B5EF4-FFF2-40B4-BE49-F238E27FC236}">
                <a16:creationId xmlns:a16="http://schemas.microsoft.com/office/drawing/2014/main" id="{75F44BD9-17BC-BD4E-2B3E-5D0EF86080C3}"/>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OVERVIEW</a:t>
            </a:r>
            <a:endParaRPr lang="en-GB" sz="2800" dirty="0"/>
          </a:p>
        </p:txBody>
      </p:sp>
      <p:sp>
        <p:nvSpPr>
          <p:cNvPr id="8" name="Content Placeholder 4">
            <a:extLst>
              <a:ext uri="{FF2B5EF4-FFF2-40B4-BE49-F238E27FC236}">
                <a16:creationId xmlns:a16="http://schemas.microsoft.com/office/drawing/2014/main" id="{9E637ECE-3D18-A670-CB19-72E8696B4694}"/>
              </a:ext>
            </a:extLst>
          </p:cNvPr>
          <p:cNvSpPr txBox="1">
            <a:spLocks/>
          </p:cNvSpPr>
          <p:nvPr/>
        </p:nvSpPr>
        <p:spPr>
          <a:xfrm>
            <a:off x="6312024" y="2384643"/>
            <a:ext cx="3528392" cy="239775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INTRODUCTION</a:t>
            </a:r>
          </a:p>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ACHEVED MILESTONES</a:t>
            </a:r>
          </a:p>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ON GOING ACTIVITIES SUMMARY</a:t>
            </a:r>
          </a:p>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ISSUES</a:t>
            </a:r>
          </a:p>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NACONS</a:t>
            </a:r>
          </a:p>
          <a:p>
            <a:pPr lvl="1">
              <a:spcBef>
                <a:spcPts val="600"/>
              </a:spcBef>
              <a:spcAft>
                <a:spcPts val="0"/>
              </a:spcAft>
              <a:buFont typeface="+mj-lt"/>
              <a:buAutoNum type="alphaLcParenR"/>
            </a:pPr>
            <a:r>
              <a:rPr lang="en-US" sz="1200" b="0" dirty="0">
                <a:latin typeface="Arial" panose="020B0604020202020204" pitchFamily="34" charset="0"/>
                <a:cs typeface="Arial" panose="020B0604020202020204" pitchFamily="34" charset="0"/>
              </a:rPr>
              <a:t>Baseline + Schedule</a:t>
            </a:r>
          </a:p>
          <a:p>
            <a:pPr lvl="1">
              <a:spcBef>
                <a:spcPts val="600"/>
              </a:spcBef>
              <a:spcAft>
                <a:spcPts val="0"/>
              </a:spcAft>
              <a:buFont typeface="+mj-lt"/>
              <a:buAutoNum type="alphaLcParenR"/>
            </a:pPr>
            <a:r>
              <a:rPr lang="en-US" sz="1200" dirty="0">
                <a:latin typeface="Arial" panose="020B0604020202020204" pitchFamily="34" charset="0"/>
                <a:cs typeface="Arial" panose="020B0604020202020204" pitchFamily="34" charset="0"/>
              </a:rPr>
              <a:t>New Requests</a:t>
            </a:r>
          </a:p>
          <a:p>
            <a:pPr>
              <a:spcBef>
                <a:spcPts val="600"/>
              </a:spcBef>
              <a:spcAft>
                <a:spcPts val="0"/>
              </a:spcAft>
              <a:buFont typeface="+mj-lt"/>
              <a:buAutoNum type="arabicPeriod"/>
            </a:pPr>
            <a:r>
              <a:rPr lang="en-US" sz="1400" b="0" dirty="0">
                <a:latin typeface="Arial" panose="020B0604020202020204" pitchFamily="34" charset="0"/>
                <a:cs typeface="Arial" panose="020B0604020202020204" pitchFamily="34" charset="0"/>
              </a:rPr>
              <a:t>NEXT STEPS </a:t>
            </a:r>
          </a:p>
        </p:txBody>
      </p:sp>
      <p:pic>
        <p:nvPicPr>
          <p:cNvPr id="3" name="Picture 2" descr="A person standing next to a large machine&#10;&#10;AI-generated content may be incorrect.">
            <a:extLst>
              <a:ext uri="{FF2B5EF4-FFF2-40B4-BE49-F238E27FC236}">
                <a16:creationId xmlns:a16="http://schemas.microsoft.com/office/drawing/2014/main" id="{5C81F1F0-AA8B-7804-397E-774F69AC036F}"/>
              </a:ext>
            </a:extLst>
          </p:cNvPr>
          <p:cNvPicPr>
            <a:picLocks noChangeAspect="1"/>
          </p:cNvPicPr>
          <p:nvPr/>
        </p:nvPicPr>
        <p:blipFill>
          <a:blip r:embed="rId2"/>
          <a:stretch>
            <a:fillRect/>
          </a:stretch>
        </p:blipFill>
        <p:spPr>
          <a:xfrm>
            <a:off x="1756177" y="1827488"/>
            <a:ext cx="3797968" cy="2954906"/>
          </a:xfrm>
          <a:prstGeom prst="rect">
            <a:avLst/>
          </a:prstGeom>
        </p:spPr>
      </p:pic>
    </p:spTree>
    <p:extLst>
      <p:ext uri="{BB962C8B-B14F-4D97-AF65-F5344CB8AC3E}">
        <p14:creationId xmlns:p14="http://schemas.microsoft.com/office/powerpoint/2010/main" val="433735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7E91565-C2F9-53D5-2871-2E9FEEDD23A5}"/>
              </a:ext>
            </a:extLst>
          </p:cNvPr>
          <p:cNvSpPr>
            <a:spLocks noGrp="1"/>
          </p:cNvSpPr>
          <p:nvPr>
            <p:ph type="dt" sz="half" idx="10"/>
          </p:nvPr>
        </p:nvSpPr>
        <p:spPr/>
        <p:txBody>
          <a:bodyPr/>
          <a:lstStyle/>
          <a:p>
            <a:r>
              <a:rPr lang="en-US"/>
              <a:t>21.06.2023</a:t>
            </a:r>
            <a:endParaRPr lang="en-US" dirty="0"/>
          </a:p>
        </p:txBody>
      </p:sp>
      <p:sp>
        <p:nvSpPr>
          <p:cNvPr id="5" name="Footer Placeholder 4">
            <a:extLst>
              <a:ext uri="{FF2B5EF4-FFF2-40B4-BE49-F238E27FC236}">
                <a16:creationId xmlns:a16="http://schemas.microsoft.com/office/drawing/2014/main" id="{E917DD8B-AF96-6908-ECCD-305FFF9F71CF}"/>
              </a:ext>
            </a:extLst>
          </p:cNvPr>
          <p:cNvSpPr>
            <a:spLocks noGrp="1"/>
          </p:cNvSpPr>
          <p:nvPr>
            <p:ph type="ftr" sz="quarter" idx="11"/>
          </p:nvPr>
        </p:nvSpPr>
        <p:spPr/>
        <p:txBody>
          <a:bodyPr/>
          <a:lstStyle/>
          <a:p>
            <a:r>
              <a:rPr lang="en-GB"/>
              <a:t>NA-CONS TCC – STRATEGY FOR THE XCED | M. Santos</a:t>
            </a:r>
            <a:endParaRPr lang="en-US" dirty="0"/>
          </a:p>
        </p:txBody>
      </p:sp>
      <p:sp>
        <p:nvSpPr>
          <p:cNvPr id="6" name="Slide Number Placeholder 5">
            <a:extLst>
              <a:ext uri="{FF2B5EF4-FFF2-40B4-BE49-F238E27FC236}">
                <a16:creationId xmlns:a16="http://schemas.microsoft.com/office/drawing/2014/main" id="{B8D71666-12D2-4AE7-E9EA-1EBE37015D2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3">
            <a:extLst>
              <a:ext uri="{FF2B5EF4-FFF2-40B4-BE49-F238E27FC236}">
                <a16:creationId xmlns:a16="http://schemas.microsoft.com/office/drawing/2014/main" id="{351D6F31-9939-EBA1-3E86-C247B61284DE}"/>
              </a:ext>
            </a:extLst>
          </p:cNvPr>
          <p:cNvSpPr>
            <a:spLocks noGrp="1"/>
          </p:cNvSpPr>
          <p:nvPr>
            <p:ph type="title"/>
          </p:nvPr>
        </p:nvSpPr>
        <p:spPr>
          <a:xfrm>
            <a:off x="407988" y="373593"/>
            <a:ext cx="11376025" cy="468404"/>
          </a:xfrm>
        </p:spPr>
        <p:txBody>
          <a:bodyPr/>
          <a:lstStyle/>
          <a:p>
            <a:r>
              <a:rPr lang="en-US" dirty="0"/>
              <a:t>INTRODUCTION</a:t>
            </a:r>
            <a:endParaRPr lang="en-GB" dirty="0"/>
          </a:p>
        </p:txBody>
      </p:sp>
      <p:sp>
        <p:nvSpPr>
          <p:cNvPr id="2" name="Content Placeholder 4">
            <a:extLst>
              <a:ext uri="{FF2B5EF4-FFF2-40B4-BE49-F238E27FC236}">
                <a16:creationId xmlns:a16="http://schemas.microsoft.com/office/drawing/2014/main" id="{254D3961-D240-F8E4-73B7-C5E5FC8EE6D5}"/>
              </a:ext>
            </a:extLst>
          </p:cNvPr>
          <p:cNvSpPr txBox="1">
            <a:spLocks/>
          </p:cNvSpPr>
          <p:nvPr/>
        </p:nvSpPr>
        <p:spPr>
          <a:xfrm>
            <a:off x="407987" y="980728"/>
            <a:ext cx="6409125" cy="173600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200" b="0" dirty="0">
                <a:latin typeface="Arial" panose="020B0604020202020204" pitchFamily="34" charset="0"/>
                <a:cs typeface="Arial" panose="020B0604020202020204" pitchFamily="34" charset="0"/>
              </a:rPr>
              <a:t>CEDARs (Cerenkov Differential counter with Achromatic Ring Focus) </a:t>
            </a:r>
          </a:p>
          <a:p>
            <a:pPr marL="0" indent="0">
              <a:spcBef>
                <a:spcPts val="600"/>
              </a:spcBef>
              <a:spcAft>
                <a:spcPts val="0"/>
              </a:spcAft>
              <a:buNone/>
            </a:pPr>
            <a:r>
              <a:rPr lang="en-GB" sz="1200" b="0" dirty="0">
                <a:latin typeface="Arial" panose="020B0604020202020204" pitchFamily="34" charset="0"/>
                <a:cs typeface="Arial" panose="020B0604020202020204" pitchFamily="34" charset="0"/>
              </a:rPr>
              <a:t>Designed at CERN between 1975 and 1980</a:t>
            </a:r>
          </a:p>
          <a:p>
            <a:pPr marL="0" indent="0">
              <a:spcBef>
                <a:spcPts val="600"/>
              </a:spcBef>
              <a:spcAft>
                <a:spcPts val="0"/>
              </a:spcAft>
              <a:buNone/>
            </a:pPr>
            <a:r>
              <a:rPr lang="en-GB" sz="1200" b="0" dirty="0">
                <a:latin typeface="Arial" panose="020B0604020202020204" pitchFamily="34" charset="0"/>
                <a:cs typeface="Arial" panose="020B0604020202020204" pitchFamily="34" charset="0"/>
              </a:rPr>
              <a:t>Use pressurized gas and an optical system allowing the production and detection of the Cerenkov light </a:t>
            </a:r>
          </a:p>
          <a:p>
            <a:pPr marL="0" indent="0">
              <a:spcBef>
                <a:spcPts val="600"/>
              </a:spcBef>
              <a:spcAft>
                <a:spcPts val="0"/>
              </a:spcAft>
              <a:buNone/>
            </a:pPr>
            <a:r>
              <a:rPr lang="en-GB" sz="1200" b="0" dirty="0">
                <a:latin typeface="Arial" panose="020B0604020202020204" pitchFamily="34" charset="0"/>
                <a:cs typeface="Arial" panose="020B0604020202020204" pitchFamily="34" charset="0"/>
              </a:rPr>
              <a:t>By tuning the pressure of the gas, we can then detect particles of a specific mass (and therefore of a specific type). </a:t>
            </a:r>
          </a:p>
        </p:txBody>
      </p:sp>
      <p:pic>
        <p:nvPicPr>
          <p:cNvPr id="3" name="Picture 2">
            <a:extLst>
              <a:ext uri="{FF2B5EF4-FFF2-40B4-BE49-F238E27FC236}">
                <a16:creationId xmlns:a16="http://schemas.microsoft.com/office/drawing/2014/main" id="{D21315DC-FF68-4C98-9872-AEFFFCF65A7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64351" y="477670"/>
            <a:ext cx="5135240" cy="2468241"/>
          </a:xfrm>
          <a:prstGeom prst="rect">
            <a:avLst/>
          </a:prstGeom>
          <a:noFill/>
        </p:spPr>
      </p:pic>
      <p:sp>
        <p:nvSpPr>
          <p:cNvPr id="9" name="Content Placeholder 4">
            <a:extLst>
              <a:ext uri="{FF2B5EF4-FFF2-40B4-BE49-F238E27FC236}">
                <a16:creationId xmlns:a16="http://schemas.microsoft.com/office/drawing/2014/main" id="{8C32ABA9-BF91-CD14-FB8B-6AC70F91DA2C}"/>
              </a:ext>
            </a:extLst>
          </p:cNvPr>
          <p:cNvSpPr txBox="1">
            <a:spLocks/>
          </p:cNvSpPr>
          <p:nvPr/>
        </p:nvSpPr>
        <p:spPr>
          <a:xfrm>
            <a:off x="407987" y="2413106"/>
            <a:ext cx="3816958" cy="91739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200" b="0" dirty="0">
                <a:latin typeface="Arial" panose="020B0604020202020204" pitchFamily="34" charset="0"/>
                <a:cs typeface="Arial" panose="020B0604020202020204" pitchFamily="34" charset="0"/>
              </a:rPr>
              <a:t>3 types of CEDAR’s are used:</a:t>
            </a:r>
          </a:p>
          <a:p>
            <a:pPr lvl="1">
              <a:spcBef>
                <a:spcPts val="600"/>
              </a:spcBef>
              <a:spcAft>
                <a:spcPts val="0"/>
              </a:spcAft>
            </a:pPr>
            <a:r>
              <a:rPr lang="en-GB" sz="1000" b="0" dirty="0">
                <a:latin typeface="Arial" panose="020B0604020202020204" pitchFamily="34" charset="0"/>
                <a:cs typeface="Arial" panose="020B0604020202020204" pitchFamily="34" charset="0"/>
              </a:rPr>
              <a:t>CEDAR N (North)</a:t>
            </a:r>
          </a:p>
          <a:p>
            <a:pPr lvl="1">
              <a:spcBef>
                <a:spcPts val="600"/>
              </a:spcBef>
              <a:spcAft>
                <a:spcPts val="0"/>
              </a:spcAft>
            </a:pPr>
            <a:r>
              <a:rPr lang="en-GB" sz="1000" b="0" dirty="0">
                <a:latin typeface="Arial" panose="020B0604020202020204" pitchFamily="34" charset="0"/>
                <a:cs typeface="Arial" panose="020B0604020202020204" pitchFamily="34" charset="0"/>
              </a:rPr>
              <a:t>CEDAR W (West),</a:t>
            </a:r>
          </a:p>
          <a:p>
            <a:pPr lvl="1">
              <a:spcBef>
                <a:spcPts val="600"/>
              </a:spcBef>
              <a:spcAft>
                <a:spcPts val="0"/>
              </a:spcAft>
            </a:pPr>
            <a:r>
              <a:rPr lang="en-GB" sz="1000" b="0" dirty="0">
                <a:latin typeface="Arial" panose="020B0604020202020204" pitchFamily="34" charset="0"/>
                <a:cs typeface="Arial" panose="020B0604020202020204" pitchFamily="34" charset="0"/>
              </a:rPr>
              <a:t>CEDAR H (Hydrogen</a:t>
            </a:r>
            <a:r>
              <a:rPr lang="en-GB" sz="900" b="0" dirty="0">
                <a:latin typeface="Arial" panose="020B0604020202020204" pitchFamily="34" charset="0"/>
                <a:cs typeface="Arial" panose="020B0604020202020204" pitchFamily="34" charset="0"/>
              </a:rPr>
              <a:t>) </a:t>
            </a:r>
          </a:p>
        </p:txBody>
      </p:sp>
      <p:pic>
        <p:nvPicPr>
          <p:cNvPr id="10" name="Picture 9" descr="A large white machine in a factory&#10;&#10;AI-generated content may be incorrect.">
            <a:extLst>
              <a:ext uri="{FF2B5EF4-FFF2-40B4-BE49-F238E27FC236}">
                <a16:creationId xmlns:a16="http://schemas.microsoft.com/office/drawing/2014/main" id="{2E9EEF2D-7C7F-DF0B-7DB5-01E91F417A16}"/>
              </a:ext>
            </a:extLst>
          </p:cNvPr>
          <p:cNvPicPr>
            <a:picLocks noChangeAspect="1"/>
          </p:cNvPicPr>
          <p:nvPr/>
        </p:nvPicPr>
        <p:blipFill>
          <a:blip r:embed="rId3"/>
          <a:stretch>
            <a:fillRect/>
          </a:stretch>
        </p:blipFill>
        <p:spPr>
          <a:xfrm>
            <a:off x="8398829" y="3542371"/>
            <a:ext cx="3389971" cy="2542478"/>
          </a:xfrm>
          <a:prstGeom prst="rect">
            <a:avLst/>
          </a:prstGeom>
        </p:spPr>
      </p:pic>
      <p:pic>
        <p:nvPicPr>
          <p:cNvPr id="12" name="Picture 11" descr="A machine in a factory&#10;&#10;AI-generated content may be incorrect.">
            <a:extLst>
              <a:ext uri="{FF2B5EF4-FFF2-40B4-BE49-F238E27FC236}">
                <a16:creationId xmlns:a16="http://schemas.microsoft.com/office/drawing/2014/main" id="{D86CE795-3BCC-648D-5955-294CB9A9ECF1}"/>
              </a:ext>
            </a:extLst>
          </p:cNvPr>
          <p:cNvPicPr>
            <a:picLocks noChangeAspect="1"/>
          </p:cNvPicPr>
          <p:nvPr/>
        </p:nvPicPr>
        <p:blipFill>
          <a:blip r:embed="rId4"/>
          <a:srcRect r="1546"/>
          <a:stretch/>
        </p:blipFill>
        <p:spPr>
          <a:xfrm>
            <a:off x="3872686" y="3542371"/>
            <a:ext cx="4446124" cy="2542478"/>
          </a:xfrm>
          <a:prstGeom prst="rect">
            <a:avLst/>
          </a:prstGeom>
        </p:spPr>
      </p:pic>
      <p:pic>
        <p:nvPicPr>
          <p:cNvPr id="16" name="Picture 15" descr="A large machine in a room&#10;&#10;AI-generated content may be incorrect.">
            <a:extLst>
              <a:ext uri="{FF2B5EF4-FFF2-40B4-BE49-F238E27FC236}">
                <a16:creationId xmlns:a16="http://schemas.microsoft.com/office/drawing/2014/main" id="{0028BC1F-493F-BB86-D4A1-11F933FC6981}"/>
              </a:ext>
            </a:extLst>
          </p:cNvPr>
          <p:cNvPicPr>
            <a:picLocks noChangeAspect="1"/>
          </p:cNvPicPr>
          <p:nvPr/>
        </p:nvPicPr>
        <p:blipFill>
          <a:blip r:embed="rId5"/>
          <a:stretch>
            <a:fillRect/>
          </a:stretch>
        </p:blipFill>
        <p:spPr>
          <a:xfrm>
            <a:off x="407987" y="3542371"/>
            <a:ext cx="3389971" cy="2542478"/>
          </a:xfrm>
          <a:prstGeom prst="rect">
            <a:avLst/>
          </a:prstGeom>
        </p:spPr>
      </p:pic>
    </p:spTree>
    <p:extLst>
      <p:ext uri="{BB962C8B-B14F-4D97-AF65-F5344CB8AC3E}">
        <p14:creationId xmlns:p14="http://schemas.microsoft.com/office/powerpoint/2010/main" val="882630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14119C4-FEF1-CD62-D5B2-6A5BD156059F}"/>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818C1A58-1ADE-1B20-6111-63239D370937}"/>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1AC3D504-4926-EA63-2E58-DBA20DD5BFA8}"/>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58" name="Title 3">
            <a:extLst>
              <a:ext uri="{FF2B5EF4-FFF2-40B4-BE49-F238E27FC236}">
                <a16:creationId xmlns:a16="http://schemas.microsoft.com/office/drawing/2014/main" id="{532655D3-8AE3-7419-D6B4-FBC159055A54}"/>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INTRODUCTION</a:t>
            </a:r>
            <a:endParaRPr lang="en-GB" sz="2800" dirty="0"/>
          </a:p>
        </p:txBody>
      </p:sp>
      <p:grpSp>
        <p:nvGrpSpPr>
          <p:cNvPr id="60" name="Group 59">
            <a:extLst>
              <a:ext uri="{FF2B5EF4-FFF2-40B4-BE49-F238E27FC236}">
                <a16:creationId xmlns:a16="http://schemas.microsoft.com/office/drawing/2014/main" id="{FA2C1C45-2A6E-B143-61BE-B240E94CF89F}"/>
              </a:ext>
            </a:extLst>
          </p:cNvPr>
          <p:cNvGrpSpPr/>
          <p:nvPr/>
        </p:nvGrpSpPr>
        <p:grpSpPr>
          <a:xfrm>
            <a:off x="2521784" y="1660186"/>
            <a:ext cx="9226752" cy="3785037"/>
            <a:chOff x="1113953" y="1110814"/>
            <a:chExt cx="9634053" cy="3952122"/>
          </a:xfrm>
        </p:grpSpPr>
        <p:pic>
          <p:nvPicPr>
            <p:cNvPr id="49" name="Picture 48">
              <a:extLst>
                <a:ext uri="{FF2B5EF4-FFF2-40B4-BE49-F238E27FC236}">
                  <a16:creationId xmlns:a16="http://schemas.microsoft.com/office/drawing/2014/main" id="{B3905A87-F0AA-6CFD-AE91-96E808519108}"/>
                </a:ext>
              </a:extLst>
            </p:cNvPr>
            <p:cNvPicPr>
              <a:picLocks noChangeAspect="1"/>
            </p:cNvPicPr>
            <p:nvPr/>
          </p:nvPicPr>
          <p:blipFill rotWithShape="1">
            <a:blip r:embed="rId2"/>
            <a:srcRect l="21415" t="34685" r="-1" b="22723"/>
            <a:stretch/>
          </p:blipFill>
          <p:spPr>
            <a:xfrm>
              <a:off x="1373887" y="1179424"/>
              <a:ext cx="9374118" cy="1288266"/>
            </a:xfrm>
            <a:prstGeom prst="rect">
              <a:avLst/>
            </a:prstGeom>
          </p:spPr>
        </p:pic>
        <p:grpSp>
          <p:nvGrpSpPr>
            <p:cNvPr id="11" name="Group 10">
              <a:extLst>
                <a:ext uri="{FF2B5EF4-FFF2-40B4-BE49-F238E27FC236}">
                  <a16:creationId xmlns:a16="http://schemas.microsoft.com/office/drawing/2014/main" id="{44C38548-03E0-A9A7-F809-9B558D67C3F7}"/>
                </a:ext>
              </a:extLst>
            </p:cNvPr>
            <p:cNvGrpSpPr/>
            <p:nvPr/>
          </p:nvGrpSpPr>
          <p:grpSpPr>
            <a:xfrm>
              <a:off x="1373887" y="2564310"/>
              <a:ext cx="9374117" cy="1262702"/>
              <a:chOff x="15477" y="1656000"/>
              <a:chExt cx="9558164" cy="1297349"/>
            </a:xfrm>
          </p:grpSpPr>
          <p:pic>
            <p:nvPicPr>
              <p:cNvPr id="25" name="Picture 24">
                <a:extLst>
                  <a:ext uri="{FF2B5EF4-FFF2-40B4-BE49-F238E27FC236}">
                    <a16:creationId xmlns:a16="http://schemas.microsoft.com/office/drawing/2014/main" id="{D6CF7EB1-380E-A3BE-765E-15AA5BF411B1}"/>
                  </a:ext>
                </a:extLst>
              </p:cNvPr>
              <p:cNvPicPr>
                <a:picLocks noChangeAspect="1"/>
              </p:cNvPicPr>
              <p:nvPr/>
            </p:nvPicPr>
            <p:blipFill>
              <a:blip r:embed="rId3"/>
              <a:stretch>
                <a:fillRect/>
              </a:stretch>
            </p:blipFill>
            <p:spPr>
              <a:xfrm>
                <a:off x="15477" y="1668740"/>
                <a:ext cx="5753128" cy="1284609"/>
              </a:xfrm>
              <a:prstGeom prst="rect">
                <a:avLst/>
              </a:prstGeom>
            </p:spPr>
          </p:pic>
          <p:pic>
            <p:nvPicPr>
              <p:cNvPr id="26" name="Picture 25">
                <a:extLst>
                  <a:ext uri="{FF2B5EF4-FFF2-40B4-BE49-F238E27FC236}">
                    <a16:creationId xmlns:a16="http://schemas.microsoft.com/office/drawing/2014/main" id="{C1E767C6-3983-5E12-96A0-7376B8787476}"/>
                  </a:ext>
                </a:extLst>
              </p:cNvPr>
              <p:cNvPicPr>
                <a:picLocks noChangeAspect="1"/>
              </p:cNvPicPr>
              <p:nvPr/>
            </p:nvPicPr>
            <p:blipFill>
              <a:blip r:embed="rId4"/>
              <a:stretch>
                <a:fillRect/>
              </a:stretch>
            </p:blipFill>
            <p:spPr>
              <a:xfrm>
                <a:off x="3783600" y="1656000"/>
                <a:ext cx="5790041" cy="1281600"/>
              </a:xfrm>
              <a:prstGeom prst="rect">
                <a:avLst/>
              </a:prstGeom>
            </p:spPr>
          </p:pic>
        </p:grpSp>
        <p:pic>
          <p:nvPicPr>
            <p:cNvPr id="12" name="Picture 11">
              <a:extLst>
                <a:ext uri="{FF2B5EF4-FFF2-40B4-BE49-F238E27FC236}">
                  <a16:creationId xmlns:a16="http://schemas.microsoft.com/office/drawing/2014/main" id="{EC553E22-63C0-9485-7B33-4AAF1D48A729}"/>
                </a:ext>
              </a:extLst>
            </p:cNvPr>
            <p:cNvPicPr>
              <a:picLocks noChangeAspect="1"/>
            </p:cNvPicPr>
            <p:nvPr/>
          </p:nvPicPr>
          <p:blipFill rotWithShape="1">
            <a:blip r:embed="rId5"/>
            <a:srcRect t="36323" b="41479"/>
            <a:stretch/>
          </p:blipFill>
          <p:spPr>
            <a:xfrm>
              <a:off x="1373887" y="3996476"/>
              <a:ext cx="9374117" cy="1018031"/>
            </a:xfrm>
            <a:prstGeom prst="rect">
              <a:avLst/>
            </a:prstGeom>
          </p:spPr>
        </p:pic>
        <p:sp>
          <p:nvSpPr>
            <p:cNvPr id="13" name="Rectangle 12">
              <a:extLst>
                <a:ext uri="{FF2B5EF4-FFF2-40B4-BE49-F238E27FC236}">
                  <a16:creationId xmlns:a16="http://schemas.microsoft.com/office/drawing/2014/main" id="{E2171BC0-0F15-CC1F-24BF-89BCE40C7EBF}"/>
                </a:ext>
              </a:extLst>
            </p:cNvPr>
            <p:cNvSpPr/>
            <p:nvPr/>
          </p:nvSpPr>
          <p:spPr>
            <a:xfrm>
              <a:off x="1356723" y="1110814"/>
              <a:ext cx="9391283" cy="3952122"/>
            </a:xfrm>
            <a:prstGeom prst="rect">
              <a:avLst/>
            </a:prstGeom>
            <a:solidFill>
              <a:schemeClr val="bg1">
                <a:alpha val="6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130030D-2A1C-4931-B320-6C88D1ABDDBA}"/>
                </a:ext>
              </a:extLst>
            </p:cNvPr>
            <p:cNvSpPr/>
            <p:nvPr/>
          </p:nvSpPr>
          <p:spPr>
            <a:xfrm>
              <a:off x="2474453" y="4577087"/>
              <a:ext cx="608987" cy="67740"/>
            </a:xfrm>
            <a:prstGeom prst="rect">
              <a:avLst/>
            </a:prstGeom>
            <a:solidFill>
              <a:srgbClr val="FFFF00"/>
            </a:solidFill>
            <a:ln w="63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Rectangle 14">
              <a:extLst>
                <a:ext uri="{FF2B5EF4-FFF2-40B4-BE49-F238E27FC236}">
                  <a16:creationId xmlns:a16="http://schemas.microsoft.com/office/drawing/2014/main" id="{5A6510B7-00B2-84DE-76E8-ACD942B3A288}"/>
                </a:ext>
              </a:extLst>
            </p:cNvPr>
            <p:cNvSpPr/>
            <p:nvPr/>
          </p:nvSpPr>
          <p:spPr>
            <a:xfrm>
              <a:off x="1815431" y="4572981"/>
              <a:ext cx="608987" cy="67151"/>
            </a:xfrm>
            <a:prstGeom prst="rect">
              <a:avLst/>
            </a:prstGeom>
            <a:solidFill>
              <a:srgbClr val="FFFF00"/>
            </a:solidFill>
            <a:ln w="63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B8354465-5E5B-CA3B-578A-275AE73A0267}"/>
                </a:ext>
              </a:extLst>
            </p:cNvPr>
            <p:cNvSpPr txBox="1"/>
            <p:nvPr/>
          </p:nvSpPr>
          <p:spPr>
            <a:xfrm>
              <a:off x="2437001" y="4178562"/>
              <a:ext cx="1291769"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SPXCEDN001-CR000002</a:t>
              </a:r>
            </a:p>
          </p:txBody>
        </p:sp>
        <p:sp>
          <p:nvSpPr>
            <p:cNvPr id="17" name="TextBox 16">
              <a:extLst>
                <a:ext uri="{FF2B5EF4-FFF2-40B4-BE49-F238E27FC236}">
                  <a16:creationId xmlns:a16="http://schemas.microsoft.com/office/drawing/2014/main" id="{4E88C8B0-F720-3F30-4DD4-9BA65741D6F1}"/>
                </a:ext>
              </a:extLst>
            </p:cNvPr>
            <p:cNvSpPr txBox="1"/>
            <p:nvPr/>
          </p:nvSpPr>
          <p:spPr>
            <a:xfrm>
              <a:off x="1113953" y="4178562"/>
              <a:ext cx="1291769"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SPXCEDN001-CR000020</a:t>
              </a:r>
            </a:p>
          </p:txBody>
        </p:sp>
        <p:sp>
          <p:nvSpPr>
            <p:cNvPr id="18" name="Rectangle 17">
              <a:extLst>
                <a:ext uri="{FF2B5EF4-FFF2-40B4-BE49-F238E27FC236}">
                  <a16:creationId xmlns:a16="http://schemas.microsoft.com/office/drawing/2014/main" id="{42B3A188-5CC8-680C-B77A-9A074985C423}"/>
                </a:ext>
              </a:extLst>
            </p:cNvPr>
            <p:cNvSpPr/>
            <p:nvPr/>
          </p:nvSpPr>
          <p:spPr>
            <a:xfrm rot="21441755">
              <a:off x="3315346" y="3398679"/>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9" name="TextBox 18">
              <a:extLst>
                <a:ext uri="{FF2B5EF4-FFF2-40B4-BE49-F238E27FC236}">
                  <a16:creationId xmlns:a16="http://schemas.microsoft.com/office/drawing/2014/main" id="{83F8F2A9-821C-72B5-0C7E-3DDD56FCD1C5}"/>
                </a:ext>
              </a:extLst>
            </p:cNvPr>
            <p:cNvSpPr txBox="1"/>
            <p:nvPr/>
          </p:nvSpPr>
          <p:spPr>
            <a:xfrm>
              <a:off x="2236207" y="3491258"/>
              <a:ext cx="1299738" cy="260992"/>
            </a:xfrm>
            <a:prstGeom prst="rect">
              <a:avLst/>
            </a:prstGeom>
            <a:solidFill>
              <a:schemeClr val="bg1"/>
            </a:solidFill>
            <a:ln w="6350">
              <a:solidFill>
                <a:srgbClr val="FF0000"/>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SPXCEDN001-CR000007</a:t>
              </a:r>
            </a:p>
          </p:txBody>
        </p:sp>
        <p:sp>
          <p:nvSpPr>
            <p:cNvPr id="21" name="TextBox 20">
              <a:extLst>
                <a:ext uri="{FF2B5EF4-FFF2-40B4-BE49-F238E27FC236}">
                  <a16:creationId xmlns:a16="http://schemas.microsoft.com/office/drawing/2014/main" id="{589EB2FC-D5D6-6994-26D0-22F0919319DF}"/>
                </a:ext>
              </a:extLst>
            </p:cNvPr>
            <p:cNvSpPr txBox="1"/>
            <p:nvPr/>
          </p:nvSpPr>
          <p:spPr>
            <a:xfrm>
              <a:off x="3891723" y="2533843"/>
              <a:ext cx="1299738"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W</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SPXCEDW001-CR000004</a:t>
              </a:r>
            </a:p>
          </p:txBody>
        </p:sp>
        <p:sp>
          <p:nvSpPr>
            <p:cNvPr id="22" name="TextBox 21">
              <a:extLst>
                <a:ext uri="{FF2B5EF4-FFF2-40B4-BE49-F238E27FC236}">
                  <a16:creationId xmlns:a16="http://schemas.microsoft.com/office/drawing/2014/main" id="{17899982-C842-3733-88F7-D0510677962E}"/>
                </a:ext>
              </a:extLst>
            </p:cNvPr>
            <p:cNvSpPr txBox="1"/>
            <p:nvPr/>
          </p:nvSpPr>
          <p:spPr>
            <a:xfrm>
              <a:off x="7028355" y="2664339"/>
              <a:ext cx="714335" cy="309454"/>
            </a:xfrm>
            <a:prstGeom prst="rect">
              <a:avLst/>
            </a:prstGeom>
            <a:solidFill>
              <a:srgbClr val="FFFFFF"/>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rPr>
                <a:t>EHN1</a:t>
              </a:r>
              <a:endParaRPr kumimoji="0" lang="en-GB" sz="1800" b="1" i="0" u="none" strike="noStrike" kern="0" cap="none" spc="0" normalizeH="0" baseline="0" noProof="0" dirty="0">
                <a:ln>
                  <a:noFill/>
                </a:ln>
                <a:solidFill>
                  <a:srgbClr val="2F2F2F"/>
                </a:solidFill>
                <a:effectLst/>
                <a:uLnTx/>
                <a:uFillTx/>
                <a:latin typeface="Arial"/>
              </a:endParaRPr>
            </a:p>
          </p:txBody>
        </p:sp>
        <p:sp>
          <p:nvSpPr>
            <p:cNvPr id="23" name="TextBox 22">
              <a:extLst>
                <a:ext uri="{FF2B5EF4-FFF2-40B4-BE49-F238E27FC236}">
                  <a16:creationId xmlns:a16="http://schemas.microsoft.com/office/drawing/2014/main" id="{A7214616-184E-489E-D89B-CD93CC1B3770}"/>
                </a:ext>
              </a:extLst>
            </p:cNvPr>
            <p:cNvSpPr txBox="1"/>
            <p:nvPr/>
          </p:nvSpPr>
          <p:spPr>
            <a:xfrm>
              <a:off x="7027336" y="3944660"/>
              <a:ext cx="503377" cy="226520"/>
            </a:xfrm>
            <a:prstGeom prst="rect">
              <a:avLst/>
            </a:prstGeom>
            <a:solidFill>
              <a:srgbClr val="FFFFFF"/>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rPr>
                <a:t>EHN2</a:t>
              </a:r>
              <a:endParaRPr kumimoji="0" lang="en-GB" sz="1800" b="1" i="0" u="none" strike="noStrike" kern="0" cap="none" spc="0" normalizeH="0" baseline="0" noProof="0" dirty="0">
                <a:ln>
                  <a:noFill/>
                </a:ln>
                <a:solidFill>
                  <a:srgbClr val="2F2F2F"/>
                </a:solidFill>
                <a:effectLst/>
                <a:uLnTx/>
                <a:uFillTx/>
                <a:latin typeface="Arial"/>
              </a:endParaRPr>
            </a:p>
          </p:txBody>
        </p:sp>
        <p:sp>
          <p:nvSpPr>
            <p:cNvPr id="24" name="TextBox 23">
              <a:extLst>
                <a:ext uri="{FF2B5EF4-FFF2-40B4-BE49-F238E27FC236}">
                  <a16:creationId xmlns:a16="http://schemas.microsoft.com/office/drawing/2014/main" id="{7CEA41D8-225A-9590-E106-0E5535356543}"/>
                </a:ext>
              </a:extLst>
            </p:cNvPr>
            <p:cNvSpPr txBox="1"/>
            <p:nvPr/>
          </p:nvSpPr>
          <p:spPr>
            <a:xfrm>
              <a:off x="2570221" y="2531439"/>
              <a:ext cx="1299738"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SPXCEDN001-CR000003</a:t>
              </a:r>
            </a:p>
          </p:txBody>
        </p:sp>
        <p:sp>
          <p:nvSpPr>
            <p:cNvPr id="9" name="TextBox 8">
              <a:extLst>
                <a:ext uri="{FF2B5EF4-FFF2-40B4-BE49-F238E27FC236}">
                  <a16:creationId xmlns:a16="http://schemas.microsoft.com/office/drawing/2014/main" id="{1D412638-77AE-89D5-D3FC-5EAE8BCD3300}"/>
                </a:ext>
              </a:extLst>
            </p:cNvPr>
            <p:cNvSpPr txBox="1"/>
            <p:nvPr/>
          </p:nvSpPr>
          <p:spPr>
            <a:xfrm>
              <a:off x="3569107" y="3494904"/>
              <a:ext cx="1368262" cy="260992"/>
            </a:xfrm>
            <a:prstGeom prst="rect">
              <a:avLst/>
            </a:prstGeom>
            <a:solidFill>
              <a:schemeClr val="bg1"/>
            </a:solidFill>
            <a:ln w="6350">
              <a:solidFill>
                <a:srgbClr val="FF0000"/>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endParaRPr lang="en-US" sz="700" b="1" kern="0" dirty="0">
                <a:solidFill>
                  <a:srgbClr val="191919"/>
                </a:solidFill>
                <a:latin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SPXCEDN001-CR000006</a:t>
              </a:r>
            </a:p>
          </p:txBody>
        </p:sp>
        <p:sp>
          <p:nvSpPr>
            <p:cNvPr id="50" name="Rectangle 49">
              <a:extLst>
                <a:ext uri="{FF2B5EF4-FFF2-40B4-BE49-F238E27FC236}">
                  <a16:creationId xmlns:a16="http://schemas.microsoft.com/office/drawing/2014/main" id="{4ED850B0-09C1-DC26-1CB2-6E204220B638}"/>
                </a:ext>
              </a:extLst>
            </p:cNvPr>
            <p:cNvSpPr/>
            <p:nvPr/>
          </p:nvSpPr>
          <p:spPr>
            <a:xfrm>
              <a:off x="7742690" y="1979881"/>
              <a:ext cx="493168" cy="79360"/>
            </a:xfrm>
            <a:prstGeom prst="rect">
              <a:avLst/>
            </a:prstGeom>
            <a:solidFill>
              <a:srgbClr val="FFFF00"/>
            </a:solidFill>
            <a:ln w="63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2653D3EB-CF31-FD96-BE9B-7730925E9238}"/>
                </a:ext>
              </a:extLst>
            </p:cNvPr>
            <p:cNvSpPr txBox="1"/>
            <p:nvPr/>
          </p:nvSpPr>
          <p:spPr>
            <a:xfrm>
              <a:off x="7362542" y="1573128"/>
              <a:ext cx="1308955" cy="260992"/>
            </a:xfrm>
            <a:prstGeom prst="rect">
              <a:avLst/>
            </a:prstGeom>
            <a:solidFill>
              <a:schemeClr val="bg1"/>
            </a:solidFill>
            <a:ln w="6350">
              <a:solidFill>
                <a:srgbClr val="FF0000"/>
              </a:solidFill>
            </a:ln>
          </p:spPr>
          <p:txBody>
            <a:bodyPr wrap="square" lIns="36000" tIns="0" rIns="0" bIns="18000" rtlCol="0">
              <a:spAutoFit/>
            </a:bodyPr>
            <a:lstStyle/>
            <a:p>
              <a:pPr algn="ctr"/>
              <a:r>
                <a:rPr lang="en-US" sz="700" b="1" dirty="0">
                  <a:solidFill>
                    <a:srgbClr val="191919"/>
                  </a:solidFill>
                </a:rPr>
                <a:t>XCED H</a:t>
              </a:r>
            </a:p>
            <a:p>
              <a:pPr algn="ctr"/>
              <a:r>
                <a:rPr lang="en-GB" sz="700" b="1" dirty="0">
                  <a:solidFill>
                    <a:srgbClr val="191919"/>
                  </a:solidFill>
                </a:rPr>
                <a:t>SPXCEDH001-CR000001</a:t>
              </a:r>
            </a:p>
          </p:txBody>
        </p:sp>
        <p:sp>
          <p:nvSpPr>
            <p:cNvPr id="52" name="TextBox 51">
              <a:extLst>
                <a:ext uri="{FF2B5EF4-FFF2-40B4-BE49-F238E27FC236}">
                  <a16:creationId xmlns:a16="http://schemas.microsoft.com/office/drawing/2014/main" id="{37038C91-F778-43FF-55D1-A1C74CE569B6}"/>
                </a:ext>
              </a:extLst>
            </p:cNvPr>
            <p:cNvSpPr txBox="1"/>
            <p:nvPr/>
          </p:nvSpPr>
          <p:spPr>
            <a:xfrm>
              <a:off x="7073248" y="1280906"/>
              <a:ext cx="602729" cy="276999"/>
            </a:xfrm>
            <a:prstGeom prst="rect">
              <a:avLst/>
            </a:prstGeom>
            <a:solidFill>
              <a:schemeClr val="bg1"/>
            </a:solidFill>
          </p:spPr>
          <p:txBody>
            <a:bodyPr wrap="none" lIns="0" tIns="0" rIns="0" bIns="0" rtlCol="0">
              <a:spAutoFit/>
            </a:bodyPr>
            <a:lstStyle/>
            <a:p>
              <a:pPr algn="l"/>
              <a:r>
                <a:rPr lang="en-US" b="1" dirty="0">
                  <a:solidFill>
                    <a:schemeClr val="tx2"/>
                  </a:solidFill>
                </a:rPr>
                <a:t>TCC8</a:t>
              </a:r>
              <a:endParaRPr lang="en-GB" b="1" dirty="0">
                <a:solidFill>
                  <a:schemeClr val="tx2"/>
                </a:solidFill>
              </a:endParaRPr>
            </a:p>
          </p:txBody>
        </p:sp>
        <p:sp>
          <p:nvSpPr>
            <p:cNvPr id="53" name="Rectangle 52">
              <a:extLst>
                <a:ext uri="{FF2B5EF4-FFF2-40B4-BE49-F238E27FC236}">
                  <a16:creationId xmlns:a16="http://schemas.microsoft.com/office/drawing/2014/main" id="{8917ACCB-FA61-773C-8B61-58951473239B}"/>
                </a:ext>
              </a:extLst>
            </p:cNvPr>
            <p:cNvSpPr/>
            <p:nvPr/>
          </p:nvSpPr>
          <p:spPr>
            <a:xfrm rot="21441755">
              <a:off x="3559658" y="3388802"/>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 name="Rectangle 1">
              <a:extLst>
                <a:ext uri="{FF2B5EF4-FFF2-40B4-BE49-F238E27FC236}">
                  <a16:creationId xmlns:a16="http://schemas.microsoft.com/office/drawing/2014/main" id="{6D21E35E-8C62-5DCD-3852-FA0A95D231A6}"/>
                </a:ext>
              </a:extLst>
            </p:cNvPr>
            <p:cNvSpPr/>
            <p:nvPr/>
          </p:nvSpPr>
          <p:spPr>
            <a:xfrm rot="21441755">
              <a:off x="3750941" y="2956352"/>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61" name="Content Placeholder 4">
            <a:extLst>
              <a:ext uri="{FF2B5EF4-FFF2-40B4-BE49-F238E27FC236}">
                <a16:creationId xmlns:a16="http://schemas.microsoft.com/office/drawing/2014/main" id="{434F47DE-2567-0162-E56F-905E090E62CA}"/>
              </a:ext>
            </a:extLst>
          </p:cNvPr>
          <p:cNvSpPr txBox="1">
            <a:spLocks/>
          </p:cNvSpPr>
          <p:nvPr/>
        </p:nvSpPr>
        <p:spPr>
          <a:xfrm>
            <a:off x="287652" y="1823087"/>
            <a:ext cx="2684466" cy="345923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7 </a:t>
            </a:r>
            <a:r>
              <a:rPr lang="en-GB" sz="1400" u="sng" dirty="0">
                <a:latin typeface="Arial" panose="020B0604020202020204" pitchFamily="34" charset="0"/>
                <a:cs typeface="Arial" panose="020B0604020202020204" pitchFamily="34" charset="0"/>
              </a:rPr>
              <a:t>Operational</a:t>
            </a:r>
            <a:r>
              <a:rPr lang="en-GB" sz="1400" dirty="0">
                <a:latin typeface="Arial" panose="020B0604020202020204" pitchFamily="34" charset="0"/>
                <a:cs typeface="Arial" panose="020B0604020202020204" pitchFamily="34" charset="0"/>
              </a:rPr>
              <a:t> </a:t>
            </a:r>
            <a:r>
              <a:rPr lang="en-GB" sz="1400" b="0" dirty="0">
                <a:latin typeface="Arial" panose="020B0604020202020204" pitchFamily="34" charset="0"/>
                <a:cs typeface="Arial" panose="020B0604020202020204" pitchFamily="34" charset="0"/>
              </a:rPr>
              <a:t>XCEDs exist:</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5 TYPE </a:t>
            </a:r>
            <a:r>
              <a:rPr lang="en-GB" sz="1400" dirty="0">
                <a:latin typeface="Arial" panose="020B0604020202020204" pitchFamily="34" charset="0"/>
                <a:cs typeface="Arial" panose="020B0604020202020204" pitchFamily="34" charset="0"/>
              </a:rPr>
              <a:t>N</a:t>
            </a:r>
            <a:r>
              <a:rPr lang="en-GB" sz="1400" b="0" dirty="0">
                <a:latin typeface="Arial" panose="020B0604020202020204" pitchFamily="34" charset="0"/>
                <a:cs typeface="Arial" panose="020B0604020202020204" pitchFamily="34" charset="0"/>
              </a:rPr>
              <a:t>orth:</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SPXCEDN001-CR000006</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SPXCEDN001-CR000007</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SPXCEDN001-CR000020</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SPXCEDN001-CR000002</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SPXCEDN001-CR000003</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1 TYPE </a:t>
            </a:r>
            <a:r>
              <a:rPr lang="en-GB" sz="1400" dirty="0">
                <a:latin typeface="Arial" panose="020B0604020202020204" pitchFamily="34" charset="0"/>
                <a:cs typeface="Arial" panose="020B0604020202020204" pitchFamily="34" charset="0"/>
              </a:rPr>
              <a:t>W</a:t>
            </a:r>
            <a:r>
              <a:rPr lang="en-GB" sz="1400" b="0" dirty="0">
                <a:latin typeface="Arial" panose="020B0604020202020204" pitchFamily="34" charset="0"/>
                <a:cs typeface="Arial" panose="020B0604020202020204" pitchFamily="34" charset="0"/>
              </a:rPr>
              <a:t>est:</a:t>
            </a:r>
          </a:p>
          <a:p>
            <a:pPr lvl="1">
              <a:spcBef>
                <a:spcPts val="600"/>
              </a:spcBef>
              <a:spcAft>
                <a:spcPts val="0"/>
              </a:spcAft>
            </a:pPr>
            <a:r>
              <a:rPr lang="en-GB" sz="1100" b="0" dirty="0">
                <a:latin typeface="Arial" panose="020B0604020202020204" pitchFamily="34" charset="0"/>
                <a:cs typeface="Arial" panose="020B0604020202020204" pitchFamily="34" charset="0"/>
              </a:rPr>
              <a:t>SPXCEDW001-CR000004</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1 TYPE </a:t>
            </a:r>
            <a:r>
              <a:rPr lang="en-GB" sz="1400" dirty="0">
                <a:latin typeface="Arial" panose="020B0604020202020204" pitchFamily="34" charset="0"/>
                <a:cs typeface="Arial" panose="020B0604020202020204" pitchFamily="34" charset="0"/>
              </a:rPr>
              <a:t>H</a:t>
            </a:r>
            <a:r>
              <a:rPr lang="en-GB" sz="1400" b="0" dirty="0">
                <a:latin typeface="Arial" panose="020B0604020202020204" pitchFamily="34" charset="0"/>
                <a:cs typeface="Arial" panose="020B0604020202020204" pitchFamily="34" charset="0"/>
              </a:rPr>
              <a:t>ydrogen</a:t>
            </a:r>
          </a:p>
          <a:p>
            <a:pPr lvl="1">
              <a:spcBef>
                <a:spcPts val="600"/>
              </a:spcBef>
              <a:spcAft>
                <a:spcPts val="0"/>
              </a:spcAft>
            </a:pPr>
            <a:r>
              <a:rPr lang="en-GB" sz="1100" b="0" dirty="0">
                <a:latin typeface="Arial" panose="020B0604020202020204" pitchFamily="34" charset="0"/>
                <a:cs typeface="Arial" panose="020B0604020202020204" pitchFamily="34" charset="0"/>
              </a:rPr>
              <a:t>SPXCEDH001-CR000001</a:t>
            </a: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62" name="Content Placeholder 4">
            <a:extLst>
              <a:ext uri="{FF2B5EF4-FFF2-40B4-BE49-F238E27FC236}">
                <a16:creationId xmlns:a16="http://schemas.microsoft.com/office/drawing/2014/main" id="{60C4C437-35FE-7043-8556-5BC428C50B31}"/>
              </a:ext>
            </a:extLst>
          </p:cNvPr>
          <p:cNvSpPr txBox="1">
            <a:spLocks/>
          </p:cNvSpPr>
          <p:nvPr/>
        </p:nvSpPr>
        <p:spPr>
          <a:xfrm>
            <a:off x="407988" y="853873"/>
            <a:ext cx="3125280" cy="29718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XCED PARK</a:t>
            </a: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FD07622-99EC-AE44-CC68-6699A27C4B76}"/>
              </a:ext>
            </a:extLst>
          </p:cNvPr>
          <p:cNvSpPr txBox="1"/>
          <p:nvPr/>
        </p:nvSpPr>
        <p:spPr>
          <a:xfrm>
            <a:off x="4999032" y="3301728"/>
            <a:ext cx="350451" cy="107722"/>
          </a:xfrm>
          <a:prstGeom prst="rect">
            <a:avLst/>
          </a:prstGeom>
          <a:solidFill>
            <a:schemeClr val="bg1"/>
          </a:solidFill>
        </p:spPr>
        <p:txBody>
          <a:bodyPr wrap="square" lIns="0" tIns="0" rIns="0" bIns="0" rtlCol="0">
            <a:spAutoFit/>
          </a:bodyPr>
          <a:lstStyle/>
          <a:p>
            <a:pPr algn="l"/>
            <a:r>
              <a:rPr lang="en-US" sz="700" dirty="0"/>
              <a:t>021.463</a:t>
            </a:r>
          </a:p>
        </p:txBody>
      </p:sp>
      <p:sp>
        <p:nvSpPr>
          <p:cNvPr id="7" name="TextBox 6">
            <a:extLst>
              <a:ext uri="{FF2B5EF4-FFF2-40B4-BE49-F238E27FC236}">
                <a16:creationId xmlns:a16="http://schemas.microsoft.com/office/drawing/2014/main" id="{0F220ED5-ECB3-B81F-3D53-76561D777DFF}"/>
              </a:ext>
            </a:extLst>
          </p:cNvPr>
          <p:cNvSpPr txBox="1"/>
          <p:nvPr/>
        </p:nvSpPr>
        <p:spPr>
          <a:xfrm>
            <a:off x="4476147" y="3702581"/>
            <a:ext cx="350451" cy="107722"/>
          </a:xfrm>
          <a:prstGeom prst="rect">
            <a:avLst/>
          </a:prstGeom>
          <a:solidFill>
            <a:schemeClr val="bg1"/>
          </a:solidFill>
        </p:spPr>
        <p:txBody>
          <a:bodyPr wrap="square" lIns="0" tIns="0" rIns="0" bIns="0" rtlCol="0">
            <a:spAutoFit/>
          </a:bodyPr>
          <a:lstStyle/>
          <a:p>
            <a:pPr algn="l"/>
            <a:r>
              <a:rPr lang="en-US" sz="700" dirty="0"/>
              <a:t>041.440</a:t>
            </a:r>
          </a:p>
        </p:txBody>
      </p:sp>
      <p:sp>
        <p:nvSpPr>
          <p:cNvPr id="8" name="TextBox 7">
            <a:extLst>
              <a:ext uri="{FF2B5EF4-FFF2-40B4-BE49-F238E27FC236}">
                <a16:creationId xmlns:a16="http://schemas.microsoft.com/office/drawing/2014/main" id="{AC871990-BDA5-C62D-A966-4219014E6867}"/>
              </a:ext>
            </a:extLst>
          </p:cNvPr>
          <p:cNvSpPr txBox="1"/>
          <p:nvPr/>
        </p:nvSpPr>
        <p:spPr>
          <a:xfrm>
            <a:off x="4863434" y="3700042"/>
            <a:ext cx="350451" cy="107722"/>
          </a:xfrm>
          <a:prstGeom prst="rect">
            <a:avLst/>
          </a:prstGeom>
          <a:solidFill>
            <a:schemeClr val="bg1"/>
          </a:solidFill>
        </p:spPr>
        <p:txBody>
          <a:bodyPr wrap="square" lIns="0" tIns="0" rIns="0" bIns="0" rtlCol="0">
            <a:spAutoFit/>
          </a:bodyPr>
          <a:lstStyle/>
          <a:p>
            <a:pPr algn="l"/>
            <a:r>
              <a:rPr lang="en-US" sz="700" dirty="0"/>
              <a:t>041.449</a:t>
            </a:r>
          </a:p>
        </p:txBody>
      </p:sp>
      <p:sp>
        <p:nvSpPr>
          <p:cNvPr id="10" name="TextBox 9">
            <a:extLst>
              <a:ext uri="{FF2B5EF4-FFF2-40B4-BE49-F238E27FC236}">
                <a16:creationId xmlns:a16="http://schemas.microsoft.com/office/drawing/2014/main" id="{0C4F4FB5-CB54-7D14-25B1-74591E555B32}"/>
              </a:ext>
            </a:extLst>
          </p:cNvPr>
          <p:cNvSpPr txBox="1"/>
          <p:nvPr/>
        </p:nvSpPr>
        <p:spPr>
          <a:xfrm>
            <a:off x="3280765" y="4869315"/>
            <a:ext cx="350451" cy="107722"/>
          </a:xfrm>
          <a:prstGeom prst="rect">
            <a:avLst/>
          </a:prstGeom>
          <a:solidFill>
            <a:schemeClr val="bg1"/>
          </a:solidFill>
        </p:spPr>
        <p:txBody>
          <a:bodyPr wrap="square" lIns="0" tIns="0" rIns="0" bIns="0" rtlCol="0">
            <a:spAutoFit/>
          </a:bodyPr>
          <a:lstStyle/>
          <a:p>
            <a:pPr algn="l"/>
            <a:r>
              <a:rPr lang="en-US" sz="700" dirty="0"/>
              <a:t>065.083</a:t>
            </a:r>
          </a:p>
        </p:txBody>
      </p:sp>
      <p:sp>
        <p:nvSpPr>
          <p:cNvPr id="20" name="TextBox 19">
            <a:extLst>
              <a:ext uri="{FF2B5EF4-FFF2-40B4-BE49-F238E27FC236}">
                <a16:creationId xmlns:a16="http://schemas.microsoft.com/office/drawing/2014/main" id="{8679E0F5-4851-F236-FD83-3A89648A3ED3}"/>
              </a:ext>
            </a:extLst>
          </p:cNvPr>
          <p:cNvSpPr txBox="1"/>
          <p:nvPr/>
        </p:nvSpPr>
        <p:spPr>
          <a:xfrm>
            <a:off x="3985575" y="4869315"/>
            <a:ext cx="350451" cy="107722"/>
          </a:xfrm>
          <a:prstGeom prst="rect">
            <a:avLst/>
          </a:prstGeom>
          <a:solidFill>
            <a:schemeClr val="bg1"/>
          </a:solidFill>
        </p:spPr>
        <p:txBody>
          <a:bodyPr wrap="square" lIns="0" tIns="0" rIns="0" bIns="0" rtlCol="0">
            <a:spAutoFit/>
          </a:bodyPr>
          <a:lstStyle/>
          <a:p>
            <a:pPr algn="l"/>
            <a:r>
              <a:rPr lang="en-US" sz="700" dirty="0"/>
              <a:t>065.089</a:t>
            </a:r>
          </a:p>
        </p:txBody>
      </p:sp>
      <p:sp>
        <p:nvSpPr>
          <p:cNvPr id="27" name="TextBox 26">
            <a:extLst>
              <a:ext uri="{FF2B5EF4-FFF2-40B4-BE49-F238E27FC236}">
                <a16:creationId xmlns:a16="http://schemas.microsoft.com/office/drawing/2014/main" id="{E31FC89F-F484-3492-3ED6-63D9B55337CF}"/>
              </a:ext>
            </a:extLst>
          </p:cNvPr>
          <p:cNvSpPr txBox="1"/>
          <p:nvPr/>
        </p:nvSpPr>
        <p:spPr>
          <a:xfrm>
            <a:off x="8930291" y="2377725"/>
            <a:ext cx="350451" cy="107722"/>
          </a:xfrm>
          <a:prstGeom prst="rect">
            <a:avLst/>
          </a:prstGeom>
          <a:solidFill>
            <a:schemeClr val="bg1"/>
          </a:solidFill>
        </p:spPr>
        <p:txBody>
          <a:bodyPr wrap="square" lIns="0" tIns="0" rIns="0" bIns="0" rtlCol="0">
            <a:spAutoFit/>
          </a:bodyPr>
          <a:lstStyle/>
          <a:p>
            <a:pPr algn="l"/>
            <a:r>
              <a:rPr lang="en-US" sz="700" dirty="0"/>
              <a:t>101.072</a:t>
            </a:r>
          </a:p>
        </p:txBody>
      </p:sp>
    </p:spTree>
    <p:extLst>
      <p:ext uri="{BB962C8B-B14F-4D97-AF65-F5344CB8AC3E}">
        <p14:creationId xmlns:p14="http://schemas.microsoft.com/office/powerpoint/2010/main" val="968977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AC323-7D26-069B-5015-6E13CE61312D}"/>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C17B2488-9987-B6C7-B20B-D6E119AB2D47}"/>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657D768E-8066-1F1C-5EF2-D3D8D9E4A60C}"/>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D730801E-1886-A5DA-DD2E-144C1BDEBE32}"/>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8" name="Title 3">
            <a:extLst>
              <a:ext uri="{FF2B5EF4-FFF2-40B4-BE49-F238E27FC236}">
                <a16:creationId xmlns:a16="http://schemas.microsoft.com/office/drawing/2014/main" id="{62CCA048-A58B-83FD-7FC3-212044A09F10}"/>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INTRODUCTION</a:t>
            </a:r>
            <a:endParaRPr lang="en-GB" sz="2800" dirty="0"/>
          </a:p>
        </p:txBody>
      </p:sp>
      <p:grpSp>
        <p:nvGrpSpPr>
          <p:cNvPr id="60" name="Group 59">
            <a:extLst>
              <a:ext uri="{FF2B5EF4-FFF2-40B4-BE49-F238E27FC236}">
                <a16:creationId xmlns:a16="http://schemas.microsoft.com/office/drawing/2014/main" id="{6DBDE545-9037-37D9-E2B1-E581B3EE9CCB}"/>
              </a:ext>
            </a:extLst>
          </p:cNvPr>
          <p:cNvGrpSpPr/>
          <p:nvPr/>
        </p:nvGrpSpPr>
        <p:grpSpPr>
          <a:xfrm>
            <a:off x="2521784" y="1660186"/>
            <a:ext cx="9226752" cy="3785037"/>
            <a:chOff x="1113953" y="1110814"/>
            <a:chExt cx="9634053" cy="3952122"/>
          </a:xfrm>
        </p:grpSpPr>
        <p:pic>
          <p:nvPicPr>
            <p:cNvPr id="49" name="Picture 48">
              <a:extLst>
                <a:ext uri="{FF2B5EF4-FFF2-40B4-BE49-F238E27FC236}">
                  <a16:creationId xmlns:a16="http://schemas.microsoft.com/office/drawing/2014/main" id="{9809D5A6-B414-87D2-F9BE-827C70690838}"/>
                </a:ext>
              </a:extLst>
            </p:cNvPr>
            <p:cNvPicPr>
              <a:picLocks noChangeAspect="1"/>
            </p:cNvPicPr>
            <p:nvPr/>
          </p:nvPicPr>
          <p:blipFill rotWithShape="1">
            <a:blip r:embed="rId2"/>
            <a:srcRect l="21415" t="34685" r="-1" b="22723"/>
            <a:stretch/>
          </p:blipFill>
          <p:spPr>
            <a:xfrm>
              <a:off x="1373887" y="1179424"/>
              <a:ext cx="9374118" cy="1288266"/>
            </a:xfrm>
            <a:prstGeom prst="rect">
              <a:avLst/>
            </a:prstGeom>
          </p:spPr>
        </p:pic>
        <p:grpSp>
          <p:nvGrpSpPr>
            <p:cNvPr id="11" name="Group 10">
              <a:extLst>
                <a:ext uri="{FF2B5EF4-FFF2-40B4-BE49-F238E27FC236}">
                  <a16:creationId xmlns:a16="http://schemas.microsoft.com/office/drawing/2014/main" id="{267730DA-BA8F-A7F6-9ECB-9A2D5307700D}"/>
                </a:ext>
              </a:extLst>
            </p:cNvPr>
            <p:cNvGrpSpPr/>
            <p:nvPr/>
          </p:nvGrpSpPr>
          <p:grpSpPr>
            <a:xfrm>
              <a:off x="1373887" y="2564310"/>
              <a:ext cx="9374117" cy="1262702"/>
              <a:chOff x="15477" y="1656000"/>
              <a:chExt cx="9558164" cy="1297349"/>
            </a:xfrm>
          </p:grpSpPr>
          <p:pic>
            <p:nvPicPr>
              <p:cNvPr id="25" name="Picture 24">
                <a:extLst>
                  <a:ext uri="{FF2B5EF4-FFF2-40B4-BE49-F238E27FC236}">
                    <a16:creationId xmlns:a16="http://schemas.microsoft.com/office/drawing/2014/main" id="{041FF5F7-2A89-7AFE-38FB-D63138CBFC98}"/>
                  </a:ext>
                </a:extLst>
              </p:cNvPr>
              <p:cNvPicPr>
                <a:picLocks noChangeAspect="1"/>
              </p:cNvPicPr>
              <p:nvPr/>
            </p:nvPicPr>
            <p:blipFill>
              <a:blip r:embed="rId3"/>
              <a:stretch>
                <a:fillRect/>
              </a:stretch>
            </p:blipFill>
            <p:spPr>
              <a:xfrm>
                <a:off x="15477" y="1668740"/>
                <a:ext cx="5753128" cy="1284609"/>
              </a:xfrm>
              <a:prstGeom prst="rect">
                <a:avLst/>
              </a:prstGeom>
            </p:spPr>
          </p:pic>
          <p:pic>
            <p:nvPicPr>
              <p:cNvPr id="26" name="Picture 25">
                <a:extLst>
                  <a:ext uri="{FF2B5EF4-FFF2-40B4-BE49-F238E27FC236}">
                    <a16:creationId xmlns:a16="http://schemas.microsoft.com/office/drawing/2014/main" id="{DDF3C0DF-B07C-03FB-FB09-55DB38D51824}"/>
                  </a:ext>
                </a:extLst>
              </p:cNvPr>
              <p:cNvPicPr>
                <a:picLocks noChangeAspect="1"/>
              </p:cNvPicPr>
              <p:nvPr/>
            </p:nvPicPr>
            <p:blipFill>
              <a:blip r:embed="rId4"/>
              <a:stretch>
                <a:fillRect/>
              </a:stretch>
            </p:blipFill>
            <p:spPr>
              <a:xfrm>
                <a:off x="3783600" y="1656000"/>
                <a:ext cx="5790041" cy="1281600"/>
              </a:xfrm>
              <a:prstGeom prst="rect">
                <a:avLst/>
              </a:prstGeom>
            </p:spPr>
          </p:pic>
        </p:grpSp>
        <p:pic>
          <p:nvPicPr>
            <p:cNvPr id="12" name="Picture 11">
              <a:extLst>
                <a:ext uri="{FF2B5EF4-FFF2-40B4-BE49-F238E27FC236}">
                  <a16:creationId xmlns:a16="http://schemas.microsoft.com/office/drawing/2014/main" id="{7006277B-7A5E-652B-E832-243E118EA19E}"/>
                </a:ext>
              </a:extLst>
            </p:cNvPr>
            <p:cNvPicPr>
              <a:picLocks noChangeAspect="1"/>
            </p:cNvPicPr>
            <p:nvPr/>
          </p:nvPicPr>
          <p:blipFill rotWithShape="1">
            <a:blip r:embed="rId5"/>
            <a:srcRect t="36323" b="41479"/>
            <a:stretch/>
          </p:blipFill>
          <p:spPr>
            <a:xfrm>
              <a:off x="1373887" y="3996476"/>
              <a:ext cx="9374117" cy="1018031"/>
            </a:xfrm>
            <a:prstGeom prst="rect">
              <a:avLst/>
            </a:prstGeom>
          </p:spPr>
        </p:pic>
        <p:sp>
          <p:nvSpPr>
            <p:cNvPr id="13" name="Rectangle 12">
              <a:extLst>
                <a:ext uri="{FF2B5EF4-FFF2-40B4-BE49-F238E27FC236}">
                  <a16:creationId xmlns:a16="http://schemas.microsoft.com/office/drawing/2014/main" id="{D6A68FBE-9185-AA16-E93D-9AC845BEE33D}"/>
                </a:ext>
              </a:extLst>
            </p:cNvPr>
            <p:cNvSpPr/>
            <p:nvPr/>
          </p:nvSpPr>
          <p:spPr>
            <a:xfrm>
              <a:off x="1356723" y="1110814"/>
              <a:ext cx="9391283" cy="3952122"/>
            </a:xfrm>
            <a:prstGeom prst="rect">
              <a:avLst/>
            </a:prstGeom>
            <a:solidFill>
              <a:schemeClr val="bg1">
                <a:alpha val="6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1E109DB-93EA-0753-4E74-9AEBC2623959}"/>
                </a:ext>
              </a:extLst>
            </p:cNvPr>
            <p:cNvSpPr/>
            <p:nvPr/>
          </p:nvSpPr>
          <p:spPr>
            <a:xfrm>
              <a:off x="2474453" y="4577087"/>
              <a:ext cx="608987" cy="67740"/>
            </a:xfrm>
            <a:prstGeom prst="rect">
              <a:avLst/>
            </a:prstGeom>
            <a:solidFill>
              <a:srgbClr val="FFFF00"/>
            </a:solidFill>
            <a:ln w="63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Rectangle 14">
              <a:extLst>
                <a:ext uri="{FF2B5EF4-FFF2-40B4-BE49-F238E27FC236}">
                  <a16:creationId xmlns:a16="http://schemas.microsoft.com/office/drawing/2014/main" id="{FC89D6D9-099E-2D2F-6CED-D83106F177E7}"/>
                </a:ext>
              </a:extLst>
            </p:cNvPr>
            <p:cNvSpPr/>
            <p:nvPr/>
          </p:nvSpPr>
          <p:spPr>
            <a:xfrm>
              <a:off x="1815431" y="4572981"/>
              <a:ext cx="608987" cy="67151"/>
            </a:xfrm>
            <a:prstGeom prst="rect">
              <a:avLst/>
            </a:prstGeom>
            <a:solidFill>
              <a:srgbClr val="FFFF00"/>
            </a:solidFill>
            <a:ln w="63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8D6E11B5-AA68-20F9-7E4D-940D490BB20E}"/>
                </a:ext>
              </a:extLst>
            </p:cNvPr>
            <p:cNvSpPr txBox="1"/>
            <p:nvPr/>
          </p:nvSpPr>
          <p:spPr>
            <a:xfrm>
              <a:off x="2437001" y="4178562"/>
              <a:ext cx="1291769"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SPXCEDN001-CR000002</a:t>
              </a:r>
            </a:p>
          </p:txBody>
        </p:sp>
        <p:sp>
          <p:nvSpPr>
            <p:cNvPr id="17" name="TextBox 16">
              <a:extLst>
                <a:ext uri="{FF2B5EF4-FFF2-40B4-BE49-F238E27FC236}">
                  <a16:creationId xmlns:a16="http://schemas.microsoft.com/office/drawing/2014/main" id="{2A532406-4E44-91E7-6317-112EC1D49515}"/>
                </a:ext>
              </a:extLst>
            </p:cNvPr>
            <p:cNvSpPr txBox="1"/>
            <p:nvPr/>
          </p:nvSpPr>
          <p:spPr>
            <a:xfrm>
              <a:off x="1113953" y="4178562"/>
              <a:ext cx="1291769"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SPXCEDN001-CR000020</a:t>
              </a:r>
            </a:p>
          </p:txBody>
        </p:sp>
        <p:sp>
          <p:nvSpPr>
            <p:cNvPr id="18" name="Rectangle 17">
              <a:extLst>
                <a:ext uri="{FF2B5EF4-FFF2-40B4-BE49-F238E27FC236}">
                  <a16:creationId xmlns:a16="http://schemas.microsoft.com/office/drawing/2014/main" id="{B2C74A7E-183E-4B2D-5073-B7E0CC9D9477}"/>
                </a:ext>
              </a:extLst>
            </p:cNvPr>
            <p:cNvSpPr/>
            <p:nvPr/>
          </p:nvSpPr>
          <p:spPr>
            <a:xfrm rot="21441755">
              <a:off x="3315346" y="3398679"/>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9" name="TextBox 18">
              <a:extLst>
                <a:ext uri="{FF2B5EF4-FFF2-40B4-BE49-F238E27FC236}">
                  <a16:creationId xmlns:a16="http://schemas.microsoft.com/office/drawing/2014/main" id="{FC8D40ED-3DFB-340F-A2D5-F64AD8EC40D8}"/>
                </a:ext>
              </a:extLst>
            </p:cNvPr>
            <p:cNvSpPr txBox="1"/>
            <p:nvPr/>
          </p:nvSpPr>
          <p:spPr>
            <a:xfrm>
              <a:off x="2236207" y="3491258"/>
              <a:ext cx="1299738" cy="260992"/>
            </a:xfrm>
            <a:prstGeom prst="rect">
              <a:avLst/>
            </a:prstGeom>
            <a:solidFill>
              <a:schemeClr val="tx1">
                <a:lumMod val="20000"/>
                <a:lumOff val="80000"/>
              </a:schemeClr>
            </a:solidFill>
            <a:ln w="6350">
              <a:solidFill>
                <a:srgbClr val="FF0000"/>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SPXCEDN001-CR000007</a:t>
              </a:r>
            </a:p>
          </p:txBody>
        </p:sp>
        <p:sp>
          <p:nvSpPr>
            <p:cNvPr id="21" name="TextBox 20">
              <a:extLst>
                <a:ext uri="{FF2B5EF4-FFF2-40B4-BE49-F238E27FC236}">
                  <a16:creationId xmlns:a16="http://schemas.microsoft.com/office/drawing/2014/main" id="{E3EDD4FB-958D-FBCF-35D3-38EC36CA34DD}"/>
                </a:ext>
              </a:extLst>
            </p:cNvPr>
            <p:cNvSpPr txBox="1"/>
            <p:nvPr/>
          </p:nvSpPr>
          <p:spPr>
            <a:xfrm>
              <a:off x="3891723" y="2533843"/>
              <a:ext cx="1299738" cy="260992"/>
            </a:xfrm>
            <a:prstGeom prst="rect">
              <a:avLst/>
            </a:prstGeom>
            <a:solidFill>
              <a:schemeClr val="bg1"/>
            </a:solidFill>
            <a:ln w="6350">
              <a:solidFill>
                <a:schemeClr val="tx1"/>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W</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SPXCEDW001-CR000004</a:t>
              </a:r>
            </a:p>
          </p:txBody>
        </p:sp>
        <p:sp>
          <p:nvSpPr>
            <p:cNvPr id="22" name="TextBox 21">
              <a:extLst>
                <a:ext uri="{FF2B5EF4-FFF2-40B4-BE49-F238E27FC236}">
                  <a16:creationId xmlns:a16="http://schemas.microsoft.com/office/drawing/2014/main" id="{543A1F79-768B-B22B-8F67-EFA2B835E095}"/>
                </a:ext>
              </a:extLst>
            </p:cNvPr>
            <p:cNvSpPr txBox="1"/>
            <p:nvPr/>
          </p:nvSpPr>
          <p:spPr>
            <a:xfrm>
              <a:off x="7028355" y="2664339"/>
              <a:ext cx="714335" cy="309454"/>
            </a:xfrm>
            <a:prstGeom prst="rect">
              <a:avLst/>
            </a:prstGeom>
            <a:solidFill>
              <a:srgbClr val="FFFFFF"/>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rPr>
                <a:t>EHN1</a:t>
              </a:r>
              <a:endParaRPr kumimoji="0" lang="en-GB" sz="1800" b="1" i="0" u="none" strike="noStrike" kern="0" cap="none" spc="0" normalizeH="0" baseline="0" noProof="0" dirty="0">
                <a:ln>
                  <a:noFill/>
                </a:ln>
                <a:solidFill>
                  <a:srgbClr val="2F2F2F"/>
                </a:solidFill>
                <a:effectLst/>
                <a:uLnTx/>
                <a:uFillTx/>
                <a:latin typeface="Arial"/>
              </a:endParaRPr>
            </a:p>
          </p:txBody>
        </p:sp>
        <p:sp>
          <p:nvSpPr>
            <p:cNvPr id="23" name="TextBox 22">
              <a:extLst>
                <a:ext uri="{FF2B5EF4-FFF2-40B4-BE49-F238E27FC236}">
                  <a16:creationId xmlns:a16="http://schemas.microsoft.com/office/drawing/2014/main" id="{D34524C5-3A1F-1516-0E2F-43248FBEE477}"/>
                </a:ext>
              </a:extLst>
            </p:cNvPr>
            <p:cNvSpPr txBox="1"/>
            <p:nvPr/>
          </p:nvSpPr>
          <p:spPr>
            <a:xfrm>
              <a:off x="7027336" y="3944660"/>
              <a:ext cx="503377" cy="226520"/>
            </a:xfrm>
            <a:prstGeom prst="rect">
              <a:avLst/>
            </a:prstGeom>
            <a:solidFill>
              <a:srgbClr val="FFFFFF"/>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rPr>
                <a:t>EHN2</a:t>
              </a:r>
              <a:endParaRPr kumimoji="0" lang="en-GB" sz="1800" b="1" i="0" u="none" strike="noStrike" kern="0" cap="none" spc="0" normalizeH="0" baseline="0" noProof="0" dirty="0">
                <a:ln>
                  <a:noFill/>
                </a:ln>
                <a:solidFill>
                  <a:srgbClr val="2F2F2F"/>
                </a:solidFill>
                <a:effectLst/>
                <a:uLnTx/>
                <a:uFillTx/>
                <a:latin typeface="Arial"/>
              </a:endParaRPr>
            </a:p>
          </p:txBody>
        </p:sp>
        <p:sp>
          <p:nvSpPr>
            <p:cNvPr id="24" name="TextBox 23">
              <a:extLst>
                <a:ext uri="{FF2B5EF4-FFF2-40B4-BE49-F238E27FC236}">
                  <a16:creationId xmlns:a16="http://schemas.microsoft.com/office/drawing/2014/main" id="{B888311C-5156-B724-1E09-2134D23EA3F9}"/>
                </a:ext>
              </a:extLst>
            </p:cNvPr>
            <p:cNvSpPr txBox="1"/>
            <p:nvPr/>
          </p:nvSpPr>
          <p:spPr>
            <a:xfrm>
              <a:off x="2570221" y="2531439"/>
              <a:ext cx="1299738" cy="260992"/>
            </a:xfrm>
            <a:prstGeom prst="rect">
              <a:avLst/>
            </a:prstGeom>
            <a:solidFill>
              <a:schemeClr val="tx1">
                <a:lumMod val="20000"/>
                <a:lumOff val="80000"/>
              </a:schemeClr>
            </a:solidFill>
            <a:ln w="6350">
              <a:solidFill>
                <a:srgbClr val="FF0000"/>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SPXCEDN001-CR000003</a:t>
              </a:r>
            </a:p>
          </p:txBody>
        </p:sp>
        <p:sp>
          <p:nvSpPr>
            <p:cNvPr id="9" name="TextBox 8">
              <a:extLst>
                <a:ext uri="{FF2B5EF4-FFF2-40B4-BE49-F238E27FC236}">
                  <a16:creationId xmlns:a16="http://schemas.microsoft.com/office/drawing/2014/main" id="{CBEF25A8-6F64-087A-4AAF-096A1A44BE29}"/>
                </a:ext>
              </a:extLst>
            </p:cNvPr>
            <p:cNvSpPr txBox="1"/>
            <p:nvPr/>
          </p:nvSpPr>
          <p:spPr>
            <a:xfrm>
              <a:off x="3569107" y="3494904"/>
              <a:ext cx="1368262" cy="260992"/>
            </a:xfrm>
            <a:prstGeom prst="rect">
              <a:avLst/>
            </a:prstGeom>
            <a:solidFill>
              <a:schemeClr val="tx1">
                <a:lumMod val="20000"/>
                <a:lumOff val="80000"/>
              </a:schemeClr>
            </a:solidFill>
            <a:ln w="6350">
              <a:solidFill>
                <a:srgbClr val="FF0000"/>
              </a:solidFill>
            </a:ln>
          </p:spPr>
          <p:txBody>
            <a:bodyPr wrap="square" lIns="36000" tIns="0" rIns="0" bIns="18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dirty="0">
                  <a:ln>
                    <a:noFill/>
                  </a:ln>
                  <a:solidFill>
                    <a:srgbClr val="191919"/>
                  </a:solidFill>
                  <a:effectLst/>
                  <a:uLnTx/>
                  <a:uFillTx/>
                  <a:latin typeface="Arial"/>
                </a:rPr>
                <a:t>XCED N</a:t>
              </a:r>
              <a:endParaRPr lang="en-US" sz="700" b="1" kern="0" dirty="0">
                <a:solidFill>
                  <a:srgbClr val="191919"/>
                </a:solidFill>
                <a:latin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00" b="1" i="0" u="none" strike="noStrike" kern="0" cap="none" spc="0" normalizeH="0" baseline="0" noProof="0" dirty="0">
                  <a:ln>
                    <a:noFill/>
                  </a:ln>
                  <a:solidFill>
                    <a:srgbClr val="191919"/>
                  </a:solidFill>
                  <a:effectLst/>
                  <a:uLnTx/>
                  <a:uFillTx/>
                  <a:latin typeface="Arial"/>
                </a:rPr>
                <a:t>SPXCEDN001-CR000006</a:t>
              </a:r>
            </a:p>
          </p:txBody>
        </p:sp>
        <p:sp>
          <p:nvSpPr>
            <p:cNvPr id="50" name="Rectangle 49">
              <a:extLst>
                <a:ext uri="{FF2B5EF4-FFF2-40B4-BE49-F238E27FC236}">
                  <a16:creationId xmlns:a16="http://schemas.microsoft.com/office/drawing/2014/main" id="{8CB3BD66-878D-1F17-7783-F686B465173B}"/>
                </a:ext>
              </a:extLst>
            </p:cNvPr>
            <p:cNvSpPr/>
            <p:nvPr/>
          </p:nvSpPr>
          <p:spPr>
            <a:xfrm>
              <a:off x="7742690" y="1979881"/>
              <a:ext cx="493168" cy="79360"/>
            </a:xfrm>
            <a:prstGeom prst="rect">
              <a:avLst/>
            </a:prstGeom>
            <a:solidFill>
              <a:srgbClr val="FFFF00"/>
            </a:solidFill>
            <a:ln w="63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10477EA1-323E-33DE-1EF5-D1B621D49143}"/>
                </a:ext>
              </a:extLst>
            </p:cNvPr>
            <p:cNvSpPr txBox="1"/>
            <p:nvPr/>
          </p:nvSpPr>
          <p:spPr>
            <a:xfrm>
              <a:off x="7362542" y="1573128"/>
              <a:ext cx="1308955" cy="260992"/>
            </a:xfrm>
            <a:prstGeom prst="rect">
              <a:avLst/>
            </a:prstGeom>
            <a:solidFill>
              <a:schemeClr val="tx1">
                <a:lumMod val="20000"/>
                <a:lumOff val="80000"/>
              </a:schemeClr>
            </a:solidFill>
            <a:ln w="6350">
              <a:solidFill>
                <a:srgbClr val="FF0000"/>
              </a:solidFill>
            </a:ln>
          </p:spPr>
          <p:txBody>
            <a:bodyPr wrap="square" lIns="36000" tIns="0" rIns="0" bIns="18000" rtlCol="0">
              <a:spAutoFit/>
            </a:bodyPr>
            <a:lstStyle/>
            <a:p>
              <a:pPr algn="ctr"/>
              <a:r>
                <a:rPr lang="en-US" sz="700" b="1" dirty="0">
                  <a:solidFill>
                    <a:srgbClr val="191919"/>
                  </a:solidFill>
                </a:rPr>
                <a:t>XCED H</a:t>
              </a:r>
            </a:p>
            <a:p>
              <a:pPr algn="ctr"/>
              <a:r>
                <a:rPr lang="en-GB" sz="700" b="1" dirty="0">
                  <a:solidFill>
                    <a:srgbClr val="191919"/>
                  </a:solidFill>
                </a:rPr>
                <a:t>SPXCEDH001-CR000001</a:t>
              </a:r>
            </a:p>
          </p:txBody>
        </p:sp>
        <p:sp>
          <p:nvSpPr>
            <p:cNvPr id="52" name="TextBox 51">
              <a:extLst>
                <a:ext uri="{FF2B5EF4-FFF2-40B4-BE49-F238E27FC236}">
                  <a16:creationId xmlns:a16="http://schemas.microsoft.com/office/drawing/2014/main" id="{550C8816-0B90-C20F-EB51-00E9D646D5DF}"/>
                </a:ext>
              </a:extLst>
            </p:cNvPr>
            <p:cNvSpPr txBox="1"/>
            <p:nvPr/>
          </p:nvSpPr>
          <p:spPr>
            <a:xfrm>
              <a:off x="7073248" y="1280906"/>
              <a:ext cx="602729" cy="276999"/>
            </a:xfrm>
            <a:prstGeom prst="rect">
              <a:avLst/>
            </a:prstGeom>
            <a:solidFill>
              <a:schemeClr val="bg1"/>
            </a:solidFill>
          </p:spPr>
          <p:txBody>
            <a:bodyPr wrap="none" lIns="0" tIns="0" rIns="0" bIns="0" rtlCol="0">
              <a:spAutoFit/>
            </a:bodyPr>
            <a:lstStyle/>
            <a:p>
              <a:pPr algn="l"/>
              <a:r>
                <a:rPr lang="en-US" b="1" dirty="0">
                  <a:solidFill>
                    <a:schemeClr val="tx2"/>
                  </a:solidFill>
                </a:rPr>
                <a:t>TCC8</a:t>
              </a:r>
              <a:endParaRPr lang="en-GB" b="1" dirty="0">
                <a:solidFill>
                  <a:schemeClr val="tx2"/>
                </a:solidFill>
              </a:endParaRPr>
            </a:p>
          </p:txBody>
        </p:sp>
        <p:sp>
          <p:nvSpPr>
            <p:cNvPr id="53" name="Rectangle 52">
              <a:extLst>
                <a:ext uri="{FF2B5EF4-FFF2-40B4-BE49-F238E27FC236}">
                  <a16:creationId xmlns:a16="http://schemas.microsoft.com/office/drawing/2014/main" id="{B16D63BA-3C43-5012-C6D2-5D22B5D313D4}"/>
                </a:ext>
              </a:extLst>
            </p:cNvPr>
            <p:cNvSpPr/>
            <p:nvPr/>
          </p:nvSpPr>
          <p:spPr>
            <a:xfrm rot="21441755">
              <a:off x="3559658" y="3388802"/>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 name="Rectangle 1">
              <a:extLst>
                <a:ext uri="{FF2B5EF4-FFF2-40B4-BE49-F238E27FC236}">
                  <a16:creationId xmlns:a16="http://schemas.microsoft.com/office/drawing/2014/main" id="{20F4412B-AE23-685D-C737-A723C32DB88A}"/>
                </a:ext>
              </a:extLst>
            </p:cNvPr>
            <p:cNvSpPr/>
            <p:nvPr/>
          </p:nvSpPr>
          <p:spPr>
            <a:xfrm rot="21441755">
              <a:off x="3750941" y="2956352"/>
              <a:ext cx="219911" cy="34883"/>
            </a:xfrm>
            <a:prstGeom prst="rect">
              <a:avLst/>
            </a:prstGeom>
            <a:solidFill>
              <a:srgbClr val="FFFF00"/>
            </a:solidFill>
            <a:ln w="63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ea typeface="+mn-ea"/>
                <a:cs typeface="+mn-cs"/>
              </a:endParaRPr>
            </a:p>
          </p:txBody>
        </p:sp>
      </p:grpSp>
      <p:sp>
        <p:nvSpPr>
          <p:cNvPr id="61" name="Content Placeholder 4">
            <a:extLst>
              <a:ext uri="{FF2B5EF4-FFF2-40B4-BE49-F238E27FC236}">
                <a16:creationId xmlns:a16="http://schemas.microsoft.com/office/drawing/2014/main" id="{5F6A3907-3D2E-25A4-B121-A167B67E219E}"/>
              </a:ext>
            </a:extLst>
          </p:cNvPr>
          <p:cNvSpPr txBox="1">
            <a:spLocks/>
          </p:cNvSpPr>
          <p:nvPr/>
        </p:nvSpPr>
        <p:spPr>
          <a:xfrm>
            <a:off x="287652" y="1823087"/>
            <a:ext cx="2684466" cy="207521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4 </a:t>
            </a:r>
            <a:r>
              <a:rPr lang="en-GB" sz="1400" u="sng" dirty="0">
                <a:latin typeface="Arial" panose="020B0604020202020204" pitchFamily="34" charset="0"/>
                <a:cs typeface="Arial" panose="020B0604020202020204" pitchFamily="34" charset="0"/>
              </a:rPr>
              <a:t>Installed</a:t>
            </a:r>
            <a:r>
              <a:rPr lang="en-GB" sz="1400" dirty="0">
                <a:latin typeface="Arial" panose="020B0604020202020204" pitchFamily="34" charset="0"/>
                <a:cs typeface="Arial" panose="020B0604020202020204" pitchFamily="34" charset="0"/>
              </a:rPr>
              <a:t> </a:t>
            </a:r>
            <a:r>
              <a:rPr lang="en-GB" sz="1400" b="0" dirty="0">
                <a:latin typeface="Arial" panose="020B0604020202020204" pitchFamily="34" charset="0"/>
                <a:cs typeface="Arial" panose="020B0604020202020204" pitchFamily="34" charset="0"/>
              </a:rPr>
              <a:t>XCEDs </a:t>
            </a:r>
            <a:r>
              <a:rPr lang="en-GB" sz="1050" b="0" dirty="0">
                <a:latin typeface="Arial" panose="020B0604020202020204" pitchFamily="34" charset="0"/>
                <a:cs typeface="Arial" panose="020B0604020202020204" pitchFamily="34" charset="0"/>
              </a:rPr>
              <a:t>(29.04.2025)</a:t>
            </a:r>
            <a:r>
              <a:rPr lang="en-GB" sz="1400" b="0" dirty="0">
                <a:latin typeface="Arial" panose="020B0604020202020204" pitchFamily="34" charset="0"/>
                <a:cs typeface="Arial" panose="020B0604020202020204" pitchFamily="34" charset="0"/>
              </a:rPr>
              <a:t>:</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3 TYPE </a:t>
            </a:r>
            <a:r>
              <a:rPr lang="en-GB" sz="1400" dirty="0">
                <a:latin typeface="Arial" panose="020B0604020202020204" pitchFamily="34" charset="0"/>
                <a:cs typeface="Arial" panose="020B0604020202020204" pitchFamily="34" charset="0"/>
              </a:rPr>
              <a:t>N</a:t>
            </a:r>
            <a:r>
              <a:rPr lang="en-GB" sz="1400" b="0" dirty="0">
                <a:latin typeface="Arial" panose="020B0604020202020204" pitchFamily="34" charset="0"/>
                <a:cs typeface="Arial" panose="020B0604020202020204" pitchFamily="34" charset="0"/>
              </a:rPr>
              <a:t>orth:</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SPXCEDN001-CR000003</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SPXCEDN001-CR000006</a:t>
            </a:r>
          </a:p>
          <a:p>
            <a:pPr lvl="1">
              <a:spcBef>
                <a:spcPts val="600"/>
              </a:spcBef>
              <a:spcAft>
                <a:spcPts val="0"/>
              </a:spcAft>
            </a:pPr>
            <a:r>
              <a:rPr lang="en-GB" sz="1100" b="0" dirty="0">
                <a:latin typeface="Arial" panose="020B0604020202020204" pitchFamily="34" charset="0"/>
                <a:cs typeface="Arial" panose="020B0604020202020204" pitchFamily="34" charset="0"/>
              </a:rPr>
              <a:t>SPXCEDN001-CR000007</a:t>
            </a:r>
          </a:p>
          <a:p>
            <a:pPr marL="366712" lvl="1"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1 TYPE </a:t>
            </a:r>
            <a:r>
              <a:rPr lang="en-GB" sz="1400" dirty="0">
                <a:latin typeface="Arial" panose="020B0604020202020204" pitchFamily="34" charset="0"/>
                <a:cs typeface="Arial" panose="020B0604020202020204" pitchFamily="34" charset="0"/>
              </a:rPr>
              <a:t>H</a:t>
            </a:r>
            <a:r>
              <a:rPr lang="en-GB" sz="1400" b="0" dirty="0">
                <a:latin typeface="Arial" panose="020B0604020202020204" pitchFamily="34" charset="0"/>
                <a:cs typeface="Arial" panose="020B0604020202020204" pitchFamily="34" charset="0"/>
              </a:rPr>
              <a:t>ydrogen</a:t>
            </a:r>
          </a:p>
          <a:p>
            <a:pPr lvl="1">
              <a:spcBef>
                <a:spcPts val="600"/>
              </a:spcBef>
              <a:spcAft>
                <a:spcPts val="0"/>
              </a:spcAft>
            </a:pPr>
            <a:r>
              <a:rPr lang="en-GB" sz="1100" b="0" dirty="0">
                <a:latin typeface="Arial" panose="020B0604020202020204" pitchFamily="34" charset="0"/>
                <a:cs typeface="Arial" panose="020B0604020202020204" pitchFamily="34" charset="0"/>
              </a:rPr>
              <a:t>SPXCEDH001-CR000001</a:t>
            </a: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62" name="Content Placeholder 4">
            <a:extLst>
              <a:ext uri="{FF2B5EF4-FFF2-40B4-BE49-F238E27FC236}">
                <a16:creationId xmlns:a16="http://schemas.microsoft.com/office/drawing/2014/main" id="{558E7F9A-5187-6955-7ADE-7E603150B090}"/>
              </a:ext>
            </a:extLst>
          </p:cNvPr>
          <p:cNvSpPr txBox="1">
            <a:spLocks/>
          </p:cNvSpPr>
          <p:nvPr/>
        </p:nvSpPr>
        <p:spPr>
          <a:xfrm>
            <a:off x="407988" y="853873"/>
            <a:ext cx="3125280" cy="29718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XCED PARK </a:t>
            </a:r>
            <a:r>
              <a:rPr lang="en-GB" sz="1400" dirty="0">
                <a:highlight>
                  <a:srgbClr val="FFFF00"/>
                </a:highlight>
                <a:latin typeface="Arial" panose="020B0604020202020204" pitchFamily="34" charset="0"/>
                <a:cs typeface="Arial" panose="020B0604020202020204" pitchFamily="34" charset="0"/>
              </a:rPr>
              <a:t>TODAY</a:t>
            </a:r>
            <a:endParaRPr lang="en-GB" sz="1000" b="0" dirty="0">
              <a:highlight>
                <a:srgbClr val="FFFF00"/>
              </a:highlight>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147ED8C5-9479-FE68-D246-2D57BC9C6F62}"/>
              </a:ext>
            </a:extLst>
          </p:cNvPr>
          <p:cNvSpPr txBox="1"/>
          <p:nvPr/>
        </p:nvSpPr>
        <p:spPr>
          <a:xfrm>
            <a:off x="4999032" y="3301728"/>
            <a:ext cx="350451" cy="107722"/>
          </a:xfrm>
          <a:prstGeom prst="rect">
            <a:avLst/>
          </a:prstGeom>
          <a:solidFill>
            <a:schemeClr val="bg1"/>
          </a:solidFill>
        </p:spPr>
        <p:txBody>
          <a:bodyPr wrap="square" lIns="0" tIns="0" rIns="0" bIns="0" rtlCol="0">
            <a:spAutoFit/>
          </a:bodyPr>
          <a:lstStyle/>
          <a:p>
            <a:pPr algn="l"/>
            <a:r>
              <a:rPr lang="en-US" sz="700" dirty="0"/>
              <a:t>021.463</a:t>
            </a:r>
          </a:p>
        </p:txBody>
      </p:sp>
      <p:sp>
        <p:nvSpPr>
          <p:cNvPr id="7" name="TextBox 6">
            <a:extLst>
              <a:ext uri="{FF2B5EF4-FFF2-40B4-BE49-F238E27FC236}">
                <a16:creationId xmlns:a16="http://schemas.microsoft.com/office/drawing/2014/main" id="{0C087626-C699-7B6D-0E49-CB5FC0EBD6A4}"/>
              </a:ext>
            </a:extLst>
          </p:cNvPr>
          <p:cNvSpPr txBox="1"/>
          <p:nvPr/>
        </p:nvSpPr>
        <p:spPr>
          <a:xfrm>
            <a:off x="4476147" y="3702581"/>
            <a:ext cx="350451" cy="107722"/>
          </a:xfrm>
          <a:prstGeom prst="rect">
            <a:avLst/>
          </a:prstGeom>
          <a:solidFill>
            <a:schemeClr val="bg1"/>
          </a:solidFill>
        </p:spPr>
        <p:txBody>
          <a:bodyPr wrap="square" lIns="0" tIns="0" rIns="0" bIns="0" rtlCol="0">
            <a:spAutoFit/>
          </a:bodyPr>
          <a:lstStyle/>
          <a:p>
            <a:pPr algn="l"/>
            <a:r>
              <a:rPr lang="en-US" sz="700" dirty="0"/>
              <a:t>041.440</a:t>
            </a:r>
          </a:p>
        </p:txBody>
      </p:sp>
      <p:sp>
        <p:nvSpPr>
          <p:cNvPr id="8" name="TextBox 7">
            <a:extLst>
              <a:ext uri="{FF2B5EF4-FFF2-40B4-BE49-F238E27FC236}">
                <a16:creationId xmlns:a16="http://schemas.microsoft.com/office/drawing/2014/main" id="{62631B67-20B1-74D2-6B62-07FEF6101DC8}"/>
              </a:ext>
            </a:extLst>
          </p:cNvPr>
          <p:cNvSpPr txBox="1"/>
          <p:nvPr/>
        </p:nvSpPr>
        <p:spPr>
          <a:xfrm>
            <a:off x="4863434" y="3700042"/>
            <a:ext cx="350451" cy="107722"/>
          </a:xfrm>
          <a:prstGeom prst="rect">
            <a:avLst/>
          </a:prstGeom>
          <a:solidFill>
            <a:schemeClr val="bg1"/>
          </a:solidFill>
        </p:spPr>
        <p:txBody>
          <a:bodyPr wrap="square" lIns="0" tIns="0" rIns="0" bIns="0" rtlCol="0">
            <a:spAutoFit/>
          </a:bodyPr>
          <a:lstStyle/>
          <a:p>
            <a:pPr algn="l"/>
            <a:r>
              <a:rPr lang="en-US" sz="700" dirty="0"/>
              <a:t>041.449</a:t>
            </a:r>
          </a:p>
        </p:txBody>
      </p:sp>
      <p:sp>
        <p:nvSpPr>
          <p:cNvPr id="10" name="TextBox 9">
            <a:extLst>
              <a:ext uri="{FF2B5EF4-FFF2-40B4-BE49-F238E27FC236}">
                <a16:creationId xmlns:a16="http://schemas.microsoft.com/office/drawing/2014/main" id="{4BD1F53E-5E9E-2664-E404-0CE3C44B192A}"/>
              </a:ext>
            </a:extLst>
          </p:cNvPr>
          <p:cNvSpPr txBox="1"/>
          <p:nvPr/>
        </p:nvSpPr>
        <p:spPr>
          <a:xfrm>
            <a:off x="3280765" y="4869315"/>
            <a:ext cx="350451" cy="107722"/>
          </a:xfrm>
          <a:prstGeom prst="rect">
            <a:avLst/>
          </a:prstGeom>
          <a:solidFill>
            <a:schemeClr val="bg1"/>
          </a:solidFill>
        </p:spPr>
        <p:txBody>
          <a:bodyPr wrap="square" lIns="0" tIns="0" rIns="0" bIns="0" rtlCol="0">
            <a:spAutoFit/>
          </a:bodyPr>
          <a:lstStyle/>
          <a:p>
            <a:pPr algn="l"/>
            <a:r>
              <a:rPr lang="en-US" sz="700" dirty="0"/>
              <a:t>065.083</a:t>
            </a:r>
          </a:p>
        </p:txBody>
      </p:sp>
      <p:sp>
        <p:nvSpPr>
          <p:cNvPr id="20" name="TextBox 19">
            <a:extLst>
              <a:ext uri="{FF2B5EF4-FFF2-40B4-BE49-F238E27FC236}">
                <a16:creationId xmlns:a16="http://schemas.microsoft.com/office/drawing/2014/main" id="{83F6C212-3252-F859-9974-3D09FE75DA31}"/>
              </a:ext>
            </a:extLst>
          </p:cNvPr>
          <p:cNvSpPr txBox="1"/>
          <p:nvPr/>
        </p:nvSpPr>
        <p:spPr>
          <a:xfrm>
            <a:off x="3985575" y="4869315"/>
            <a:ext cx="350451" cy="107722"/>
          </a:xfrm>
          <a:prstGeom prst="rect">
            <a:avLst/>
          </a:prstGeom>
          <a:solidFill>
            <a:schemeClr val="bg1"/>
          </a:solidFill>
        </p:spPr>
        <p:txBody>
          <a:bodyPr wrap="square" lIns="0" tIns="0" rIns="0" bIns="0" rtlCol="0">
            <a:spAutoFit/>
          </a:bodyPr>
          <a:lstStyle/>
          <a:p>
            <a:pPr algn="l"/>
            <a:r>
              <a:rPr lang="en-US" sz="700" dirty="0"/>
              <a:t>065.089</a:t>
            </a:r>
          </a:p>
        </p:txBody>
      </p:sp>
      <p:sp>
        <p:nvSpPr>
          <p:cNvPr id="27" name="TextBox 26">
            <a:extLst>
              <a:ext uri="{FF2B5EF4-FFF2-40B4-BE49-F238E27FC236}">
                <a16:creationId xmlns:a16="http://schemas.microsoft.com/office/drawing/2014/main" id="{D0DCF292-99D0-A57A-4109-EE767C1DB5C5}"/>
              </a:ext>
            </a:extLst>
          </p:cNvPr>
          <p:cNvSpPr txBox="1"/>
          <p:nvPr/>
        </p:nvSpPr>
        <p:spPr>
          <a:xfrm>
            <a:off x="8930291" y="2377725"/>
            <a:ext cx="350451" cy="107722"/>
          </a:xfrm>
          <a:prstGeom prst="rect">
            <a:avLst/>
          </a:prstGeom>
          <a:solidFill>
            <a:schemeClr val="bg1"/>
          </a:solidFill>
        </p:spPr>
        <p:txBody>
          <a:bodyPr wrap="square" lIns="0" tIns="0" rIns="0" bIns="0" rtlCol="0">
            <a:spAutoFit/>
          </a:bodyPr>
          <a:lstStyle/>
          <a:p>
            <a:pPr algn="l"/>
            <a:r>
              <a:rPr lang="en-US" sz="700" dirty="0"/>
              <a:t>101.072</a:t>
            </a:r>
          </a:p>
        </p:txBody>
      </p:sp>
    </p:spTree>
    <p:extLst>
      <p:ext uri="{BB962C8B-B14F-4D97-AF65-F5344CB8AC3E}">
        <p14:creationId xmlns:p14="http://schemas.microsoft.com/office/powerpoint/2010/main" val="2257972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icture 99">
            <a:extLst>
              <a:ext uri="{FF2B5EF4-FFF2-40B4-BE49-F238E27FC236}">
                <a16:creationId xmlns:a16="http://schemas.microsoft.com/office/drawing/2014/main" id="{8D71C394-F4B2-FDFF-8234-4C62B37F8363}"/>
              </a:ext>
            </a:extLst>
          </p:cNvPr>
          <p:cNvPicPr>
            <a:picLocks noChangeAspect="1"/>
          </p:cNvPicPr>
          <p:nvPr/>
        </p:nvPicPr>
        <p:blipFill>
          <a:blip r:embed="rId2"/>
          <a:stretch>
            <a:fillRect/>
          </a:stretch>
        </p:blipFill>
        <p:spPr>
          <a:xfrm>
            <a:off x="5449035" y="3955980"/>
            <a:ext cx="2737922" cy="2146611"/>
          </a:xfrm>
          <a:prstGeom prst="rect">
            <a:avLst/>
          </a:prstGeom>
        </p:spPr>
      </p:pic>
      <p:sp>
        <p:nvSpPr>
          <p:cNvPr id="4" name="Date Placeholder 3">
            <a:extLst>
              <a:ext uri="{FF2B5EF4-FFF2-40B4-BE49-F238E27FC236}">
                <a16:creationId xmlns:a16="http://schemas.microsoft.com/office/drawing/2014/main" id="{207A60DC-74CE-6852-A4D5-B04951B1B673}"/>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02D807B0-0638-9350-A323-786486AE26EF}"/>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2B4C3269-84CA-1850-CC89-3CDF76CF17DB}"/>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3">
            <a:extLst>
              <a:ext uri="{FF2B5EF4-FFF2-40B4-BE49-F238E27FC236}">
                <a16:creationId xmlns:a16="http://schemas.microsoft.com/office/drawing/2014/main" id="{DDBB50E1-B08C-6CF7-3BC2-4DEC61196874}"/>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ACHIEVED MILESTONES</a:t>
            </a:r>
            <a:endParaRPr lang="en-GB" sz="2800" dirty="0"/>
          </a:p>
        </p:txBody>
      </p:sp>
      <p:cxnSp>
        <p:nvCxnSpPr>
          <p:cNvPr id="10" name="Straight Arrow Connector 9">
            <a:extLst>
              <a:ext uri="{FF2B5EF4-FFF2-40B4-BE49-F238E27FC236}">
                <a16:creationId xmlns:a16="http://schemas.microsoft.com/office/drawing/2014/main" id="{4A949BF0-421B-0903-DCC7-9AD42F0CCE42}"/>
              </a:ext>
            </a:extLst>
          </p:cNvPr>
          <p:cNvCxnSpPr>
            <a:cxnSpLocks/>
          </p:cNvCxnSpPr>
          <p:nvPr/>
        </p:nvCxnSpPr>
        <p:spPr>
          <a:xfrm>
            <a:off x="403201" y="3141948"/>
            <a:ext cx="1155090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7C3FC98-8181-4E6B-51F1-BD355042E3AA}"/>
              </a:ext>
            </a:extLst>
          </p:cNvPr>
          <p:cNvCxnSpPr>
            <a:cxnSpLocks/>
          </p:cNvCxnSpPr>
          <p:nvPr/>
        </p:nvCxnSpPr>
        <p:spPr>
          <a:xfrm flipV="1">
            <a:off x="603212" y="3133657"/>
            <a:ext cx="0" cy="1978692"/>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CC280D4-79FE-B868-4239-F839054F2842}"/>
              </a:ext>
            </a:extLst>
          </p:cNvPr>
          <p:cNvSpPr txBox="1"/>
          <p:nvPr/>
        </p:nvSpPr>
        <p:spPr>
          <a:xfrm>
            <a:off x="921724" y="1886447"/>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02 2024</a:t>
            </a:r>
            <a:endParaRPr lang="en-GB" sz="1400" dirty="0">
              <a:solidFill>
                <a:schemeClr val="tx2"/>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90B86D2B-596B-3713-6243-F4EAD2EDF04B}"/>
              </a:ext>
            </a:extLst>
          </p:cNvPr>
          <p:cNvSpPr txBox="1"/>
          <p:nvPr/>
        </p:nvSpPr>
        <p:spPr>
          <a:xfrm>
            <a:off x="919222" y="2131663"/>
            <a:ext cx="1367719" cy="778675"/>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XCED User requirements </a:t>
            </a:r>
            <a:r>
              <a:rPr lang="en-GB" sz="1100" dirty="0">
                <a:solidFill>
                  <a:schemeClr val="tx2"/>
                </a:solidFill>
                <a:latin typeface="Arial" panose="020B0604020202020204" pitchFamily="34" charset="0"/>
                <a:cs typeface="Arial" panose="020B0604020202020204" pitchFamily="34" charset="0"/>
              </a:rPr>
              <a:t>Approved</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hlinkClick r:id="rId3"/>
              </a:rPr>
              <a:t>EDMS</a:t>
            </a:r>
            <a:r>
              <a:rPr lang="en-GB" sz="1100" dirty="0">
                <a:hlinkClick r:id="rId3"/>
              </a:rPr>
              <a:t>2813075</a:t>
            </a:r>
            <a:endParaRPr lang="en-GB" sz="1100" dirty="0">
              <a:solidFill>
                <a:schemeClr val="tx2"/>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DC07152C-2D6E-5034-2C8D-85600A672CDA}"/>
              </a:ext>
            </a:extLst>
          </p:cNvPr>
          <p:cNvSpPr txBox="1"/>
          <p:nvPr/>
        </p:nvSpPr>
        <p:spPr>
          <a:xfrm>
            <a:off x="4016153" y="2268856"/>
            <a:ext cx="905871" cy="626325"/>
          </a:xfrm>
          <a:prstGeom prst="rect">
            <a:avLst/>
          </a:prstGeom>
          <a:noFill/>
        </p:spPr>
        <p:txBody>
          <a:bodyPr wrap="square">
            <a:spAutoFit/>
          </a:bodyPr>
          <a:lstStyle/>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rPr>
              <a:t>XCED N06</a:t>
            </a:r>
          </a:p>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New Spare Completed</a:t>
            </a:r>
          </a:p>
        </p:txBody>
      </p:sp>
      <p:sp>
        <p:nvSpPr>
          <p:cNvPr id="19" name="TextBox 18">
            <a:extLst>
              <a:ext uri="{FF2B5EF4-FFF2-40B4-BE49-F238E27FC236}">
                <a16:creationId xmlns:a16="http://schemas.microsoft.com/office/drawing/2014/main" id="{6B6F1EE6-F070-C516-315D-149520628E17}"/>
              </a:ext>
            </a:extLst>
          </p:cNvPr>
          <p:cNvSpPr txBox="1"/>
          <p:nvPr/>
        </p:nvSpPr>
        <p:spPr>
          <a:xfrm>
            <a:off x="3846619" y="4677802"/>
            <a:ext cx="1160810" cy="701731"/>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Diaphragm baseline precision </a:t>
            </a:r>
            <a:r>
              <a:rPr lang="en-GB" sz="1100" dirty="0">
                <a:solidFill>
                  <a:schemeClr val="tx2"/>
                </a:solidFill>
                <a:latin typeface="Arial" panose="020B0604020202020204" pitchFamily="34" charset="0"/>
                <a:cs typeface="Arial" panose="020B0604020202020204" pitchFamily="34" charset="0"/>
              </a:rPr>
              <a:t>achieved</a:t>
            </a:r>
          </a:p>
        </p:txBody>
      </p:sp>
      <p:sp>
        <p:nvSpPr>
          <p:cNvPr id="20" name="TextBox 19">
            <a:extLst>
              <a:ext uri="{FF2B5EF4-FFF2-40B4-BE49-F238E27FC236}">
                <a16:creationId xmlns:a16="http://schemas.microsoft.com/office/drawing/2014/main" id="{8F7CE7EB-3D31-D84D-F1CA-2D9228190C00}"/>
              </a:ext>
            </a:extLst>
          </p:cNvPr>
          <p:cNvSpPr txBox="1"/>
          <p:nvPr/>
        </p:nvSpPr>
        <p:spPr>
          <a:xfrm>
            <a:off x="4017179" y="2029088"/>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09 2024</a:t>
            </a:r>
            <a:endParaRPr lang="en-GB" sz="1400" dirty="0">
              <a:solidFill>
                <a:schemeClr val="tx2"/>
              </a:solidFill>
              <a:latin typeface="Arial" panose="020B0604020202020204" pitchFamily="34" charset="0"/>
              <a:cs typeface="Arial" panose="020B0604020202020204" pitchFamily="34" charset="0"/>
            </a:endParaRPr>
          </a:p>
        </p:txBody>
      </p:sp>
      <p:cxnSp>
        <p:nvCxnSpPr>
          <p:cNvPr id="21" name="Straight Connector 20">
            <a:extLst>
              <a:ext uri="{FF2B5EF4-FFF2-40B4-BE49-F238E27FC236}">
                <a16:creationId xmlns:a16="http://schemas.microsoft.com/office/drawing/2014/main" id="{9C3F2685-D2B4-617A-E39C-FC273E26E266}"/>
              </a:ext>
            </a:extLst>
          </p:cNvPr>
          <p:cNvCxnSpPr>
            <a:cxnSpLocks/>
          </p:cNvCxnSpPr>
          <p:nvPr/>
        </p:nvCxnSpPr>
        <p:spPr>
          <a:xfrm>
            <a:off x="7583940" y="1969034"/>
            <a:ext cx="0" cy="1164623"/>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01DB2FB-0AFF-4845-BF2B-BFFD69CDFAC5}"/>
              </a:ext>
            </a:extLst>
          </p:cNvPr>
          <p:cNvCxnSpPr>
            <a:cxnSpLocks/>
          </p:cNvCxnSpPr>
          <p:nvPr/>
        </p:nvCxnSpPr>
        <p:spPr>
          <a:xfrm flipV="1">
            <a:off x="9068704" y="2133600"/>
            <a:ext cx="0" cy="2226424"/>
          </a:xfrm>
          <a:prstGeom prst="line">
            <a:avLst/>
          </a:prstGeom>
          <a:ln>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3DA944-C3C5-CA46-7524-07C2E42BDDE4}"/>
              </a:ext>
            </a:extLst>
          </p:cNvPr>
          <p:cNvSpPr txBox="1"/>
          <p:nvPr/>
        </p:nvSpPr>
        <p:spPr>
          <a:xfrm>
            <a:off x="471629" y="5189521"/>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11 2023</a:t>
            </a:r>
            <a:endParaRPr lang="en-GB" sz="1400" dirty="0">
              <a:solidFill>
                <a:schemeClr val="tx2"/>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1779BA2A-994A-0428-8E22-2571717A2080}"/>
              </a:ext>
            </a:extLst>
          </p:cNvPr>
          <p:cNvSpPr txBox="1"/>
          <p:nvPr/>
        </p:nvSpPr>
        <p:spPr>
          <a:xfrm>
            <a:off x="487374" y="5405777"/>
            <a:ext cx="1367719" cy="626325"/>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XCED WPD V0.1 Released</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hlinkClick r:id="rId4"/>
              </a:rPr>
              <a:t>EDMS</a:t>
            </a:r>
            <a:r>
              <a:rPr lang="en-GB" sz="1100" dirty="0">
                <a:hlinkClick r:id="rId4"/>
              </a:rPr>
              <a:t>2742855</a:t>
            </a:r>
            <a:endParaRPr lang="en-GB" sz="1100" dirty="0">
              <a:solidFill>
                <a:schemeClr val="tx2"/>
              </a:solidFill>
              <a:latin typeface="Arial" panose="020B0604020202020204" pitchFamily="34" charset="0"/>
              <a:cs typeface="Arial" panose="020B0604020202020204" pitchFamily="34" charset="0"/>
            </a:endParaRPr>
          </a:p>
        </p:txBody>
      </p:sp>
      <p:cxnSp>
        <p:nvCxnSpPr>
          <p:cNvPr id="27" name="Straight Connector 26">
            <a:extLst>
              <a:ext uri="{FF2B5EF4-FFF2-40B4-BE49-F238E27FC236}">
                <a16:creationId xmlns:a16="http://schemas.microsoft.com/office/drawing/2014/main" id="{B5B8CF02-51A8-DAAD-1406-1CB4861C2530}"/>
              </a:ext>
            </a:extLst>
          </p:cNvPr>
          <p:cNvCxnSpPr>
            <a:cxnSpLocks/>
          </p:cNvCxnSpPr>
          <p:nvPr/>
        </p:nvCxnSpPr>
        <p:spPr>
          <a:xfrm>
            <a:off x="1052694" y="2995448"/>
            <a:ext cx="0" cy="146500"/>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51670C-1B02-381B-537E-869EFB8118FC}"/>
              </a:ext>
            </a:extLst>
          </p:cNvPr>
          <p:cNvCxnSpPr>
            <a:cxnSpLocks/>
          </p:cNvCxnSpPr>
          <p:nvPr/>
        </p:nvCxnSpPr>
        <p:spPr>
          <a:xfrm>
            <a:off x="2513608" y="2560320"/>
            <a:ext cx="0" cy="587512"/>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47E2741-869B-B5D3-99BE-889710103C0F}"/>
              </a:ext>
            </a:extLst>
          </p:cNvPr>
          <p:cNvSpPr txBox="1"/>
          <p:nvPr/>
        </p:nvSpPr>
        <p:spPr>
          <a:xfrm>
            <a:off x="2391935" y="1351190"/>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04 2024</a:t>
            </a:r>
            <a:endParaRPr lang="en-GB" sz="1400" dirty="0">
              <a:solidFill>
                <a:schemeClr val="tx2"/>
              </a:solidFill>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A4EFC27E-4E50-6BF3-2FB6-E038E1322A47}"/>
              </a:ext>
            </a:extLst>
          </p:cNvPr>
          <p:cNvSpPr txBox="1"/>
          <p:nvPr/>
        </p:nvSpPr>
        <p:spPr>
          <a:xfrm>
            <a:off x="2389433" y="1596406"/>
            <a:ext cx="1367719" cy="931024"/>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Thermal Hosing </a:t>
            </a:r>
            <a:r>
              <a:rPr lang="en-GB" sz="1100" dirty="0">
                <a:solidFill>
                  <a:schemeClr val="tx2"/>
                </a:solidFill>
                <a:latin typeface="Arial" panose="020B0604020202020204" pitchFamily="34" charset="0"/>
                <a:cs typeface="Arial" panose="020B0604020202020204" pitchFamily="34" charset="0"/>
              </a:rPr>
              <a:t>Functional Specification Approved</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hlinkClick r:id="rId5"/>
              </a:rPr>
              <a:t>EDMS2957089</a:t>
            </a:r>
            <a:endParaRPr lang="en-GB" sz="1100" dirty="0">
              <a:solidFill>
                <a:schemeClr val="tx2"/>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3AEC7252-58C7-12D9-F18D-AE9AC6D5FD73}"/>
              </a:ext>
            </a:extLst>
          </p:cNvPr>
          <p:cNvSpPr txBox="1"/>
          <p:nvPr/>
        </p:nvSpPr>
        <p:spPr>
          <a:xfrm>
            <a:off x="9103540" y="3209458"/>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05 2025</a:t>
            </a:r>
            <a:endParaRPr lang="en-GB" sz="1400" dirty="0">
              <a:solidFill>
                <a:schemeClr val="tx2"/>
              </a:solidFill>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BFE90ADE-F7AE-77D7-C978-8FC16D36B97A}"/>
              </a:ext>
            </a:extLst>
          </p:cNvPr>
          <p:cNvSpPr txBox="1"/>
          <p:nvPr/>
        </p:nvSpPr>
        <p:spPr>
          <a:xfrm>
            <a:off x="9108147" y="3429000"/>
            <a:ext cx="1367719" cy="931024"/>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Clean Area Functional Specification </a:t>
            </a:r>
            <a:r>
              <a:rPr lang="en-GB" sz="1100" dirty="0">
                <a:solidFill>
                  <a:schemeClr val="tx2"/>
                </a:solidFill>
                <a:latin typeface="Arial" panose="020B0604020202020204" pitchFamily="34" charset="0"/>
                <a:cs typeface="Arial" panose="020B0604020202020204" pitchFamily="34" charset="0"/>
              </a:rPr>
              <a:t>Ready</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hlinkClick r:id="rId6"/>
              </a:rPr>
              <a:t>EDMS</a:t>
            </a:r>
            <a:r>
              <a:rPr lang="en-GB" sz="1100" dirty="0">
                <a:hlinkClick r:id="rId6"/>
              </a:rPr>
              <a:t>3189466</a:t>
            </a:r>
            <a:endParaRPr lang="en-GB" sz="1100" dirty="0">
              <a:solidFill>
                <a:schemeClr val="tx2"/>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3315B399-C938-83C8-EA4E-758C0CD73006}"/>
              </a:ext>
            </a:extLst>
          </p:cNvPr>
          <p:cNvSpPr txBox="1"/>
          <p:nvPr/>
        </p:nvSpPr>
        <p:spPr>
          <a:xfrm>
            <a:off x="7434655" y="1064783"/>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03 2025</a:t>
            </a:r>
            <a:endParaRPr lang="en-GB" sz="1400" dirty="0">
              <a:solidFill>
                <a:schemeClr val="tx2"/>
              </a:solidFill>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CBDDA491-024B-4508-15A1-191434745BD5}"/>
              </a:ext>
            </a:extLst>
          </p:cNvPr>
          <p:cNvSpPr txBox="1"/>
          <p:nvPr/>
        </p:nvSpPr>
        <p:spPr>
          <a:xfrm>
            <a:off x="7437220" y="1271704"/>
            <a:ext cx="1367719" cy="626325"/>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XCED WPD V0.3 Released</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hlinkClick r:id="rId4"/>
              </a:rPr>
              <a:t>EDMS</a:t>
            </a:r>
            <a:r>
              <a:rPr lang="en-GB" sz="1100" dirty="0">
                <a:hlinkClick r:id="rId4"/>
              </a:rPr>
              <a:t>2742855</a:t>
            </a:r>
            <a:endParaRPr lang="en-GB" sz="1100" dirty="0">
              <a:solidFill>
                <a:schemeClr val="tx2"/>
              </a:solidFill>
              <a:latin typeface="Arial" panose="020B0604020202020204" pitchFamily="34" charset="0"/>
              <a:cs typeface="Arial" panose="020B0604020202020204" pitchFamily="34" charset="0"/>
            </a:endParaRPr>
          </a:p>
        </p:txBody>
      </p:sp>
      <p:pic>
        <p:nvPicPr>
          <p:cNvPr id="59" name="Picture 58" descr="A machine in a factory&#10;&#10;AI-generated content may be incorrect.">
            <a:extLst>
              <a:ext uri="{FF2B5EF4-FFF2-40B4-BE49-F238E27FC236}">
                <a16:creationId xmlns:a16="http://schemas.microsoft.com/office/drawing/2014/main" id="{1A37A508-01CA-0AF7-C5CB-9F6829E57823}"/>
              </a:ext>
            </a:extLst>
          </p:cNvPr>
          <p:cNvPicPr>
            <a:picLocks noChangeAspect="1"/>
          </p:cNvPicPr>
          <p:nvPr/>
        </p:nvPicPr>
        <p:blipFill>
          <a:blip r:embed="rId7"/>
          <a:srcRect l="1881" t="23043" r="16171" b="22617"/>
          <a:stretch/>
        </p:blipFill>
        <p:spPr>
          <a:xfrm>
            <a:off x="3985464" y="965370"/>
            <a:ext cx="2746262" cy="1025271"/>
          </a:xfrm>
          <a:prstGeom prst="rect">
            <a:avLst/>
          </a:prstGeom>
        </p:spPr>
      </p:pic>
      <p:pic>
        <p:nvPicPr>
          <p:cNvPr id="62" name="Picture 61" descr="A machine with a blue light&#10;&#10;AI-generated content may be incorrect.">
            <a:extLst>
              <a:ext uri="{FF2B5EF4-FFF2-40B4-BE49-F238E27FC236}">
                <a16:creationId xmlns:a16="http://schemas.microsoft.com/office/drawing/2014/main" id="{43A00424-2927-32E0-F9A8-AF54B28F9455}"/>
              </a:ext>
            </a:extLst>
          </p:cNvPr>
          <p:cNvPicPr>
            <a:picLocks noChangeAspect="1"/>
          </p:cNvPicPr>
          <p:nvPr/>
        </p:nvPicPr>
        <p:blipFill>
          <a:blip r:embed="rId8"/>
          <a:srcRect l="24286" r="20857" b="34479"/>
          <a:stretch/>
        </p:blipFill>
        <p:spPr>
          <a:xfrm>
            <a:off x="3947863" y="3552894"/>
            <a:ext cx="1248544" cy="1118445"/>
          </a:xfrm>
          <a:prstGeom prst="rect">
            <a:avLst/>
          </a:prstGeom>
        </p:spPr>
      </p:pic>
      <p:cxnSp>
        <p:nvCxnSpPr>
          <p:cNvPr id="63" name="Straight Connector 62">
            <a:extLst>
              <a:ext uri="{FF2B5EF4-FFF2-40B4-BE49-F238E27FC236}">
                <a16:creationId xmlns:a16="http://schemas.microsoft.com/office/drawing/2014/main" id="{BEF584F2-1992-FDF7-9C50-22E3A8ED2EC8}"/>
              </a:ext>
            </a:extLst>
          </p:cNvPr>
          <p:cNvCxnSpPr>
            <a:cxnSpLocks/>
          </p:cNvCxnSpPr>
          <p:nvPr/>
        </p:nvCxnSpPr>
        <p:spPr>
          <a:xfrm flipV="1">
            <a:off x="1441898" y="3147832"/>
            <a:ext cx="0" cy="204968"/>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EFC3CF5-5867-00B8-2DA6-CF875CD48552}"/>
              </a:ext>
            </a:extLst>
          </p:cNvPr>
          <p:cNvSpPr txBox="1"/>
          <p:nvPr/>
        </p:nvSpPr>
        <p:spPr>
          <a:xfrm>
            <a:off x="1337621" y="3411856"/>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03 2024</a:t>
            </a:r>
            <a:endParaRPr lang="en-GB" sz="1400" dirty="0">
              <a:solidFill>
                <a:schemeClr val="tx2"/>
              </a:solidFill>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00C6FD3A-90AC-6719-430B-5B34647AACB8}"/>
              </a:ext>
            </a:extLst>
          </p:cNvPr>
          <p:cNvSpPr txBox="1"/>
          <p:nvPr/>
        </p:nvSpPr>
        <p:spPr>
          <a:xfrm>
            <a:off x="1337621" y="3626843"/>
            <a:ext cx="1471552" cy="397032"/>
          </a:xfrm>
          <a:prstGeom prst="rect">
            <a:avLst/>
          </a:prstGeom>
          <a:noFill/>
        </p:spPr>
        <p:txBody>
          <a:bodyPr wrap="square">
            <a:spAutoFit/>
          </a:bodyPr>
          <a:lstStyle/>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rPr>
              <a:t>XCED N02/20 REFURBISHMENT</a:t>
            </a:r>
          </a:p>
        </p:txBody>
      </p:sp>
      <p:pic>
        <p:nvPicPr>
          <p:cNvPr id="70" name="Picture 69" descr="A group of people working on a machine&#10;&#10;AI-generated content may be incorrect.">
            <a:extLst>
              <a:ext uri="{FF2B5EF4-FFF2-40B4-BE49-F238E27FC236}">
                <a16:creationId xmlns:a16="http://schemas.microsoft.com/office/drawing/2014/main" id="{0B3CC074-93CF-F29C-84D0-4C332014B279}"/>
              </a:ext>
            </a:extLst>
          </p:cNvPr>
          <p:cNvPicPr>
            <a:picLocks noChangeAspect="1"/>
          </p:cNvPicPr>
          <p:nvPr/>
        </p:nvPicPr>
        <p:blipFill>
          <a:blip r:embed="rId9"/>
          <a:srcRect t="17377" b="5543"/>
          <a:stretch/>
        </p:blipFill>
        <p:spPr>
          <a:xfrm>
            <a:off x="1441898" y="4016119"/>
            <a:ext cx="1954442" cy="1129857"/>
          </a:xfrm>
          <a:prstGeom prst="rect">
            <a:avLst/>
          </a:prstGeom>
        </p:spPr>
      </p:pic>
      <p:cxnSp>
        <p:nvCxnSpPr>
          <p:cNvPr id="80" name="Straight Connector 79">
            <a:extLst>
              <a:ext uri="{FF2B5EF4-FFF2-40B4-BE49-F238E27FC236}">
                <a16:creationId xmlns:a16="http://schemas.microsoft.com/office/drawing/2014/main" id="{5B1FDAC0-B973-FE88-6BD8-3239140003F4}"/>
              </a:ext>
            </a:extLst>
          </p:cNvPr>
          <p:cNvCxnSpPr>
            <a:cxnSpLocks/>
          </p:cNvCxnSpPr>
          <p:nvPr/>
        </p:nvCxnSpPr>
        <p:spPr>
          <a:xfrm>
            <a:off x="487374" y="1902372"/>
            <a:ext cx="0" cy="1247330"/>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DB0DD5C3-1A7B-EF70-07E5-90088BE34EC1}"/>
              </a:ext>
            </a:extLst>
          </p:cNvPr>
          <p:cNvSpPr txBox="1"/>
          <p:nvPr/>
        </p:nvSpPr>
        <p:spPr>
          <a:xfrm>
            <a:off x="1285082" y="918662"/>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10 2023</a:t>
            </a:r>
            <a:endParaRPr lang="en-GB" sz="1400" dirty="0">
              <a:solidFill>
                <a:schemeClr val="tx2"/>
              </a:solidFill>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id="{8C4B105B-CA09-CF97-3923-ECD23B7DBCE5}"/>
              </a:ext>
            </a:extLst>
          </p:cNvPr>
          <p:cNvSpPr txBox="1"/>
          <p:nvPr/>
        </p:nvSpPr>
        <p:spPr>
          <a:xfrm>
            <a:off x="1300828" y="1134918"/>
            <a:ext cx="1162210" cy="397032"/>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New optics N </a:t>
            </a:r>
            <a:r>
              <a:rPr lang="en-GB" sz="1100" dirty="0">
                <a:solidFill>
                  <a:schemeClr val="tx2"/>
                </a:solidFill>
                <a:latin typeface="Arial" panose="020B0604020202020204" pitchFamily="34" charset="0"/>
                <a:cs typeface="Arial" panose="020B0604020202020204" pitchFamily="34" charset="0"/>
              </a:rPr>
              <a:t>Tests in H6</a:t>
            </a:r>
          </a:p>
        </p:txBody>
      </p:sp>
      <p:cxnSp>
        <p:nvCxnSpPr>
          <p:cNvPr id="87" name="Straight Connector 86">
            <a:extLst>
              <a:ext uri="{FF2B5EF4-FFF2-40B4-BE49-F238E27FC236}">
                <a16:creationId xmlns:a16="http://schemas.microsoft.com/office/drawing/2014/main" id="{3742DD7D-ECEE-FBA5-3D1F-F534A427D8C8}"/>
              </a:ext>
            </a:extLst>
          </p:cNvPr>
          <p:cNvCxnSpPr>
            <a:cxnSpLocks/>
          </p:cNvCxnSpPr>
          <p:nvPr/>
        </p:nvCxnSpPr>
        <p:spPr>
          <a:xfrm flipV="1">
            <a:off x="5915402" y="3149702"/>
            <a:ext cx="0" cy="438229"/>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75C9E90A-73C7-F113-31D6-61EBD69D8A7D}"/>
              </a:ext>
            </a:extLst>
          </p:cNvPr>
          <p:cNvSpPr txBox="1"/>
          <p:nvPr/>
        </p:nvSpPr>
        <p:spPr>
          <a:xfrm>
            <a:off x="5768956" y="3953765"/>
            <a:ext cx="1489165" cy="626325"/>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3D model for XCED Completed</a:t>
            </a:r>
          </a:p>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rPr>
              <a:t>ST1637677</a:t>
            </a:r>
          </a:p>
        </p:txBody>
      </p:sp>
      <p:cxnSp>
        <p:nvCxnSpPr>
          <p:cNvPr id="91" name="Straight Connector 90">
            <a:extLst>
              <a:ext uri="{FF2B5EF4-FFF2-40B4-BE49-F238E27FC236}">
                <a16:creationId xmlns:a16="http://schemas.microsoft.com/office/drawing/2014/main" id="{281D23BE-0D09-61B3-A5FE-B97EB1EB3F8B}"/>
              </a:ext>
            </a:extLst>
          </p:cNvPr>
          <p:cNvCxnSpPr>
            <a:cxnSpLocks/>
          </p:cNvCxnSpPr>
          <p:nvPr/>
        </p:nvCxnSpPr>
        <p:spPr>
          <a:xfrm flipV="1">
            <a:off x="3985464" y="2133600"/>
            <a:ext cx="0" cy="1278256"/>
          </a:xfrm>
          <a:prstGeom prst="line">
            <a:avLst/>
          </a:prstGeom>
          <a:ln>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6C1975BC-780D-665B-CF2A-C45CF68828FA}"/>
              </a:ext>
            </a:extLst>
          </p:cNvPr>
          <p:cNvSpPr txBox="1"/>
          <p:nvPr/>
        </p:nvSpPr>
        <p:spPr>
          <a:xfrm>
            <a:off x="5768956" y="3696927"/>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12 2024</a:t>
            </a:r>
            <a:endParaRPr lang="en-GB" sz="1400" dirty="0">
              <a:solidFill>
                <a:schemeClr val="tx2"/>
              </a:solidFill>
              <a:latin typeface="Arial" panose="020B0604020202020204" pitchFamily="34" charset="0"/>
              <a:cs typeface="Arial" panose="020B0604020202020204" pitchFamily="34" charset="0"/>
            </a:endParaRPr>
          </a:p>
        </p:txBody>
      </p:sp>
      <p:cxnSp>
        <p:nvCxnSpPr>
          <p:cNvPr id="101" name="Straight Connector 100">
            <a:extLst>
              <a:ext uri="{FF2B5EF4-FFF2-40B4-BE49-F238E27FC236}">
                <a16:creationId xmlns:a16="http://schemas.microsoft.com/office/drawing/2014/main" id="{6F7497CB-7197-24C3-599D-7CD3A86E58B1}"/>
              </a:ext>
            </a:extLst>
          </p:cNvPr>
          <p:cNvCxnSpPr>
            <a:cxnSpLocks/>
          </p:cNvCxnSpPr>
          <p:nvPr/>
        </p:nvCxnSpPr>
        <p:spPr>
          <a:xfrm>
            <a:off x="6209415" y="2895181"/>
            <a:ext cx="0" cy="254521"/>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F2AB8CED-F446-5464-8A46-1B67E9668487}"/>
              </a:ext>
            </a:extLst>
          </p:cNvPr>
          <p:cNvSpPr txBox="1"/>
          <p:nvPr/>
        </p:nvSpPr>
        <p:spPr>
          <a:xfrm>
            <a:off x="6094775" y="2344382"/>
            <a:ext cx="1489165" cy="549381"/>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XCED Spare components revised</a:t>
            </a:r>
            <a:endParaRPr lang="en-GB" sz="1100" dirty="0">
              <a:solidFill>
                <a:schemeClr val="tx2"/>
              </a:solidFill>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48C1FA4B-D36C-D79A-E79B-2757EA8AFD43}"/>
              </a:ext>
            </a:extLst>
          </p:cNvPr>
          <p:cNvSpPr txBox="1"/>
          <p:nvPr/>
        </p:nvSpPr>
        <p:spPr>
          <a:xfrm>
            <a:off x="6094775" y="2140210"/>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01 2025</a:t>
            </a:r>
            <a:endParaRPr lang="en-GB" sz="1400" dirty="0">
              <a:solidFill>
                <a:schemeClr val="tx2"/>
              </a:solidFill>
              <a:latin typeface="Arial" panose="020B0604020202020204" pitchFamily="34" charset="0"/>
              <a:cs typeface="Arial" panose="020B0604020202020204" pitchFamily="34" charset="0"/>
            </a:endParaRPr>
          </a:p>
        </p:txBody>
      </p:sp>
      <p:pic>
        <p:nvPicPr>
          <p:cNvPr id="110" name="Picture 109">
            <a:extLst>
              <a:ext uri="{FF2B5EF4-FFF2-40B4-BE49-F238E27FC236}">
                <a16:creationId xmlns:a16="http://schemas.microsoft.com/office/drawing/2014/main" id="{BD73E325-34AA-93C1-D6D5-31CBB7163F01}"/>
              </a:ext>
            </a:extLst>
          </p:cNvPr>
          <p:cNvPicPr>
            <a:picLocks noChangeAspect="1"/>
          </p:cNvPicPr>
          <p:nvPr/>
        </p:nvPicPr>
        <p:blipFill>
          <a:blip r:embed="rId10"/>
          <a:stretch>
            <a:fillRect/>
          </a:stretch>
        </p:blipFill>
        <p:spPr>
          <a:xfrm>
            <a:off x="9068704" y="4449459"/>
            <a:ext cx="2332501" cy="1653132"/>
          </a:xfrm>
          <a:prstGeom prst="rect">
            <a:avLst/>
          </a:prstGeom>
        </p:spPr>
      </p:pic>
      <p:cxnSp>
        <p:nvCxnSpPr>
          <p:cNvPr id="120" name="Straight Connector 119">
            <a:extLst>
              <a:ext uri="{FF2B5EF4-FFF2-40B4-BE49-F238E27FC236}">
                <a16:creationId xmlns:a16="http://schemas.microsoft.com/office/drawing/2014/main" id="{0DC4FDA7-3CED-13FB-A5F6-24C68A076592}"/>
              </a:ext>
            </a:extLst>
          </p:cNvPr>
          <p:cNvCxnSpPr>
            <a:cxnSpLocks/>
          </p:cNvCxnSpPr>
          <p:nvPr/>
        </p:nvCxnSpPr>
        <p:spPr>
          <a:xfrm>
            <a:off x="10566847" y="2837213"/>
            <a:ext cx="0" cy="296444"/>
          </a:xfrm>
          <a:prstGeom prst="line">
            <a:avLst/>
          </a:prstGeom>
          <a:ln>
            <a:headEnd type="oval" w="sm" len="sm"/>
            <a:tailEnd type="none" w="sm" len="sm"/>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8D020130-2DC0-0B83-2838-03DE1B10D94A}"/>
              </a:ext>
            </a:extLst>
          </p:cNvPr>
          <p:cNvSpPr txBox="1"/>
          <p:nvPr/>
        </p:nvSpPr>
        <p:spPr>
          <a:xfrm>
            <a:off x="10433712" y="2165843"/>
            <a:ext cx="864096" cy="258532"/>
          </a:xfrm>
          <a:prstGeom prst="rect">
            <a:avLst/>
          </a:prstGeom>
          <a:noFill/>
        </p:spPr>
        <p:txBody>
          <a:bodyPr wrap="square">
            <a:spAutoFit/>
          </a:bodyPr>
          <a:lstStyle/>
          <a:p>
            <a:pPr>
              <a:lnSpc>
                <a:spcPct val="90000"/>
              </a:lnSpc>
              <a:spcBef>
                <a:spcPts val="600"/>
              </a:spcBef>
            </a:pPr>
            <a:r>
              <a:rPr lang="en-GB" sz="1200" dirty="0">
                <a:solidFill>
                  <a:schemeClr val="tx2"/>
                </a:solidFill>
                <a:latin typeface="Arial" panose="020B0604020202020204" pitchFamily="34" charset="0"/>
                <a:cs typeface="Arial" panose="020B0604020202020204" pitchFamily="34" charset="0"/>
              </a:rPr>
              <a:t>06 2025</a:t>
            </a:r>
            <a:endParaRPr lang="en-GB" sz="1400" dirty="0">
              <a:solidFill>
                <a:schemeClr val="tx2"/>
              </a:solidFill>
              <a:latin typeface="Arial" panose="020B0604020202020204" pitchFamily="34" charset="0"/>
              <a:cs typeface="Arial" panose="020B0604020202020204" pitchFamily="34" charset="0"/>
            </a:endParaRPr>
          </a:p>
        </p:txBody>
      </p:sp>
      <p:sp>
        <p:nvSpPr>
          <p:cNvPr id="127" name="TextBox 126">
            <a:extLst>
              <a:ext uri="{FF2B5EF4-FFF2-40B4-BE49-F238E27FC236}">
                <a16:creationId xmlns:a16="http://schemas.microsoft.com/office/drawing/2014/main" id="{884DED2B-1C09-79DD-13A6-15B6727D618A}"/>
              </a:ext>
            </a:extLst>
          </p:cNvPr>
          <p:cNvSpPr txBox="1"/>
          <p:nvPr/>
        </p:nvSpPr>
        <p:spPr>
          <a:xfrm>
            <a:off x="10433712" y="2413384"/>
            <a:ext cx="1367719" cy="397032"/>
          </a:xfrm>
          <a:prstGeom prst="rect">
            <a:avLst/>
          </a:prstGeom>
          <a:noFill/>
        </p:spPr>
        <p:txBody>
          <a:bodyPr wrap="square">
            <a:spAutoFit/>
          </a:bodyPr>
          <a:lstStyle/>
          <a:p>
            <a:pPr>
              <a:lnSpc>
                <a:spcPct val="90000"/>
              </a:lnSpc>
              <a:spcBef>
                <a:spcPts val="600"/>
              </a:spcBef>
            </a:pPr>
            <a:r>
              <a:rPr lang="en-GB" sz="1100" b="1" dirty="0">
                <a:solidFill>
                  <a:schemeClr val="tx2"/>
                </a:solidFill>
                <a:latin typeface="Arial" panose="020B0604020202020204" pitchFamily="34" charset="0"/>
                <a:cs typeface="Arial" panose="020B0604020202020204" pitchFamily="34" charset="0"/>
              </a:rPr>
              <a:t>10 New PMTs received</a:t>
            </a:r>
            <a:endParaRPr lang="en-GB" sz="1100" dirty="0">
              <a:solidFill>
                <a:schemeClr val="tx2"/>
              </a:solidFill>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id="{B80F008C-7820-0DBC-AF3F-DB3B7E1EF552}"/>
              </a:ext>
            </a:extLst>
          </p:cNvPr>
          <p:cNvSpPr txBox="1"/>
          <p:nvPr/>
        </p:nvSpPr>
        <p:spPr>
          <a:xfrm>
            <a:off x="8945885" y="1531950"/>
            <a:ext cx="1367719" cy="549381"/>
          </a:xfrm>
          <a:prstGeom prst="rect">
            <a:avLst/>
          </a:prstGeom>
          <a:noFill/>
        </p:spPr>
        <p:txBody>
          <a:bodyPr wrap="square">
            <a:spAutoFit/>
          </a:bodyPr>
          <a:lstStyle/>
          <a:p>
            <a:pPr>
              <a:lnSpc>
                <a:spcPct val="90000"/>
              </a:lnSpc>
              <a:spcBef>
                <a:spcPts val="600"/>
              </a:spcBef>
            </a:pPr>
            <a:r>
              <a:rPr lang="en-GB" sz="1100" dirty="0">
                <a:solidFill>
                  <a:schemeClr val="tx2"/>
                </a:solidFill>
                <a:latin typeface="Arial" panose="020B0604020202020204" pitchFamily="34" charset="0"/>
                <a:cs typeface="Arial" panose="020B0604020202020204" pitchFamily="34" charset="0"/>
              </a:rPr>
              <a:t>R&amp;D New Coupling for Diaphragm</a:t>
            </a:r>
          </a:p>
        </p:txBody>
      </p:sp>
      <p:pic>
        <p:nvPicPr>
          <p:cNvPr id="140" name="Picture 139" descr="A circular object with a hole in it&#10;&#10;AI-generated content may be incorrect.">
            <a:extLst>
              <a:ext uri="{FF2B5EF4-FFF2-40B4-BE49-F238E27FC236}">
                <a16:creationId xmlns:a16="http://schemas.microsoft.com/office/drawing/2014/main" id="{91D4D264-BDAC-584D-7BCE-466106B2E188}"/>
              </a:ext>
            </a:extLst>
          </p:cNvPr>
          <p:cNvPicPr>
            <a:picLocks noChangeAspect="1"/>
          </p:cNvPicPr>
          <p:nvPr/>
        </p:nvPicPr>
        <p:blipFill>
          <a:blip r:embed="rId11"/>
          <a:srcRect l="2836" t="2146" r="34942" b="21558"/>
          <a:stretch/>
        </p:blipFill>
        <p:spPr>
          <a:xfrm>
            <a:off x="471629" y="978303"/>
            <a:ext cx="853630" cy="785042"/>
          </a:xfrm>
          <a:prstGeom prst="rect">
            <a:avLst/>
          </a:prstGeom>
        </p:spPr>
      </p:pic>
      <p:pic>
        <p:nvPicPr>
          <p:cNvPr id="143" name="Picture 142">
            <a:extLst>
              <a:ext uri="{FF2B5EF4-FFF2-40B4-BE49-F238E27FC236}">
                <a16:creationId xmlns:a16="http://schemas.microsoft.com/office/drawing/2014/main" id="{25C73806-798C-BCA3-8A33-F55DBD6A2A01}"/>
              </a:ext>
            </a:extLst>
          </p:cNvPr>
          <p:cNvPicPr>
            <a:picLocks noChangeAspect="1"/>
          </p:cNvPicPr>
          <p:nvPr/>
        </p:nvPicPr>
        <p:blipFill rotWithShape="1">
          <a:blip r:embed="rId12">
            <a:extLst>
              <a:ext uri="{28A0092B-C50C-407E-A947-70E740481C1C}">
                <a14:useLocalDpi xmlns:a14="http://schemas.microsoft.com/office/drawing/2010/main" val="0"/>
              </a:ext>
            </a:extLst>
          </a:blip>
          <a:srcRect l="27886" t="32147" r="11922" b="25836"/>
          <a:stretch/>
        </p:blipFill>
        <p:spPr bwMode="auto">
          <a:xfrm>
            <a:off x="9025657" y="621770"/>
            <a:ext cx="1693151" cy="886026"/>
          </a:xfrm>
          <a:prstGeom prst="rect">
            <a:avLst/>
          </a:prstGeom>
          <a:noFill/>
          <a:ln>
            <a:noFill/>
          </a:ln>
          <a:extLst>
            <a:ext uri="{53640926-AAD7-44D8-BBD7-CCE9431645EC}">
              <a14:shadowObscured xmlns:a14="http://schemas.microsoft.com/office/drawing/2010/main"/>
            </a:ext>
          </a:extLst>
        </p:spPr>
      </p:pic>
      <p:sp>
        <p:nvSpPr>
          <p:cNvPr id="154" name="TextBox 153">
            <a:extLst>
              <a:ext uri="{FF2B5EF4-FFF2-40B4-BE49-F238E27FC236}">
                <a16:creationId xmlns:a16="http://schemas.microsoft.com/office/drawing/2014/main" id="{7F0D2CFF-44D8-AAF6-1344-761E89CCA2B0}"/>
              </a:ext>
            </a:extLst>
          </p:cNvPr>
          <p:cNvSpPr txBox="1"/>
          <p:nvPr/>
        </p:nvSpPr>
        <p:spPr>
          <a:xfrm>
            <a:off x="7718775" y="2861492"/>
            <a:ext cx="1227110" cy="578620"/>
          </a:xfrm>
          <a:prstGeom prst="rect">
            <a:avLst/>
          </a:prstGeom>
          <a:solidFill>
            <a:schemeClr val="bg1"/>
          </a:solidFill>
          <a:ln w="3175">
            <a:solidFill>
              <a:schemeClr val="tx1"/>
            </a:solidFill>
          </a:ln>
        </p:spPr>
        <p:txBody>
          <a:bodyPr wrap="square">
            <a:spAutoFit/>
          </a:bodyPr>
          <a:lstStyle/>
          <a:p>
            <a:pPr algn="ctr">
              <a:lnSpc>
                <a:spcPct val="90000"/>
              </a:lnSpc>
              <a:spcBef>
                <a:spcPts val="600"/>
              </a:spcBef>
            </a:pPr>
            <a:r>
              <a:rPr lang="en-GB" sz="800" b="1" dirty="0">
                <a:solidFill>
                  <a:schemeClr val="tx2"/>
                </a:solidFill>
                <a:latin typeface="Arial" panose="020B0604020202020204" pitchFamily="34" charset="0"/>
                <a:cs typeface="Arial" panose="020B0604020202020204" pitchFamily="34" charset="0"/>
              </a:rPr>
              <a:t>FORMAL APPROVAL </a:t>
            </a:r>
          </a:p>
          <a:p>
            <a:pPr algn="ctr">
              <a:lnSpc>
                <a:spcPct val="90000"/>
              </a:lnSpc>
              <a:spcBef>
                <a:spcPts val="600"/>
              </a:spcBef>
            </a:pPr>
            <a:r>
              <a:rPr lang="en-GB" sz="800" b="1" dirty="0">
                <a:solidFill>
                  <a:schemeClr val="tx2"/>
                </a:solidFill>
                <a:latin typeface="Arial" panose="020B0604020202020204" pitchFamily="34" charset="0"/>
                <a:cs typeface="Arial" panose="020B0604020202020204" pitchFamily="34" charset="0"/>
              </a:rPr>
              <a:t>OF WP 3.1.2.7 </a:t>
            </a:r>
          </a:p>
          <a:p>
            <a:pPr algn="ctr">
              <a:lnSpc>
                <a:spcPct val="90000"/>
              </a:lnSpc>
              <a:spcBef>
                <a:spcPts val="600"/>
              </a:spcBef>
            </a:pPr>
            <a:r>
              <a:rPr lang="en-GB" sz="800" b="1" dirty="0">
                <a:solidFill>
                  <a:schemeClr val="tx2"/>
                </a:solidFill>
                <a:latin typeface="Arial" panose="020B0604020202020204" pitchFamily="34" charset="0"/>
                <a:cs typeface="Arial" panose="020B0604020202020204" pitchFamily="34" charset="0"/>
              </a:rPr>
              <a:t>PHASE I BUDGET</a:t>
            </a:r>
            <a:endParaRPr lang="en-GB" sz="8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0295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6224609-25E7-6DB8-FD3F-F2941E72BA92}"/>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DC97AF0E-8C1D-4DDF-AD3C-7BC403AE656F}"/>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69131213-2F7D-C9B2-044D-9A876707180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itle 3">
            <a:extLst>
              <a:ext uri="{FF2B5EF4-FFF2-40B4-BE49-F238E27FC236}">
                <a16:creationId xmlns:a16="http://schemas.microsoft.com/office/drawing/2014/main" id="{E7C2E0A1-F950-43F8-F0B5-E62220DC9526}"/>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ONGOING ACTIVITIES SUMMARY</a:t>
            </a:r>
            <a:endParaRPr lang="en-GB" sz="2800" dirty="0"/>
          </a:p>
        </p:txBody>
      </p:sp>
      <p:pic>
        <p:nvPicPr>
          <p:cNvPr id="10" name="Picture 9">
            <a:extLst>
              <a:ext uri="{FF2B5EF4-FFF2-40B4-BE49-F238E27FC236}">
                <a16:creationId xmlns:a16="http://schemas.microsoft.com/office/drawing/2014/main" id="{ED1F6853-1A48-40C4-4F78-EA616A209A0B}"/>
              </a:ext>
            </a:extLst>
          </p:cNvPr>
          <p:cNvPicPr>
            <a:picLocks noChangeAspect="1"/>
          </p:cNvPicPr>
          <p:nvPr/>
        </p:nvPicPr>
        <p:blipFill>
          <a:blip r:embed="rId2"/>
          <a:srcRect l="9193" t="34618" r="24607" b="29978"/>
          <a:stretch/>
        </p:blipFill>
        <p:spPr>
          <a:xfrm>
            <a:off x="3642360" y="981892"/>
            <a:ext cx="4979418" cy="1070028"/>
          </a:xfrm>
          <a:prstGeom prst="rect">
            <a:avLst/>
          </a:prstGeom>
        </p:spPr>
      </p:pic>
      <p:sp>
        <p:nvSpPr>
          <p:cNvPr id="11" name="Content Placeholder 4">
            <a:extLst>
              <a:ext uri="{FF2B5EF4-FFF2-40B4-BE49-F238E27FC236}">
                <a16:creationId xmlns:a16="http://schemas.microsoft.com/office/drawing/2014/main" id="{C50777D3-C92B-8EFF-5CEE-7FEDAFC20524}"/>
              </a:ext>
            </a:extLst>
          </p:cNvPr>
          <p:cNvSpPr txBox="1">
            <a:spLocks/>
          </p:cNvSpPr>
          <p:nvPr/>
        </p:nvSpPr>
        <p:spPr>
          <a:xfrm>
            <a:off x="407988" y="981892"/>
            <a:ext cx="3534519" cy="101454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200" b="0" dirty="0">
                <a:latin typeface="Arial" panose="020B0604020202020204" pitchFamily="34" charset="0"/>
                <a:cs typeface="Arial" panose="020B0604020202020204" pitchFamily="34" charset="0"/>
              </a:rPr>
              <a:t>The H6 XCEDs are currently out of operation</a:t>
            </a:r>
          </a:p>
          <a:p>
            <a:pPr lvl="1">
              <a:spcBef>
                <a:spcPts val="600"/>
              </a:spcBef>
              <a:spcAft>
                <a:spcPts val="0"/>
              </a:spcAft>
              <a:buFont typeface="Wingdings" panose="05000000000000000000" pitchFamily="2" charset="2"/>
              <a:buChar char="§"/>
            </a:pPr>
            <a:r>
              <a:rPr lang="en-GB" sz="1200" b="0" dirty="0">
                <a:latin typeface="Arial" panose="020B0604020202020204" pitchFamily="34" charset="0"/>
                <a:cs typeface="Arial" panose="020B0604020202020204" pitchFamily="34" charset="0"/>
              </a:rPr>
              <a:t>Missing PMTs</a:t>
            </a:r>
          </a:p>
          <a:p>
            <a:pPr lvl="1">
              <a:spcBef>
                <a:spcPts val="600"/>
              </a:spcBef>
              <a:spcAft>
                <a:spcPts val="0"/>
              </a:spcAft>
              <a:buFont typeface="Wingdings" panose="05000000000000000000" pitchFamily="2" charset="2"/>
              <a:buChar char="§"/>
            </a:pPr>
            <a:r>
              <a:rPr lang="en-GB" sz="1200" b="0" dirty="0">
                <a:latin typeface="Arial" panose="020B0604020202020204" pitchFamily="34" charset="0"/>
                <a:cs typeface="Arial" panose="020B0604020202020204" pitchFamily="34" charset="0"/>
              </a:rPr>
              <a:t>Gas Leak</a:t>
            </a:r>
          </a:p>
          <a:p>
            <a:pPr lvl="1">
              <a:spcBef>
                <a:spcPts val="600"/>
              </a:spcBef>
              <a:spcAft>
                <a:spcPts val="0"/>
              </a:spcAft>
              <a:buFont typeface="Wingdings" panose="05000000000000000000" pitchFamily="2" charset="2"/>
              <a:buChar char="§"/>
            </a:pPr>
            <a:r>
              <a:rPr lang="en-GB" sz="1200" b="0" dirty="0">
                <a:latin typeface="Arial" panose="020B0604020202020204" pitchFamily="34" charset="0"/>
                <a:cs typeface="Arial" panose="020B0604020202020204" pitchFamily="34" charset="0"/>
              </a:rPr>
              <a:t>Missing Cabling for XCED N06</a:t>
            </a:r>
          </a:p>
        </p:txBody>
      </p:sp>
      <p:sp>
        <p:nvSpPr>
          <p:cNvPr id="15" name="Content Placeholder 4">
            <a:extLst>
              <a:ext uri="{FF2B5EF4-FFF2-40B4-BE49-F238E27FC236}">
                <a16:creationId xmlns:a16="http://schemas.microsoft.com/office/drawing/2014/main" id="{14DF3835-73FF-A400-BAFF-AC880D8E32C3}"/>
              </a:ext>
            </a:extLst>
          </p:cNvPr>
          <p:cNvSpPr txBox="1">
            <a:spLocks/>
          </p:cNvSpPr>
          <p:nvPr/>
        </p:nvSpPr>
        <p:spPr>
          <a:xfrm>
            <a:off x="407988" y="2547506"/>
            <a:ext cx="11601132" cy="248931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dirty="0">
                <a:latin typeface="Arial" panose="020B0604020202020204" pitchFamily="34" charset="0"/>
                <a:cs typeface="Arial" panose="020B0604020202020204" pitchFamily="34" charset="0"/>
              </a:rPr>
              <a:t>XCED N07 </a:t>
            </a:r>
            <a:r>
              <a:rPr lang="en-GB" sz="1400" b="0" dirty="0">
                <a:latin typeface="Arial" panose="020B0604020202020204" pitchFamily="34" charset="0"/>
                <a:cs typeface="Arial" panose="020B0604020202020204" pitchFamily="34" charset="0"/>
              </a:rPr>
              <a:t>will be </a:t>
            </a:r>
            <a:r>
              <a:rPr lang="en-GB" sz="1400" b="0" dirty="0">
                <a:highlight>
                  <a:srgbClr val="FFFF00"/>
                </a:highlight>
                <a:latin typeface="Arial" panose="020B0604020202020204" pitchFamily="34" charset="0"/>
                <a:cs typeface="Arial" panose="020B0604020202020204" pitchFamily="34" charset="0"/>
              </a:rPr>
              <a:t>fully operational after the 2025 TS </a:t>
            </a:r>
            <a:r>
              <a:rPr lang="en-GB" sz="1400" b="0" dirty="0">
                <a:latin typeface="Arial" panose="020B0604020202020204" pitchFamily="34" charset="0"/>
                <a:cs typeface="Arial" panose="020B0604020202020204" pitchFamily="34" charset="0"/>
              </a:rPr>
              <a:t>– Commissioning predicted to start on the 07.07.2025:</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a:spcBef>
                <a:spcPts val="600"/>
              </a:spcBef>
              <a:spcAft>
                <a:spcPts val="0"/>
              </a:spcAft>
              <a:buFont typeface="+mj-lt"/>
              <a:buAutoNum type="arabicPeriod"/>
            </a:pPr>
            <a:r>
              <a:rPr lang="en-GB" sz="1400" b="0" dirty="0">
                <a:latin typeface="Arial" panose="020B0604020202020204" pitchFamily="34" charset="0"/>
                <a:cs typeface="Arial" panose="020B0604020202020204" pitchFamily="34" charset="0"/>
              </a:rPr>
              <a:t>10 new PMTs received on 06.2025</a:t>
            </a:r>
          </a:p>
          <a:p>
            <a:pPr>
              <a:spcBef>
                <a:spcPts val="600"/>
              </a:spcBef>
              <a:spcAft>
                <a:spcPts val="0"/>
              </a:spcAft>
              <a:buFont typeface="+mj-lt"/>
              <a:buAutoNum type="arabicPeriod"/>
            </a:pPr>
            <a:r>
              <a:rPr lang="en-GB" sz="1400" b="0" dirty="0">
                <a:latin typeface="Arial" panose="020B0604020202020204" pitchFamily="34" charset="0"/>
                <a:cs typeface="Arial" panose="020B0604020202020204" pitchFamily="34" charset="0"/>
              </a:rPr>
              <a:t>Gas Leak will be repaired during TS</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r>
              <a:rPr lang="en-GB" sz="1400" dirty="0">
                <a:latin typeface="Arial" panose="020B0604020202020204" pitchFamily="34" charset="0"/>
                <a:cs typeface="Arial" panose="020B0604020202020204" pitchFamily="34" charset="0"/>
              </a:rPr>
              <a:t>XCED N06 </a:t>
            </a:r>
            <a:r>
              <a:rPr lang="en-GB" sz="1400" b="0" dirty="0">
                <a:latin typeface="Arial" panose="020B0604020202020204" pitchFamily="34" charset="0"/>
                <a:cs typeface="Arial" panose="020B0604020202020204" pitchFamily="34" charset="0"/>
              </a:rPr>
              <a:t>will be </a:t>
            </a:r>
            <a:r>
              <a:rPr lang="en-GB" sz="1400" b="0" dirty="0">
                <a:highlight>
                  <a:srgbClr val="FFFF00"/>
                </a:highlight>
                <a:latin typeface="Arial" panose="020B0604020202020204" pitchFamily="34" charset="0"/>
                <a:cs typeface="Arial" panose="020B0604020202020204" pitchFamily="34" charset="0"/>
              </a:rPr>
              <a:t>fully operational until end of 08.2025</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a:spcBef>
                <a:spcPts val="600"/>
              </a:spcBef>
              <a:spcAft>
                <a:spcPts val="0"/>
              </a:spcAft>
              <a:buFont typeface="+mj-lt"/>
              <a:buAutoNum type="arabicPeriod"/>
            </a:pPr>
            <a:r>
              <a:rPr lang="en-GB" sz="1400" b="0" dirty="0">
                <a:latin typeface="Arial" panose="020B0604020202020204" pitchFamily="34" charset="0"/>
                <a:cs typeface="Arial" panose="020B0604020202020204" pitchFamily="34" charset="0"/>
              </a:rPr>
              <a:t>New cabling extension will be produced by BE-EA until 08.2025 – The XCED N06 will operate with the control of XCED N07 </a:t>
            </a:r>
            <a:r>
              <a:rPr lang="en-GB" sz="1400" dirty="0">
                <a:highlight>
                  <a:srgbClr val="FFFF00"/>
                </a:highlight>
                <a:latin typeface="Arial" panose="020B0604020202020204" pitchFamily="34" charset="0"/>
                <a:cs typeface="Arial" panose="020B0604020202020204" pitchFamily="34" charset="0"/>
              </a:rPr>
              <a:t>temporarily</a:t>
            </a: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7EFA77FB-D9D7-8F31-F6BD-4DB781C63606}"/>
              </a:ext>
            </a:extLst>
          </p:cNvPr>
          <p:cNvSpPr txBox="1"/>
          <p:nvPr/>
        </p:nvSpPr>
        <p:spPr>
          <a:xfrm>
            <a:off x="8995474" y="255229"/>
            <a:ext cx="3013646" cy="1107996"/>
          </a:xfrm>
          <a:prstGeom prst="rect">
            <a:avLst/>
          </a:prstGeom>
          <a:noFill/>
        </p:spPr>
        <p:txBody>
          <a:bodyPr wrap="none" lIns="0" tIns="0" rIns="0" bIns="0" rtlCol="0">
            <a:spAutoFit/>
          </a:bodyPr>
          <a:lstStyle/>
          <a:p>
            <a:pPr marL="342900" indent="-342900" algn="l">
              <a:buFont typeface="+mj-lt"/>
              <a:buAutoNum type="arabicPeriod"/>
            </a:pPr>
            <a:r>
              <a:rPr lang="en-GB" b="1" dirty="0"/>
              <a:t>H6 XCEDS</a:t>
            </a:r>
          </a:p>
          <a:p>
            <a:pPr marL="342900" indent="-342900" algn="l">
              <a:buFont typeface="+mj-lt"/>
              <a:buAutoNum type="arabicPeriod"/>
            </a:pPr>
            <a:r>
              <a:rPr lang="en-GB" dirty="0"/>
              <a:t>DIAPHRAGM COUPLING</a:t>
            </a:r>
          </a:p>
          <a:p>
            <a:pPr marL="342900" indent="-342900" algn="l">
              <a:buFont typeface="+mj-lt"/>
              <a:buAutoNum type="arabicPeriod"/>
            </a:pPr>
            <a:r>
              <a:rPr lang="en-GB" dirty="0"/>
              <a:t>CLEAN ROOM</a:t>
            </a:r>
          </a:p>
          <a:p>
            <a:pPr marL="342900" indent="-342900" algn="l">
              <a:buFont typeface="+mj-lt"/>
              <a:buAutoNum type="arabicPeriod"/>
            </a:pPr>
            <a:r>
              <a:rPr lang="en-GB" dirty="0"/>
              <a:t>GAS SYSTEM</a:t>
            </a:r>
          </a:p>
        </p:txBody>
      </p:sp>
      <p:sp>
        <p:nvSpPr>
          <p:cNvPr id="9" name="TextBox 8">
            <a:extLst>
              <a:ext uri="{FF2B5EF4-FFF2-40B4-BE49-F238E27FC236}">
                <a16:creationId xmlns:a16="http://schemas.microsoft.com/office/drawing/2014/main" id="{F83C986B-1E1B-29B9-6B4E-55D9B7C0F44F}"/>
              </a:ext>
            </a:extLst>
          </p:cNvPr>
          <p:cNvSpPr txBox="1"/>
          <p:nvPr/>
        </p:nvSpPr>
        <p:spPr>
          <a:xfrm>
            <a:off x="3889167" y="2983847"/>
            <a:ext cx="7899633" cy="915635"/>
          </a:xfrm>
          <a:prstGeom prst="rect">
            <a:avLst/>
          </a:prstGeom>
          <a:noFill/>
          <a:ln>
            <a:solidFill>
              <a:schemeClr val="accent1"/>
            </a:solidFill>
          </a:ln>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dirty="0">
                <a:ln>
                  <a:noFill/>
                </a:ln>
                <a:solidFill>
                  <a:schemeClr val="tx2"/>
                </a:solidFill>
                <a:effectLst/>
                <a:uLnTx/>
                <a:uFillTx/>
                <a:latin typeface="Arial" panose="020B0604020202020204" pitchFamily="34" charset="0"/>
                <a:ea typeface="+mn-ea"/>
                <a:cs typeface="Arial" panose="020B0604020202020204" pitchFamily="34" charset="0"/>
              </a:rPr>
              <a:t>A new request (RESCOPING FROM PHASE II TO PHASE I) was created and approved:</a:t>
            </a:r>
            <a:endParaRPr lang="en-GB" sz="1200" noProof="0" dirty="0">
              <a:solidFill>
                <a:schemeClr val="tx2"/>
              </a:solidFill>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defRPr/>
            </a:pPr>
            <a:r>
              <a:rPr kumimoji="0" lang="en-GB" sz="1050" b="0" i="1" u="none" strike="noStrike" kern="1200" cap="none" spc="0" normalizeH="0" baseline="0" dirty="0">
                <a:ln>
                  <a:noFill/>
                </a:ln>
                <a:solidFill>
                  <a:schemeClr val="tx2"/>
                </a:solidFill>
                <a:effectLst/>
                <a:uLnTx/>
                <a:uFillTx/>
                <a:latin typeface="Arial" panose="020B0604020202020204" pitchFamily="34" charset="0"/>
                <a:ea typeface="+mn-ea"/>
                <a:cs typeface="Arial" panose="020B0604020202020204" pitchFamily="34" charset="0"/>
              </a:rPr>
              <a:t>03.04.2025 - Budget Change Request - XCEDs - WP3.1.2 - 10 PMTs - Rescoping from PHASE II to PHASE I - EDMS3227498</a:t>
            </a:r>
          </a:p>
          <a:p>
            <a:pPr marL="285750" indent="-285750">
              <a:spcBef>
                <a:spcPts val="600"/>
              </a:spcBef>
              <a:buFont typeface="Wingdings" panose="05000000000000000000" pitchFamily="2" charset="2"/>
              <a:buChar char="§"/>
              <a:defRPr/>
            </a:pPr>
            <a:r>
              <a:rPr lang="en-GB" sz="1050" dirty="0">
                <a:solidFill>
                  <a:schemeClr val="tx2"/>
                </a:solidFill>
                <a:latin typeface="Arial" panose="020B0604020202020204" pitchFamily="34" charset="0"/>
                <a:cs typeface="Arial" panose="020B0604020202020204" pitchFamily="34" charset="0"/>
              </a:rPr>
              <a:t>14.04.2025 - DAI 10984078 - Acquisition of 10 new PMTs</a:t>
            </a:r>
            <a:endParaRPr lang="en-GB" sz="1050" i="1" dirty="0">
              <a:solidFill>
                <a:schemeClr val="tx2"/>
              </a:solidFill>
              <a:latin typeface="Arial" panose="020B0604020202020204" pitchFamily="34" charset="0"/>
              <a:cs typeface="Arial" panose="020B0604020202020204" pitchFamily="34" charset="0"/>
            </a:endParaRPr>
          </a:p>
        </p:txBody>
      </p:sp>
      <p:sp>
        <p:nvSpPr>
          <p:cNvPr id="12" name="Content Placeholder 4">
            <a:extLst>
              <a:ext uri="{FF2B5EF4-FFF2-40B4-BE49-F238E27FC236}">
                <a16:creationId xmlns:a16="http://schemas.microsoft.com/office/drawing/2014/main" id="{3A45F3D1-EAC1-6992-D56F-35D6FFC929F1}"/>
              </a:ext>
            </a:extLst>
          </p:cNvPr>
          <p:cNvSpPr txBox="1">
            <a:spLocks/>
          </p:cNvSpPr>
          <p:nvPr/>
        </p:nvSpPr>
        <p:spPr>
          <a:xfrm>
            <a:off x="3808840" y="5198826"/>
            <a:ext cx="7975173" cy="1015663"/>
          </a:xfrm>
          <a:prstGeom prst="rect">
            <a:avLst/>
          </a:prstGeom>
          <a:noFill/>
          <a:ln>
            <a:solidFill>
              <a:schemeClr val="accent1"/>
            </a:solidFill>
          </a:ln>
        </p:spPr>
        <p:txBody>
          <a:bodyPr wrap="square">
            <a:spAutoFit/>
          </a:bodyPr>
          <a:lstStyle>
            <a:defPPr>
              <a:defRPr lang="en-US"/>
            </a:defPPr>
            <a:lvl1pPr marR="0" lvl="0" indent="0" fontAlgn="auto">
              <a:lnSpc>
                <a:spcPct val="100000"/>
              </a:lnSpc>
              <a:spcBef>
                <a:spcPts val="600"/>
              </a:spcBef>
              <a:spcAft>
                <a:spcPts val="0"/>
              </a:spcAft>
              <a:buClrTx/>
              <a:buSzTx/>
              <a:buFontTx/>
              <a:buNone/>
              <a:tabLst/>
              <a:defRPr kumimoji="0" sz="1200" b="0" i="0" u="none" strike="noStrike" cap="none" spc="0" normalizeH="0" baseline="0">
                <a:ln>
                  <a:noFill/>
                </a:ln>
                <a:solidFill>
                  <a:schemeClr val="tx2"/>
                </a:solidFill>
                <a:effectLst/>
                <a:uLnTx/>
                <a:uFillTx/>
                <a:latin typeface="Arial" panose="020B0604020202020204" pitchFamily="34" charset="0"/>
                <a:cs typeface="Arial" panose="020B0604020202020204" pitchFamily="34" charset="0"/>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A new request was created during 04.2025 to fully re-cable the XCED N06 :</a:t>
            </a:r>
          </a:p>
          <a:p>
            <a:pPr marL="171450" indent="-171450">
              <a:buFont typeface="Wingdings" panose="05000000000000000000" pitchFamily="2" charset="2"/>
              <a:buChar char="§"/>
            </a:pPr>
            <a:r>
              <a:rPr lang="en-GB" sz="1050" dirty="0"/>
              <a:t>PLAN activity : 14392 – XCED new cabling installation EHN1</a:t>
            </a:r>
          </a:p>
          <a:p>
            <a:pPr marL="171450" indent="-171450">
              <a:buFont typeface="Wingdings" panose="05000000000000000000" pitchFamily="2" charset="2"/>
              <a:buChar char="§"/>
            </a:pPr>
            <a:r>
              <a:rPr lang="en-GB" sz="1050" dirty="0"/>
              <a:t>DIC crated : RQF3137612 - Cable installation, number of cables: 46, length: 4600, SPS North Area, YETS 25-26</a:t>
            </a:r>
          </a:p>
          <a:p>
            <a:pPr marL="171450" indent="-171450">
              <a:buFont typeface="Wingdings" panose="05000000000000000000" pitchFamily="2" charset="2"/>
              <a:buChar char="§"/>
            </a:pPr>
            <a:r>
              <a:rPr lang="en-GB" sz="1050" dirty="0"/>
              <a:t>Discussed with and endorsed by Yacine – BCR needs to be placed for the MTP 2026 exercise if required</a:t>
            </a:r>
          </a:p>
        </p:txBody>
      </p:sp>
      <p:sp>
        <p:nvSpPr>
          <p:cNvPr id="18" name="Arrow: Down 17">
            <a:extLst>
              <a:ext uri="{FF2B5EF4-FFF2-40B4-BE49-F238E27FC236}">
                <a16:creationId xmlns:a16="http://schemas.microsoft.com/office/drawing/2014/main" id="{B7CCC638-1968-03F5-2293-B544F61F569F}"/>
              </a:ext>
            </a:extLst>
          </p:cNvPr>
          <p:cNvSpPr/>
          <p:nvPr/>
        </p:nvSpPr>
        <p:spPr>
          <a:xfrm>
            <a:off x="10831483" y="4945380"/>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E012165B-DB43-CE63-E6D2-20FE196753AA}"/>
              </a:ext>
            </a:extLst>
          </p:cNvPr>
          <p:cNvSpPr/>
          <p:nvPr/>
        </p:nvSpPr>
        <p:spPr>
          <a:xfrm rot="16200000">
            <a:off x="3550920" y="3086100"/>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D7318263-3978-2A21-D391-802246DC4145}"/>
              </a:ext>
            </a:extLst>
          </p:cNvPr>
          <p:cNvSpPr txBox="1"/>
          <p:nvPr/>
        </p:nvSpPr>
        <p:spPr>
          <a:xfrm>
            <a:off x="1092627" y="5446514"/>
            <a:ext cx="2008713" cy="307777"/>
          </a:xfrm>
          <a:prstGeom prst="rect">
            <a:avLst/>
          </a:prstGeom>
          <a:noFill/>
        </p:spPr>
        <p:txBody>
          <a:bodyPr wrap="square">
            <a:spAutoFit/>
          </a:bodyPr>
          <a:lstStyle/>
          <a:p>
            <a:pPr algn="l"/>
            <a:r>
              <a:rPr lang="en-GB" sz="1400" b="1" dirty="0"/>
              <a:t>ECR – EDMS3286149</a:t>
            </a:r>
          </a:p>
        </p:txBody>
      </p:sp>
    </p:spTree>
    <p:extLst>
      <p:ext uri="{BB962C8B-B14F-4D97-AF65-F5344CB8AC3E}">
        <p14:creationId xmlns:p14="http://schemas.microsoft.com/office/powerpoint/2010/main" val="195738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69B10-71CC-696A-97D7-109E9946406B}"/>
            </a:ext>
          </a:extLst>
        </p:cNvPr>
        <p:cNvGrpSpPr/>
        <p:nvPr/>
      </p:nvGrpSpPr>
      <p:grpSpPr>
        <a:xfrm>
          <a:off x="0" y="0"/>
          <a:ext cx="0" cy="0"/>
          <a:chOff x="0" y="0"/>
          <a:chExt cx="0" cy="0"/>
        </a:xfrm>
      </p:grpSpPr>
      <p:pic>
        <p:nvPicPr>
          <p:cNvPr id="41" name="Picture 40">
            <a:extLst>
              <a:ext uri="{FF2B5EF4-FFF2-40B4-BE49-F238E27FC236}">
                <a16:creationId xmlns:a16="http://schemas.microsoft.com/office/drawing/2014/main" id="{82C6AC43-D318-F72E-BE4C-5E5D3F0585D3}"/>
              </a:ext>
            </a:extLst>
          </p:cNvPr>
          <p:cNvPicPr>
            <a:picLocks noChangeAspect="1"/>
          </p:cNvPicPr>
          <p:nvPr/>
        </p:nvPicPr>
        <p:blipFill>
          <a:blip r:embed="rId2"/>
          <a:stretch>
            <a:fillRect/>
          </a:stretch>
        </p:blipFill>
        <p:spPr>
          <a:xfrm>
            <a:off x="5310814" y="3895434"/>
            <a:ext cx="2513378" cy="2124100"/>
          </a:xfrm>
          <a:prstGeom prst="rect">
            <a:avLst/>
          </a:prstGeom>
        </p:spPr>
      </p:pic>
      <p:sp>
        <p:nvSpPr>
          <p:cNvPr id="4" name="Date Placeholder 3">
            <a:extLst>
              <a:ext uri="{FF2B5EF4-FFF2-40B4-BE49-F238E27FC236}">
                <a16:creationId xmlns:a16="http://schemas.microsoft.com/office/drawing/2014/main" id="{A4105D66-A78E-7496-FF00-5B9FD4CF2D69}"/>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B659C81F-3B8C-F1DE-D9CB-0782793DD9E8}"/>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EF701E87-F183-574F-0460-C61DE01C9E7E}"/>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itle 3">
            <a:extLst>
              <a:ext uri="{FF2B5EF4-FFF2-40B4-BE49-F238E27FC236}">
                <a16:creationId xmlns:a16="http://schemas.microsoft.com/office/drawing/2014/main" id="{E14A2A08-F4CC-E95B-D5C5-63166F69280B}"/>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ONGOING ACTIVITIES SUMMARY</a:t>
            </a:r>
            <a:endParaRPr lang="en-GB" sz="2800" dirty="0"/>
          </a:p>
        </p:txBody>
      </p:sp>
      <p:sp>
        <p:nvSpPr>
          <p:cNvPr id="11" name="Content Placeholder 4">
            <a:extLst>
              <a:ext uri="{FF2B5EF4-FFF2-40B4-BE49-F238E27FC236}">
                <a16:creationId xmlns:a16="http://schemas.microsoft.com/office/drawing/2014/main" id="{BBC0D495-B1E0-805F-6368-D6F3D6933A9C}"/>
              </a:ext>
            </a:extLst>
          </p:cNvPr>
          <p:cNvSpPr txBox="1">
            <a:spLocks/>
          </p:cNvSpPr>
          <p:nvPr/>
        </p:nvSpPr>
        <p:spPr>
          <a:xfrm>
            <a:off x="431938" y="885270"/>
            <a:ext cx="7392254" cy="131959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The diaphragm coupling issues are well known since 2022</a:t>
            </a: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Usually, paired with a poor adjustment and/or degradation of the motor clutch and diaphragm bearings leads to:</a:t>
            </a:r>
          </a:p>
          <a:p>
            <a:pPr lvl="1">
              <a:spcBef>
                <a:spcPts val="600"/>
              </a:spcBef>
              <a:spcAft>
                <a:spcPts val="0"/>
              </a:spcAft>
              <a:buFont typeface="Wingdings" panose="05000000000000000000" pitchFamily="2" charset="2"/>
              <a:buChar char="§"/>
            </a:pPr>
            <a:r>
              <a:rPr lang="en-GB" sz="1100" dirty="0">
                <a:latin typeface="Arial" panose="020B0604020202020204" pitchFamily="34" charset="0"/>
                <a:cs typeface="Arial" panose="020B0604020202020204" pitchFamily="34" charset="0"/>
              </a:rPr>
              <a:t>Deformation of the coupling</a:t>
            </a:r>
            <a:r>
              <a:rPr lang="en-GB" sz="1100" dirty="0">
                <a:latin typeface="Arial" panose="020B0604020202020204" pitchFamily="34" charset="0"/>
                <a:cs typeface="Arial" panose="020B0604020202020204" pitchFamily="34" charset="0"/>
                <a:sym typeface="Wingdings" panose="05000000000000000000" pitchFamily="2" charset="2"/>
              </a:rPr>
              <a:t>  </a:t>
            </a:r>
            <a:r>
              <a:rPr lang="en-GB" sz="1100" dirty="0">
                <a:latin typeface="Arial" panose="020B0604020202020204" pitchFamily="34" charset="0"/>
                <a:cs typeface="Arial" panose="020B0604020202020204" pitchFamily="34" charset="0"/>
              </a:rPr>
              <a:t>AMBER 2022/2023</a:t>
            </a:r>
          </a:p>
          <a:p>
            <a:pPr lvl="1">
              <a:spcBef>
                <a:spcPts val="600"/>
              </a:spcBef>
              <a:spcAft>
                <a:spcPts val="0"/>
              </a:spcAft>
              <a:buFont typeface="Wingdings" panose="05000000000000000000" pitchFamily="2" charset="2"/>
              <a:buChar char="§"/>
            </a:pPr>
            <a:r>
              <a:rPr lang="en-GB" sz="1100" b="0" dirty="0">
                <a:latin typeface="Arial" panose="020B0604020202020204" pitchFamily="34" charset="0"/>
                <a:cs typeface="Arial" panose="020B0604020202020204" pitchFamily="34" charset="0"/>
              </a:rPr>
              <a:t>Degradation and failure of the connections</a:t>
            </a:r>
            <a:r>
              <a:rPr lang="en-GB" sz="1100" dirty="0">
                <a:latin typeface="Arial" panose="020B0604020202020204" pitchFamily="34" charset="0"/>
                <a:cs typeface="Arial" panose="020B0604020202020204" pitchFamily="34" charset="0"/>
                <a:sym typeface="Wingdings" panose="05000000000000000000" pitchFamily="2" charset="2"/>
              </a:rPr>
              <a:t>  </a:t>
            </a:r>
            <a:r>
              <a:rPr lang="en-GB" sz="1100" dirty="0">
                <a:latin typeface="Arial" panose="020B0604020202020204" pitchFamily="34" charset="0"/>
                <a:cs typeface="Arial" panose="020B0604020202020204" pitchFamily="34" charset="0"/>
              </a:rPr>
              <a:t>XCEDH 2022/2023</a:t>
            </a:r>
            <a:endParaRPr lang="en-GB" sz="1100" b="0" dirty="0">
              <a:latin typeface="Arial" panose="020B0604020202020204" pitchFamily="34" charset="0"/>
              <a:cs typeface="Arial" panose="020B0604020202020204" pitchFamily="34" charset="0"/>
            </a:endParaRPr>
          </a:p>
          <a:p>
            <a:pPr lvl="1">
              <a:spcBef>
                <a:spcPts val="600"/>
              </a:spcBef>
              <a:spcAft>
                <a:spcPts val="0"/>
              </a:spcAft>
              <a:buFont typeface="Wingdings" panose="05000000000000000000" pitchFamily="2" charset="2"/>
              <a:buChar char="§"/>
            </a:pPr>
            <a:r>
              <a:rPr lang="en-GB" sz="1100" dirty="0">
                <a:latin typeface="Arial" panose="020B0604020202020204" pitchFamily="34" charset="0"/>
                <a:cs typeface="Arial" panose="020B0604020202020204" pitchFamily="34" charset="0"/>
              </a:rPr>
              <a:t>Diaphragm unusable for operation – Not possible to adjust it precisely or adjust it at all  </a:t>
            </a:r>
            <a:r>
              <a:rPr lang="en-GB" sz="1100" dirty="0">
                <a:latin typeface="Arial" panose="020B0604020202020204" pitchFamily="34" charset="0"/>
                <a:cs typeface="Arial" panose="020B0604020202020204" pitchFamily="34" charset="0"/>
                <a:sym typeface="Wingdings" panose="05000000000000000000" pitchFamily="2" charset="2"/>
              </a:rPr>
              <a:t> </a:t>
            </a:r>
            <a:r>
              <a:rPr lang="en-GB" sz="1100" dirty="0">
                <a:latin typeface="Arial" panose="020B0604020202020204" pitchFamily="34" charset="0"/>
                <a:cs typeface="Arial" panose="020B0604020202020204" pitchFamily="34" charset="0"/>
              </a:rPr>
              <a:t>AMBER 2022/2023</a:t>
            </a:r>
            <a:endParaRPr lang="en-GB" sz="11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sp>
        <p:nvSpPr>
          <p:cNvPr id="38" name="Content Placeholder 4">
            <a:extLst>
              <a:ext uri="{FF2B5EF4-FFF2-40B4-BE49-F238E27FC236}">
                <a16:creationId xmlns:a16="http://schemas.microsoft.com/office/drawing/2014/main" id="{0908B45B-9B1E-9018-1437-FC12476E5B3E}"/>
              </a:ext>
            </a:extLst>
          </p:cNvPr>
          <p:cNvSpPr txBox="1">
            <a:spLocks/>
          </p:cNvSpPr>
          <p:nvPr/>
        </p:nvSpPr>
        <p:spPr>
          <a:xfrm>
            <a:off x="465372" y="4070130"/>
            <a:ext cx="6062676" cy="147857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A new solution is in R&amp;D:</a:t>
            </a:r>
          </a:p>
          <a:p>
            <a:pPr lvl="1">
              <a:spcBef>
                <a:spcPts val="600"/>
              </a:spcBef>
              <a:spcAft>
                <a:spcPts val="0"/>
              </a:spcAft>
              <a:buFont typeface="Wingdings" panose="05000000000000000000" pitchFamily="2" charset="2"/>
              <a:buChar char="§"/>
            </a:pPr>
            <a:r>
              <a:rPr lang="en-GB" sz="1000" dirty="0">
                <a:latin typeface="Arial" panose="020B0604020202020204" pitchFamily="34" charset="0"/>
                <a:cs typeface="Arial" panose="020B0604020202020204" pitchFamily="34" charset="0"/>
              </a:rPr>
              <a:t>Based on compliant mechanisms</a:t>
            </a:r>
          </a:p>
          <a:p>
            <a:pPr lvl="1">
              <a:spcBef>
                <a:spcPts val="600"/>
              </a:spcBef>
              <a:spcAft>
                <a:spcPts val="0"/>
              </a:spcAft>
              <a:buFont typeface="Wingdings" panose="05000000000000000000" pitchFamily="2" charset="2"/>
              <a:buChar char="§"/>
            </a:pPr>
            <a:r>
              <a:rPr lang="en-GB" sz="1000" dirty="0">
                <a:latin typeface="Arial" panose="020B0604020202020204" pitchFamily="34" charset="0"/>
                <a:cs typeface="Arial" panose="020B0604020202020204" pitchFamily="34" charset="0"/>
              </a:rPr>
              <a:t>Rigid coupling with flexible joints small enough to be used in the XCED</a:t>
            </a:r>
          </a:p>
          <a:p>
            <a:pPr marL="0" indent="0">
              <a:spcBef>
                <a:spcPts val="600"/>
              </a:spcBef>
              <a:spcAft>
                <a:spcPts val="0"/>
              </a:spcAft>
              <a:buNone/>
            </a:pPr>
            <a:endParaRPr lang="en-GB" sz="140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sp>
        <p:nvSpPr>
          <p:cNvPr id="2" name="Content Placeholder 4">
            <a:extLst>
              <a:ext uri="{FF2B5EF4-FFF2-40B4-BE49-F238E27FC236}">
                <a16:creationId xmlns:a16="http://schemas.microsoft.com/office/drawing/2014/main" id="{8CD3C9FE-D960-8A70-5988-EFC2BA896A0D}"/>
              </a:ext>
            </a:extLst>
          </p:cNvPr>
          <p:cNvSpPr txBox="1">
            <a:spLocks/>
          </p:cNvSpPr>
          <p:nvPr/>
        </p:nvSpPr>
        <p:spPr>
          <a:xfrm>
            <a:off x="431559" y="2564904"/>
            <a:ext cx="5664441" cy="126949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400" b="0" dirty="0">
                <a:latin typeface="Arial" panose="020B0604020202020204" pitchFamily="34" charset="0"/>
                <a:cs typeface="Arial" panose="020B0604020202020204" pitchFamily="34" charset="0"/>
              </a:rPr>
              <a:t>Mitigation measures science 2024 are being taken to ensure availability,</a:t>
            </a:r>
          </a:p>
          <a:p>
            <a:pPr marL="0" indent="0">
              <a:spcBef>
                <a:spcPts val="600"/>
              </a:spcBef>
              <a:spcAft>
                <a:spcPts val="0"/>
              </a:spcAft>
              <a:buNone/>
            </a:pPr>
            <a:r>
              <a:rPr lang="en-GB" sz="1400" b="0" dirty="0">
                <a:latin typeface="Arial" panose="020B0604020202020204" pitchFamily="34" charset="0"/>
                <a:cs typeface="Arial" panose="020B0604020202020204" pitchFamily="34" charset="0"/>
              </a:rPr>
              <a:t>This mitigation has so far been implemented in:</a:t>
            </a:r>
          </a:p>
          <a:p>
            <a:pPr lvl="1">
              <a:spcBef>
                <a:spcPts val="600"/>
              </a:spcBef>
              <a:spcAft>
                <a:spcPts val="0"/>
              </a:spcAft>
              <a:buFont typeface="Wingdings" panose="05000000000000000000" pitchFamily="2" charset="2"/>
              <a:buChar char="§"/>
            </a:pPr>
            <a:r>
              <a:rPr lang="en-GB" sz="1100" b="0" dirty="0">
                <a:latin typeface="Arial" panose="020B0604020202020204" pitchFamily="34" charset="0"/>
                <a:cs typeface="Arial" panose="020B0604020202020204" pitchFamily="34" charset="0"/>
              </a:rPr>
              <a:t>SPXCEDN001-CR000006</a:t>
            </a:r>
          </a:p>
          <a:p>
            <a:pPr lvl="1">
              <a:spcBef>
                <a:spcPts val="600"/>
              </a:spcBef>
              <a:spcAft>
                <a:spcPts val="0"/>
              </a:spcAft>
              <a:buFont typeface="Wingdings" panose="05000000000000000000" pitchFamily="2" charset="2"/>
              <a:buChar char="§"/>
            </a:pPr>
            <a:r>
              <a:rPr lang="en-GB" sz="1100" b="0" dirty="0">
                <a:latin typeface="Arial" panose="020B0604020202020204" pitchFamily="34" charset="0"/>
                <a:cs typeface="Arial" panose="020B0604020202020204" pitchFamily="34" charset="0"/>
              </a:rPr>
              <a:t>SPXCEDN001-CR000020</a:t>
            </a:r>
          </a:p>
          <a:p>
            <a:pPr lvl="1">
              <a:spcBef>
                <a:spcPts val="600"/>
              </a:spcBef>
              <a:spcAft>
                <a:spcPts val="0"/>
              </a:spcAft>
              <a:buFont typeface="Wingdings" panose="05000000000000000000" pitchFamily="2" charset="2"/>
              <a:buChar char="§"/>
            </a:pPr>
            <a:r>
              <a:rPr lang="en-GB" sz="1100" b="0" dirty="0">
                <a:latin typeface="Arial" panose="020B0604020202020204" pitchFamily="34" charset="0"/>
                <a:cs typeface="Arial" panose="020B0604020202020204" pitchFamily="34" charset="0"/>
              </a:rPr>
              <a:t>SPXCEDN001-CR000002</a:t>
            </a:r>
            <a:endParaRPr lang="en-GB" sz="110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b="0" dirty="0">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7D5BCAE2-02BD-77D9-2C7F-0748BC8C38A7}"/>
              </a:ext>
            </a:extLst>
          </p:cNvPr>
          <p:cNvPicPr>
            <a:picLocks noChangeAspect="1"/>
          </p:cNvPicPr>
          <p:nvPr/>
        </p:nvPicPr>
        <p:blipFill>
          <a:blip r:embed="rId3"/>
          <a:srcRect r="51801"/>
          <a:stretch/>
        </p:blipFill>
        <p:spPr>
          <a:xfrm>
            <a:off x="8216567" y="2229219"/>
            <a:ext cx="1186677" cy="1846512"/>
          </a:xfrm>
          <a:prstGeom prst="rect">
            <a:avLst/>
          </a:prstGeom>
        </p:spPr>
      </p:pic>
      <p:pic>
        <p:nvPicPr>
          <p:cNvPr id="30" name="Picture 29">
            <a:extLst>
              <a:ext uri="{FF2B5EF4-FFF2-40B4-BE49-F238E27FC236}">
                <a16:creationId xmlns:a16="http://schemas.microsoft.com/office/drawing/2014/main" id="{034E6BD0-3041-80D0-3BDC-24D6C54E224E}"/>
              </a:ext>
            </a:extLst>
          </p:cNvPr>
          <p:cNvPicPr>
            <a:picLocks noChangeAspect="1"/>
          </p:cNvPicPr>
          <p:nvPr/>
        </p:nvPicPr>
        <p:blipFill>
          <a:blip r:embed="rId4"/>
          <a:stretch>
            <a:fillRect/>
          </a:stretch>
        </p:blipFill>
        <p:spPr>
          <a:xfrm>
            <a:off x="4609869" y="2939001"/>
            <a:ext cx="1380910" cy="1367008"/>
          </a:xfrm>
          <a:prstGeom prst="rect">
            <a:avLst/>
          </a:prstGeom>
        </p:spPr>
      </p:pic>
      <p:cxnSp>
        <p:nvCxnSpPr>
          <p:cNvPr id="32" name="Straight Arrow Connector 31">
            <a:extLst>
              <a:ext uri="{FF2B5EF4-FFF2-40B4-BE49-F238E27FC236}">
                <a16:creationId xmlns:a16="http://schemas.microsoft.com/office/drawing/2014/main" id="{8108C77C-3FDF-92FA-329A-9E082268FB33}"/>
              </a:ext>
            </a:extLst>
          </p:cNvPr>
          <p:cNvCxnSpPr>
            <a:cxnSpLocks/>
          </p:cNvCxnSpPr>
          <p:nvPr/>
        </p:nvCxnSpPr>
        <p:spPr>
          <a:xfrm>
            <a:off x="4128065" y="3677197"/>
            <a:ext cx="1123337"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4" name="Content Placeholder 4">
            <a:extLst>
              <a:ext uri="{FF2B5EF4-FFF2-40B4-BE49-F238E27FC236}">
                <a16:creationId xmlns:a16="http://schemas.microsoft.com/office/drawing/2014/main" id="{FDFEEEE7-8147-D122-BD45-02CF1BC6FB84}"/>
              </a:ext>
            </a:extLst>
          </p:cNvPr>
          <p:cNvSpPr txBox="1">
            <a:spLocks/>
          </p:cNvSpPr>
          <p:nvPr/>
        </p:nvSpPr>
        <p:spPr>
          <a:xfrm>
            <a:off x="3333123" y="3445805"/>
            <a:ext cx="1008112" cy="48196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100" b="0" dirty="0">
                <a:latin typeface="Arial" panose="020B0604020202020204" pitchFamily="34" charset="0"/>
                <a:cs typeface="Arial" panose="020B0604020202020204" pitchFamily="34" charset="0"/>
              </a:rPr>
              <a:t>ANTI BUCKLING SLEEVE</a:t>
            </a:r>
            <a:endParaRPr lang="en-GB" sz="100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100" dirty="0">
              <a:latin typeface="Arial" panose="020B0604020202020204" pitchFamily="34" charset="0"/>
              <a:cs typeface="Arial" panose="020B0604020202020204" pitchFamily="34" charset="0"/>
            </a:endParaRPr>
          </a:p>
        </p:txBody>
      </p:sp>
      <p:sp>
        <p:nvSpPr>
          <p:cNvPr id="36" name="Content Placeholder 4">
            <a:extLst>
              <a:ext uri="{FF2B5EF4-FFF2-40B4-BE49-F238E27FC236}">
                <a16:creationId xmlns:a16="http://schemas.microsoft.com/office/drawing/2014/main" id="{85568C61-7305-1AF6-0EE5-8E12C0661A0F}"/>
              </a:ext>
            </a:extLst>
          </p:cNvPr>
          <p:cNvSpPr txBox="1">
            <a:spLocks/>
          </p:cNvSpPr>
          <p:nvPr/>
        </p:nvSpPr>
        <p:spPr>
          <a:xfrm>
            <a:off x="8216567" y="4124428"/>
            <a:ext cx="2880320" cy="16740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US" sz="1100" b="0" dirty="0">
                <a:latin typeface="Arial" panose="020B0604020202020204" pitchFamily="34" charset="0"/>
                <a:cs typeface="Arial" panose="020B0604020202020204" pitchFamily="34" charset="0"/>
              </a:rPr>
              <a:t>FAILURE OF COUPLING IN AMBER XCED</a:t>
            </a:r>
          </a:p>
        </p:txBody>
      </p:sp>
      <p:pic>
        <p:nvPicPr>
          <p:cNvPr id="39" name="Picture 38">
            <a:extLst>
              <a:ext uri="{FF2B5EF4-FFF2-40B4-BE49-F238E27FC236}">
                <a16:creationId xmlns:a16="http://schemas.microsoft.com/office/drawing/2014/main" id="{DFCB72AB-19A7-46A1-9F9D-37725E957B8D}"/>
              </a:ext>
            </a:extLst>
          </p:cNvPr>
          <p:cNvPicPr>
            <a:picLocks noChangeAspect="1"/>
          </p:cNvPicPr>
          <p:nvPr/>
        </p:nvPicPr>
        <p:blipFill>
          <a:blip r:embed="rId5"/>
          <a:stretch>
            <a:fillRect/>
          </a:stretch>
        </p:blipFill>
        <p:spPr>
          <a:xfrm>
            <a:off x="9428718" y="2223031"/>
            <a:ext cx="2275818" cy="1847099"/>
          </a:xfrm>
          <a:prstGeom prst="rect">
            <a:avLst/>
          </a:prstGeom>
        </p:spPr>
      </p:pic>
      <p:sp>
        <p:nvSpPr>
          <p:cNvPr id="43" name="Content Placeholder 4">
            <a:extLst>
              <a:ext uri="{FF2B5EF4-FFF2-40B4-BE49-F238E27FC236}">
                <a16:creationId xmlns:a16="http://schemas.microsoft.com/office/drawing/2014/main" id="{D3DA3FC3-2EF4-666B-5399-39C8CEE634E4}"/>
              </a:ext>
            </a:extLst>
          </p:cNvPr>
          <p:cNvSpPr txBox="1">
            <a:spLocks/>
          </p:cNvSpPr>
          <p:nvPr/>
        </p:nvSpPr>
        <p:spPr>
          <a:xfrm>
            <a:off x="1855133" y="6089553"/>
            <a:ext cx="2880320" cy="16740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US" sz="1100" b="0" dirty="0">
                <a:latin typeface="Arial" panose="020B0604020202020204" pitchFamily="34" charset="0"/>
                <a:cs typeface="Arial" panose="020B0604020202020204" pitchFamily="34" charset="0"/>
              </a:rPr>
              <a:t>COMPLIANT JOINTS COUPLING</a:t>
            </a:r>
          </a:p>
        </p:txBody>
      </p:sp>
      <p:sp>
        <p:nvSpPr>
          <p:cNvPr id="44" name="Content Placeholder 4">
            <a:extLst>
              <a:ext uri="{FF2B5EF4-FFF2-40B4-BE49-F238E27FC236}">
                <a16:creationId xmlns:a16="http://schemas.microsoft.com/office/drawing/2014/main" id="{E091F89D-0E7B-3203-DDD4-DE0B621DBC1B}"/>
              </a:ext>
            </a:extLst>
          </p:cNvPr>
          <p:cNvSpPr txBox="1">
            <a:spLocks/>
          </p:cNvSpPr>
          <p:nvPr/>
        </p:nvSpPr>
        <p:spPr>
          <a:xfrm>
            <a:off x="6216392" y="6046235"/>
            <a:ext cx="2664295" cy="20885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US" sz="1100" b="0" dirty="0">
                <a:latin typeface="Arial" panose="020B0604020202020204" pitchFamily="34" charset="0"/>
                <a:cs typeface="Arial" panose="020B0604020202020204" pitchFamily="34" charset="0"/>
              </a:rPr>
              <a:t>TEST BENCH FOR RELIABILITY STUDY</a:t>
            </a:r>
          </a:p>
        </p:txBody>
      </p:sp>
      <p:sp>
        <p:nvSpPr>
          <p:cNvPr id="45" name="TextBox 44">
            <a:extLst>
              <a:ext uri="{FF2B5EF4-FFF2-40B4-BE49-F238E27FC236}">
                <a16:creationId xmlns:a16="http://schemas.microsoft.com/office/drawing/2014/main" id="{7B707762-EEDF-CE24-F595-8B06624C959F}"/>
              </a:ext>
            </a:extLst>
          </p:cNvPr>
          <p:cNvSpPr txBox="1"/>
          <p:nvPr/>
        </p:nvSpPr>
        <p:spPr>
          <a:xfrm>
            <a:off x="9232114" y="5133208"/>
            <a:ext cx="1599369" cy="276999"/>
          </a:xfrm>
          <a:prstGeom prst="rect">
            <a:avLst/>
          </a:prstGeom>
          <a:noFill/>
        </p:spPr>
        <p:txBody>
          <a:bodyPr wrap="square" lIns="0" tIns="0" rIns="0" bIns="0" rtlCol="0">
            <a:spAutoFit/>
          </a:bodyPr>
          <a:lstStyle/>
          <a:p>
            <a:pPr algn="l"/>
            <a:r>
              <a:rPr lang="en-US" b="1" dirty="0">
                <a:solidFill>
                  <a:schemeClr val="tx2"/>
                </a:solidFill>
                <a:highlight>
                  <a:srgbClr val="FFFF00"/>
                </a:highlight>
              </a:rPr>
              <a:t>Tests ongoing</a:t>
            </a:r>
            <a:endParaRPr lang="en-GB" b="1" dirty="0">
              <a:solidFill>
                <a:schemeClr val="tx2"/>
              </a:solidFill>
              <a:highlight>
                <a:srgbClr val="FFFF00"/>
              </a:highlight>
            </a:endParaRPr>
          </a:p>
        </p:txBody>
      </p:sp>
      <p:pic>
        <p:nvPicPr>
          <p:cNvPr id="8" name="Picture 7">
            <a:extLst>
              <a:ext uri="{FF2B5EF4-FFF2-40B4-BE49-F238E27FC236}">
                <a16:creationId xmlns:a16="http://schemas.microsoft.com/office/drawing/2014/main" id="{F70F881D-DDD6-5044-20D9-19118F92C184}"/>
              </a:ext>
            </a:extLst>
          </p:cNvPr>
          <p:cNvPicPr>
            <a:picLocks noChangeAspect="1"/>
          </p:cNvPicPr>
          <p:nvPr/>
        </p:nvPicPr>
        <p:blipFill rotWithShape="1">
          <a:blip r:embed="rId6">
            <a:extLst>
              <a:ext uri="{28A0092B-C50C-407E-A947-70E740481C1C}">
                <a14:useLocalDpi xmlns:a14="http://schemas.microsoft.com/office/drawing/2010/main" val="0"/>
              </a:ext>
            </a:extLst>
          </a:blip>
          <a:srcRect l="27886" t="32147" r="11922" b="25836"/>
          <a:stretch/>
        </p:blipFill>
        <p:spPr bwMode="auto">
          <a:xfrm>
            <a:off x="1809413" y="4828687"/>
            <a:ext cx="2222508" cy="1163039"/>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E9F040A2-831F-2A25-6367-12E18651B3C7}"/>
              </a:ext>
            </a:extLst>
          </p:cNvPr>
          <p:cNvSpPr txBox="1"/>
          <p:nvPr/>
        </p:nvSpPr>
        <p:spPr>
          <a:xfrm>
            <a:off x="8995474" y="247609"/>
            <a:ext cx="3052118" cy="1107996"/>
          </a:xfrm>
          <a:prstGeom prst="rect">
            <a:avLst/>
          </a:prstGeom>
          <a:noFill/>
        </p:spPr>
        <p:txBody>
          <a:bodyPr wrap="none" lIns="0" tIns="0" rIns="0" bIns="0" rtlCol="0">
            <a:spAutoFit/>
          </a:bodyPr>
          <a:lstStyle/>
          <a:p>
            <a:pPr marL="342900" indent="-342900" algn="l">
              <a:buFont typeface="+mj-lt"/>
              <a:buAutoNum type="arabicPeriod"/>
            </a:pPr>
            <a:r>
              <a:rPr lang="en-GB" dirty="0"/>
              <a:t>H6 XCEDS</a:t>
            </a:r>
          </a:p>
          <a:p>
            <a:pPr marL="342900" indent="-342900" algn="l">
              <a:buFont typeface="+mj-lt"/>
              <a:buAutoNum type="arabicPeriod"/>
            </a:pPr>
            <a:r>
              <a:rPr lang="en-GB" b="1" dirty="0"/>
              <a:t>DIAPHRAGM COUPLING</a:t>
            </a:r>
          </a:p>
          <a:p>
            <a:pPr marL="342900" indent="-342900" algn="l">
              <a:buFont typeface="+mj-lt"/>
              <a:buAutoNum type="arabicPeriod"/>
            </a:pPr>
            <a:r>
              <a:rPr lang="en-GB" dirty="0"/>
              <a:t>CLEAN ROOM</a:t>
            </a:r>
          </a:p>
          <a:p>
            <a:pPr marL="342900" indent="-342900" algn="l">
              <a:buFont typeface="+mj-lt"/>
              <a:buAutoNum type="arabicPeriod"/>
            </a:pPr>
            <a:r>
              <a:rPr lang="en-GB" dirty="0"/>
              <a:t>GAS SYSTEM</a:t>
            </a:r>
          </a:p>
        </p:txBody>
      </p:sp>
    </p:spTree>
    <p:extLst>
      <p:ext uri="{BB962C8B-B14F-4D97-AF65-F5344CB8AC3E}">
        <p14:creationId xmlns:p14="http://schemas.microsoft.com/office/powerpoint/2010/main" val="3314310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7B4CD46-286B-D6F5-DCFC-E17CDDF852D8}"/>
              </a:ext>
            </a:extLst>
          </p:cNvPr>
          <p:cNvSpPr>
            <a:spLocks noGrp="1"/>
          </p:cNvSpPr>
          <p:nvPr>
            <p:ph type="dt" sz="half" idx="10"/>
          </p:nvPr>
        </p:nvSpPr>
        <p:spPr/>
        <p:txBody>
          <a:bodyPr/>
          <a:lstStyle/>
          <a:p>
            <a:r>
              <a:rPr lang="en-US"/>
              <a:t>25.06.2025</a:t>
            </a:r>
            <a:endParaRPr lang="en-US" dirty="0"/>
          </a:p>
        </p:txBody>
      </p:sp>
      <p:sp>
        <p:nvSpPr>
          <p:cNvPr id="5" name="Footer Placeholder 4">
            <a:extLst>
              <a:ext uri="{FF2B5EF4-FFF2-40B4-BE49-F238E27FC236}">
                <a16:creationId xmlns:a16="http://schemas.microsoft.com/office/drawing/2014/main" id="{1FA01972-48F9-AA64-FC31-26FFD392FB9E}"/>
              </a:ext>
            </a:extLst>
          </p:cNvPr>
          <p:cNvSpPr>
            <a:spLocks noGrp="1"/>
          </p:cNvSpPr>
          <p:nvPr>
            <p:ph type="ftr" sz="quarter" idx="11"/>
          </p:nvPr>
        </p:nvSpPr>
        <p:spPr/>
        <p:txBody>
          <a:bodyPr/>
          <a:lstStyle/>
          <a:p>
            <a:r>
              <a:rPr lang="en-GB"/>
              <a:t>WP3.2.1.7 REVIEW</a:t>
            </a:r>
            <a:endParaRPr lang="en-US" dirty="0"/>
          </a:p>
        </p:txBody>
      </p:sp>
      <p:sp>
        <p:nvSpPr>
          <p:cNvPr id="6" name="Slide Number Placeholder 5">
            <a:extLst>
              <a:ext uri="{FF2B5EF4-FFF2-40B4-BE49-F238E27FC236}">
                <a16:creationId xmlns:a16="http://schemas.microsoft.com/office/drawing/2014/main" id="{86A082F6-EA94-16D0-DCF2-98FE1128893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itle 3">
            <a:extLst>
              <a:ext uri="{FF2B5EF4-FFF2-40B4-BE49-F238E27FC236}">
                <a16:creationId xmlns:a16="http://schemas.microsoft.com/office/drawing/2014/main" id="{9C574883-1C04-86F4-8A57-EE912515E950}"/>
              </a:ext>
            </a:extLst>
          </p:cNvPr>
          <p:cNvSpPr txBox="1">
            <a:spLocks/>
          </p:cNvSpPr>
          <p:nvPr/>
        </p:nvSpPr>
        <p:spPr>
          <a:xfrm>
            <a:off x="407988" y="373593"/>
            <a:ext cx="11376025" cy="46840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ONGOING ACTIVITIES SUMMARY</a:t>
            </a:r>
            <a:endParaRPr lang="en-GB" sz="2800" dirty="0"/>
          </a:p>
        </p:txBody>
      </p:sp>
      <p:sp>
        <p:nvSpPr>
          <p:cNvPr id="9" name="TextBox 8">
            <a:extLst>
              <a:ext uri="{FF2B5EF4-FFF2-40B4-BE49-F238E27FC236}">
                <a16:creationId xmlns:a16="http://schemas.microsoft.com/office/drawing/2014/main" id="{7A5DC0BB-62B5-62A5-11F6-F313AE036A6C}"/>
              </a:ext>
            </a:extLst>
          </p:cNvPr>
          <p:cNvSpPr txBox="1"/>
          <p:nvPr/>
        </p:nvSpPr>
        <p:spPr>
          <a:xfrm>
            <a:off x="8995474" y="255229"/>
            <a:ext cx="3052118" cy="1107996"/>
          </a:xfrm>
          <a:prstGeom prst="rect">
            <a:avLst/>
          </a:prstGeom>
          <a:noFill/>
        </p:spPr>
        <p:txBody>
          <a:bodyPr wrap="none" lIns="0" tIns="0" rIns="0" bIns="0" rtlCol="0">
            <a:spAutoFit/>
          </a:bodyPr>
          <a:lstStyle/>
          <a:p>
            <a:pPr marL="342900" indent="-342900" algn="l">
              <a:buFont typeface="+mj-lt"/>
              <a:buAutoNum type="arabicPeriod"/>
            </a:pPr>
            <a:r>
              <a:rPr lang="en-GB" dirty="0"/>
              <a:t>H6 XCEDS</a:t>
            </a:r>
          </a:p>
          <a:p>
            <a:pPr marL="342900" indent="-342900" algn="l">
              <a:buFont typeface="+mj-lt"/>
              <a:buAutoNum type="arabicPeriod"/>
            </a:pPr>
            <a:r>
              <a:rPr lang="en-GB" dirty="0"/>
              <a:t>DIAPHRAGM COUPLING</a:t>
            </a:r>
          </a:p>
          <a:p>
            <a:pPr marL="342900" indent="-342900" algn="l">
              <a:buFont typeface="+mj-lt"/>
              <a:buAutoNum type="arabicPeriod"/>
            </a:pPr>
            <a:r>
              <a:rPr lang="en-GB" b="1" dirty="0"/>
              <a:t>CLEAN ROOM</a:t>
            </a:r>
          </a:p>
          <a:p>
            <a:pPr marL="342900" indent="-342900" algn="l">
              <a:buFont typeface="+mj-lt"/>
              <a:buAutoNum type="arabicPeriod"/>
            </a:pPr>
            <a:r>
              <a:rPr lang="en-GB" dirty="0"/>
              <a:t>GAS SYSTEM</a:t>
            </a:r>
          </a:p>
        </p:txBody>
      </p:sp>
      <p:sp>
        <p:nvSpPr>
          <p:cNvPr id="10" name="Content Placeholder 4">
            <a:extLst>
              <a:ext uri="{FF2B5EF4-FFF2-40B4-BE49-F238E27FC236}">
                <a16:creationId xmlns:a16="http://schemas.microsoft.com/office/drawing/2014/main" id="{187B4E85-3262-F953-77C7-345AE9BCEF03}"/>
              </a:ext>
            </a:extLst>
          </p:cNvPr>
          <p:cNvSpPr txBox="1">
            <a:spLocks/>
          </p:cNvSpPr>
          <p:nvPr/>
        </p:nvSpPr>
        <p:spPr>
          <a:xfrm>
            <a:off x="431938" y="885270"/>
            <a:ext cx="7392254" cy="131959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600"/>
              </a:spcBef>
              <a:spcAft>
                <a:spcPts val="0"/>
              </a:spcAft>
              <a:buNone/>
            </a:pPr>
            <a:r>
              <a:rPr lang="en-GB" sz="1200" b="0" dirty="0">
                <a:latin typeface="Arial" panose="020B0604020202020204" pitchFamily="34" charset="0"/>
                <a:cs typeface="Arial" panose="020B0604020202020204" pitchFamily="34" charset="0"/>
              </a:rPr>
              <a:t>A new clean room/area for the XCED consolidation will be required.</a:t>
            </a:r>
          </a:p>
          <a:p>
            <a:pPr marL="0" indent="0">
              <a:spcBef>
                <a:spcPts val="600"/>
              </a:spcBef>
              <a:spcAft>
                <a:spcPts val="0"/>
              </a:spcAft>
              <a:buNone/>
            </a:pPr>
            <a:endParaRPr lang="en-GB" sz="1200" b="0" dirty="0">
              <a:latin typeface="Arial" panose="020B0604020202020204" pitchFamily="34" charset="0"/>
              <a:cs typeface="Arial" panose="020B0604020202020204" pitchFamily="34" charset="0"/>
            </a:endParaRPr>
          </a:p>
          <a:p>
            <a:pPr>
              <a:spcBef>
                <a:spcPts val="600"/>
              </a:spcBef>
              <a:spcAft>
                <a:spcPts val="0"/>
              </a:spcAft>
            </a:pPr>
            <a:r>
              <a:rPr lang="en-GB" sz="1200" b="0" dirty="0">
                <a:latin typeface="Arial" panose="020B0604020202020204" pitchFamily="34" charset="0"/>
                <a:cs typeface="Arial" panose="020B0604020202020204" pitchFamily="34" charset="0"/>
              </a:rPr>
              <a:t>The current clean room lack basic services such as lighting, water, gas and space</a:t>
            </a:r>
          </a:p>
          <a:p>
            <a:pPr>
              <a:spcBef>
                <a:spcPts val="600"/>
              </a:spcBef>
              <a:spcAft>
                <a:spcPts val="0"/>
              </a:spcAft>
            </a:pPr>
            <a:r>
              <a:rPr lang="en-GB" sz="1200" b="0" dirty="0">
                <a:latin typeface="Arial" panose="020B0604020202020204" pitchFamily="34" charset="0"/>
                <a:cs typeface="Arial" panose="020B0604020202020204" pitchFamily="34" charset="0"/>
              </a:rPr>
              <a:t>The future clean area will provide all amenities needed to ensure the safety and quality of all operation required to consolidate each XCED during PHASE II. </a:t>
            </a:r>
            <a:r>
              <a:rPr lang="en-GB" sz="1200" b="0" dirty="0">
                <a:latin typeface="Arial" panose="020B0604020202020204" pitchFamily="34" charset="0"/>
                <a:cs typeface="Arial" panose="020B0604020202020204" pitchFamily="34" charset="0"/>
                <a:sym typeface="Wingdings" panose="05000000000000000000" pitchFamily="2" charset="2"/>
              </a:rPr>
              <a:t> </a:t>
            </a:r>
            <a:r>
              <a:rPr lang="en-GB" sz="1200" dirty="0">
                <a:latin typeface="Arial" panose="020B0604020202020204" pitchFamily="34" charset="0"/>
                <a:cs typeface="Arial" panose="020B0604020202020204" pitchFamily="34" charset="0"/>
                <a:sym typeface="Wingdings" panose="05000000000000000000" pitchFamily="2" charset="2"/>
              </a:rPr>
              <a:t>Functional Specifications </a:t>
            </a:r>
            <a:r>
              <a:rPr lang="en-GB" sz="1200" dirty="0">
                <a:solidFill>
                  <a:schemeClr val="tx2"/>
                </a:solidFill>
                <a:latin typeface="Arial" panose="020B0604020202020204" pitchFamily="34" charset="0"/>
                <a:cs typeface="Arial" panose="020B0604020202020204" pitchFamily="34" charset="0"/>
                <a:hlinkClick r:id="rId2"/>
              </a:rPr>
              <a:t>EDMS</a:t>
            </a:r>
            <a:r>
              <a:rPr lang="en-GB" sz="1200" dirty="0">
                <a:hlinkClick r:id="rId2"/>
              </a:rPr>
              <a:t>3189466</a:t>
            </a:r>
            <a:endParaRPr lang="en-GB" sz="1200" dirty="0">
              <a:solidFill>
                <a:schemeClr val="tx2"/>
              </a:solidFill>
              <a:latin typeface="Arial" panose="020B0604020202020204" pitchFamily="34" charset="0"/>
              <a:cs typeface="Arial" panose="020B0604020202020204" pitchFamily="34" charset="0"/>
            </a:endParaRPr>
          </a:p>
          <a:p>
            <a:pPr>
              <a:spcBef>
                <a:spcPts val="600"/>
              </a:spcBef>
              <a:spcAft>
                <a:spcPts val="0"/>
              </a:spcAft>
            </a:pPr>
            <a:endParaRPr lang="en-GB" sz="1200" b="0" dirty="0">
              <a:latin typeface="Arial" panose="020B0604020202020204" pitchFamily="34" charset="0"/>
              <a:cs typeface="Arial" panose="020B0604020202020204" pitchFamily="34" charset="0"/>
            </a:endParaRPr>
          </a:p>
          <a:p>
            <a:pPr marL="0" indent="0">
              <a:spcBef>
                <a:spcPts val="600"/>
              </a:spcBef>
              <a:spcAft>
                <a:spcPts val="0"/>
              </a:spcAft>
              <a:buNone/>
            </a:pPr>
            <a:endParaRPr lang="en-GB" sz="1400" b="0" dirty="0">
              <a:latin typeface="Arial" panose="020B0604020202020204" pitchFamily="34" charset="0"/>
              <a:cs typeface="Arial" panose="020B0604020202020204" pitchFamily="34" charset="0"/>
            </a:endParaRPr>
          </a:p>
        </p:txBody>
      </p:sp>
      <p:pic>
        <p:nvPicPr>
          <p:cNvPr id="12" name="Picture 11" descr="A room with a large machine&#10;&#10;AI-generated content may be incorrect.">
            <a:extLst>
              <a:ext uri="{FF2B5EF4-FFF2-40B4-BE49-F238E27FC236}">
                <a16:creationId xmlns:a16="http://schemas.microsoft.com/office/drawing/2014/main" id="{ADFC647C-18CE-BA27-E966-F0C69E75B4F6}"/>
              </a:ext>
            </a:extLst>
          </p:cNvPr>
          <p:cNvPicPr>
            <a:picLocks noChangeAspect="1"/>
          </p:cNvPicPr>
          <p:nvPr/>
        </p:nvPicPr>
        <p:blipFill>
          <a:blip r:embed="rId3"/>
          <a:stretch>
            <a:fillRect/>
          </a:stretch>
        </p:blipFill>
        <p:spPr>
          <a:xfrm>
            <a:off x="407988" y="3625214"/>
            <a:ext cx="3314700" cy="2486025"/>
          </a:xfrm>
          <a:prstGeom prst="rect">
            <a:avLst/>
          </a:prstGeom>
        </p:spPr>
      </p:pic>
      <p:pic>
        <p:nvPicPr>
          <p:cNvPr id="14" name="Picture 13">
            <a:extLst>
              <a:ext uri="{FF2B5EF4-FFF2-40B4-BE49-F238E27FC236}">
                <a16:creationId xmlns:a16="http://schemas.microsoft.com/office/drawing/2014/main" id="{BE960D07-C366-890E-2A7C-03BDF87CE0DF}"/>
              </a:ext>
            </a:extLst>
          </p:cNvPr>
          <p:cNvPicPr>
            <a:picLocks noChangeAspect="1"/>
          </p:cNvPicPr>
          <p:nvPr/>
        </p:nvPicPr>
        <p:blipFill>
          <a:blip r:embed="rId4"/>
          <a:stretch>
            <a:fillRect/>
          </a:stretch>
        </p:blipFill>
        <p:spPr>
          <a:xfrm>
            <a:off x="6946105" y="3626463"/>
            <a:ext cx="3523775" cy="2484776"/>
          </a:xfrm>
          <a:prstGeom prst="rect">
            <a:avLst/>
          </a:prstGeom>
          <a:ln w="28575">
            <a:solidFill>
              <a:schemeClr val="tx1"/>
            </a:solidFill>
          </a:ln>
        </p:spPr>
      </p:pic>
      <p:sp>
        <p:nvSpPr>
          <p:cNvPr id="16" name="TextBox 15">
            <a:extLst>
              <a:ext uri="{FF2B5EF4-FFF2-40B4-BE49-F238E27FC236}">
                <a16:creationId xmlns:a16="http://schemas.microsoft.com/office/drawing/2014/main" id="{3B297BD5-73DF-F777-ADC5-2AE59DFDE038}"/>
              </a:ext>
            </a:extLst>
          </p:cNvPr>
          <p:cNvSpPr txBox="1"/>
          <p:nvPr/>
        </p:nvSpPr>
        <p:spPr>
          <a:xfrm>
            <a:off x="4213901" y="3355835"/>
            <a:ext cx="2619334" cy="261610"/>
          </a:xfrm>
          <a:prstGeom prst="rect">
            <a:avLst/>
          </a:prstGeom>
          <a:noFill/>
        </p:spPr>
        <p:txBody>
          <a:bodyPr wrap="square">
            <a:spAutoFit/>
          </a:bodyPr>
          <a:lstStyle/>
          <a:p>
            <a:r>
              <a:rPr lang="en-GB" sz="1100" dirty="0">
                <a:solidFill>
                  <a:schemeClr val="tx2"/>
                </a:solidFill>
              </a:rPr>
              <a:t>New clean area location in 887/R-C14</a:t>
            </a:r>
          </a:p>
        </p:txBody>
      </p:sp>
      <p:grpSp>
        <p:nvGrpSpPr>
          <p:cNvPr id="20" name="Group 19">
            <a:extLst>
              <a:ext uri="{FF2B5EF4-FFF2-40B4-BE49-F238E27FC236}">
                <a16:creationId xmlns:a16="http://schemas.microsoft.com/office/drawing/2014/main" id="{92E8798D-CC92-E047-B945-86C1CDF0A4C2}"/>
              </a:ext>
            </a:extLst>
          </p:cNvPr>
          <p:cNvGrpSpPr/>
          <p:nvPr/>
        </p:nvGrpSpPr>
        <p:grpSpPr>
          <a:xfrm>
            <a:off x="4259262" y="3625214"/>
            <a:ext cx="2467292" cy="2467292"/>
            <a:chOff x="4116388" y="2461260"/>
            <a:chExt cx="3543300" cy="3543300"/>
          </a:xfrm>
        </p:grpSpPr>
        <p:pic>
          <p:nvPicPr>
            <p:cNvPr id="18" name="Picture 17">
              <a:extLst>
                <a:ext uri="{FF2B5EF4-FFF2-40B4-BE49-F238E27FC236}">
                  <a16:creationId xmlns:a16="http://schemas.microsoft.com/office/drawing/2014/main" id="{92F432EF-EB33-0B7A-C41D-FCA793B0FF48}"/>
                </a:ext>
              </a:extLst>
            </p:cNvPr>
            <p:cNvPicPr>
              <a:picLocks noChangeAspect="1"/>
            </p:cNvPicPr>
            <p:nvPr/>
          </p:nvPicPr>
          <p:blipFill>
            <a:blip r:embed="rId5"/>
            <a:stretch>
              <a:fillRect/>
            </a:stretch>
          </p:blipFill>
          <p:spPr>
            <a:xfrm>
              <a:off x="4116388" y="2461260"/>
              <a:ext cx="3543300" cy="3543300"/>
            </a:xfrm>
            <a:prstGeom prst="rect">
              <a:avLst/>
            </a:prstGeom>
          </p:spPr>
        </p:pic>
        <p:sp>
          <p:nvSpPr>
            <p:cNvPr id="19" name="Rectangle 18">
              <a:extLst>
                <a:ext uri="{FF2B5EF4-FFF2-40B4-BE49-F238E27FC236}">
                  <a16:creationId xmlns:a16="http://schemas.microsoft.com/office/drawing/2014/main" id="{C2366642-3B45-4400-B8C3-283FAEC660B7}"/>
                </a:ext>
              </a:extLst>
            </p:cNvPr>
            <p:cNvSpPr/>
            <p:nvPr/>
          </p:nvSpPr>
          <p:spPr>
            <a:xfrm rot="2577450">
              <a:off x="4820236" y="4134406"/>
              <a:ext cx="1307708" cy="110934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2" name="Straight Arrow Connector 21">
            <a:extLst>
              <a:ext uri="{FF2B5EF4-FFF2-40B4-BE49-F238E27FC236}">
                <a16:creationId xmlns:a16="http://schemas.microsoft.com/office/drawing/2014/main" id="{2D5457B8-5D24-1D79-6FF4-C52FA641BED8}"/>
              </a:ext>
            </a:extLst>
          </p:cNvPr>
          <p:cNvCxnSpPr/>
          <p:nvPr/>
        </p:nvCxnSpPr>
        <p:spPr>
          <a:xfrm flipV="1">
            <a:off x="5667732" y="4229100"/>
            <a:ext cx="1278373" cy="8305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Arrow: Down 22">
            <a:extLst>
              <a:ext uri="{FF2B5EF4-FFF2-40B4-BE49-F238E27FC236}">
                <a16:creationId xmlns:a16="http://schemas.microsoft.com/office/drawing/2014/main" id="{7882D501-B270-EE18-17C8-ED44D3E3C67C}"/>
              </a:ext>
            </a:extLst>
          </p:cNvPr>
          <p:cNvSpPr/>
          <p:nvPr/>
        </p:nvSpPr>
        <p:spPr>
          <a:xfrm rot="16200000">
            <a:off x="3862072" y="4729965"/>
            <a:ext cx="213360" cy="1524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C9608C7B-785E-6A63-AB0A-5BEFE4363330}"/>
              </a:ext>
            </a:extLst>
          </p:cNvPr>
          <p:cNvSpPr txBox="1"/>
          <p:nvPr/>
        </p:nvSpPr>
        <p:spPr>
          <a:xfrm>
            <a:off x="630873" y="3371075"/>
            <a:ext cx="3015615" cy="261610"/>
          </a:xfrm>
          <a:prstGeom prst="rect">
            <a:avLst/>
          </a:prstGeom>
          <a:noFill/>
        </p:spPr>
        <p:txBody>
          <a:bodyPr wrap="square">
            <a:spAutoFit/>
          </a:bodyPr>
          <a:lstStyle/>
          <a:p>
            <a:r>
              <a:rPr lang="en-GB" sz="1100" dirty="0">
                <a:solidFill>
                  <a:schemeClr val="tx2"/>
                </a:solidFill>
              </a:rPr>
              <a:t>Current Clean Room location 887/R-P89</a:t>
            </a:r>
          </a:p>
        </p:txBody>
      </p:sp>
      <p:cxnSp>
        <p:nvCxnSpPr>
          <p:cNvPr id="25" name="Straight Arrow Connector 24">
            <a:extLst>
              <a:ext uri="{FF2B5EF4-FFF2-40B4-BE49-F238E27FC236}">
                <a16:creationId xmlns:a16="http://schemas.microsoft.com/office/drawing/2014/main" id="{095B6443-CD5E-C663-C93F-D875033A01D7}"/>
              </a:ext>
            </a:extLst>
          </p:cNvPr>
          <p:cNvCxnSpPr>
            <a:cxnSpLocks/>
          </p:cNvCxnSpPr>
          <p:nvPr/>
        </p:nvCxnSpPr>
        <p:spPr>
          <a:xfrm flipV="1">
            <a:off x="8765626" y="2940545"/>
            <a:ext cx="711030" cy="8610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79BC6F15-CB34-6B4A-1B49-606D9D4DD252}"/>
              </a:ext>
            </a:extLst>
          </p:cNvPr>
          <p:cNvPicPr>
            <a:picLocks noChangeAspect="1"/>
          </p:cNvPicPr>
          <p:nvPr/>
        </p:nvPicPr>
        <p:blipFill>
          <a:blip r:embed="rId6"/>
          <a:stretch>
            <a:fillRect/>
          </a:stretch>
        </p:blipFill>
        <p:spPr>
          <a:xfrm>
            <a:off x="9669780" y="1508388"/>
            <a:ext cx="1978529" cy="1971487"/>
          </a:xfrm>
          <a:prstGeom prst="rect">
            <a:avLst/>
          </a:prstGeom>
        </p:spPr>
      </p:pic>
      <p:sp>
        <p:nvSpPr>
          <p:cNvPr id="31" name="TextBox 30">
            <a:extLst>
              <a:ext uri="{FF2B5EF4-FFF2-40B4-BE49-F238E27FC236}">
                <a16:creationId xmlns:a16="http://schemas.microsoft.com/office/drawing/2014/main" id="{608D8D84-D787-6FC7-DCD3-8BEFDB88D285}"/>
              </a:ext>
            </a:extLst>
          </p:cNvPr>
          <p:cNvSpPr txBox="1"/>
          <p:nvPr/>
        </p:nvSpPr>
        <p:spPr>
          <a:xfrm>
            <a:off x="306272" y="2189206"/>
            <a:ext cx="8689202" cy="430887"/>
          </a:xfrm>
          <a:prstGeom prst="rect">
            <a:avLst/>
          </a:prstGeom>
          <a:noFill/>
        </p:spPr>
        <p:txBody>
          <a:bodyPr wrap="square">
            <a:spAutoFit/>
          </a:bodyPr>
          <a:lstStyle/>
          <a:p>
            <a:r>
              <a:rPr lang="en-GB" sz="1100" dirty="0">
                <a:solidFill>
                  <a:schemeClr val="tx2"/>
                </a:solidFill>
              </a:rPr>
              <a:t>The new clean area will be equipped with </a:t>
            </a:r>
            <a:r>
              <a:rPr lang="en-GB" sz="1100" b="1" dirty="0">
                <a:solidFill>
                  <a:schemeClr val="tx2"/>
                </a:solidFill>
              </a:rPr>
              <a:t>ventilation walls</a:t>
            </a:r>
            <a:r>
              <a:rPr lang="en-GB" sz="1100" dirty="0">
                <a:solidFill>
                  <a:schemeClr val="tx2"/>
                </a:solidFill>
              </a:rPr>
              <a:t> to guarantee cleanliness of the air surrounding the XCED – cleanliness level up to  ISO CLASS 7 </a:t>
            </a:r>
            <a:r>
              <a:rPr lang="en-GB" sz="1100" dirty="0">
                <a:solidFill>
                  <a:schemeClr val="tx2"/>
                </a:solidFill>
                <a:sym typeface="Wingdings" panose="05000000000000000000" pitchFamily="2" charset="2"/>
              </a:rPr>
              <a:t> </a:t>
            </a:r>
            <a:r>
              <a:rPr lang="en-GB" sz="1100" b="1" dirty="0">
                <a:solidFill>
                  <a:schemeClr val="tx2"/>
                </a:solidFill>
                <a:sym typeface="Wingdings" panose="05000000000000000000" pitchFamily="2" charset="2"/>
              </a:rPr>
              <a:t>Technical Specifications </a:t>
            </a:r>
            <a:r>
              <a:rPr lang="en-GB" sz="1100" b="1" dirty="0">
                <a:solidFill>
                  <a:schemeClr val="tx2"/>
                </a:solidFill>
                <a:sym typeface="Wingdings" panose="05000000000000000000" pitchFamily="2" charset="2"/>
                <a:hlinkClick r:id="rId7"/>
              </a:rPr>
              <a:t>EDMS</a:t>
            </a:r>
            <a:r>
              <a:rPr lang="en-GB" sz="1100" b="1" dirty="0">
                <a:hlinkClick r:id="rId7"/>
              </a:rPr>
              <a:t>3293815</a:t>
            </a:r>
            <a:endParaRPr lang="en-GB" sz="1100" b="1" dirty="0">
              <a:solidFill>
                <a:schemeClr val="tx2"/>
              </a:solidFill>
            </a:endParaRPr>
          </a:p>
        </p:txBody>
      </p:sp>
      <p:sp>
        <p:nvSpPr>
          <p:cNvPr id="33" name="TextBox 32">
            <a:extLst>
              <a:ext uri="{FF2B5EF4-FFF2-40B4-BE49-F238E27FC236}">
                <a16:creationId xmlns:a16="http://schemas.microsoft.com/office/drawing/2014/main" id="{D14F1C2B-2743-DE50-5936-4B255C2EB026}"/>
              </a:ext>
            </a:extLst>
          </p:cNvPr>
          <p:cNvSpPr txBox="1"/>
          <p:nvPr/>
        </p:nvSpPr>
        <p:spPr>
          <a:xfrm>
            <a:off x="10513206" y="3479875"/>
            <a:ext cx="1188679" cy="261610"/>
          </a:xfrm>
          <a:prstGeom prst="rect">
            <a:avLst/>
          </a:prstGeom>
          <a:noFill/>
        </p:spPr>
        <p:txBody>
          <a:bodyPr wrap="square">
            <a:spAutoFit/>
          </a:bodyPr>
          <a:lstStyle/>
          <a:p>
            <a:r>
              <a:rPr lang="en-GB" sz="1100" dirty="0">
                <a:solidFill>
                  <a:schemeClr val="tx2"/>
                </a:solidFill>
              </a:rPr>
              <a:t>Ventilation walls</a:t>
            </a:r>
          </a:p>
        </p:txBody>
      </p:sp>
      <p:sp>
        <p:nvSpPr>
          <p:cNvPr id="34" name="TextBox 33">
            <a:extLst>
              <a:ext uri="{FF2B5EF4-FFF2-40B4-BE49-F238E27FC236}">
                <a16:creationId xmlns:a16="http://schemas.microsoft.com/office/drawing/2014/main" id="{A5E42B1F-6820-2066-8449-858A52B50CCD}"/>
              </a:ext>
            </a:extLst>
          </p:cNvPr>
          <p:cNvSpPr txBox="1"/>
          <p:nvPr/>
        </p:nvSpPr>
        <p:spPr>
          <a:xfrm>
            <a:off x="3722688" y="2886429"/>
            <a:ext cx="2378872" cy="276999"/>
          </a:xfrm>
          <a:prstGeom prst="rect">
            <a:avLst/>
          </a:prstGeom>
          <a:noFill/>
        </p:spPr>
        <p:txBody>
          <a:bodyPr wrap="square" lIns="0" tIns="0" rIns="0" bIns="0" rtlCol="0">
            <a:spAutoFit/>
          </a:bodyPr>
          <a:lstStyle/>
          <a:p>
            <a:pPr algn="l"/>
            <a:r>
              <a:rPr lang="en-US" b="1" dirty="0">
                <a:solidFill>
                  <a:schemeClr val="tx2"/>
                </a:solidFill>
                <a:highlight>
                  <a:srgbClr val="FFFF00"/>
                </a:highlight>
              </a:rPr>
              <a:t>Procurement ongoing</a:t>
            </a:r>
            <a:endParaRPr lang="en-GB" b="1" dirty="0">
              <a:solidFill>
                <a:schemeClr val="tx2"/>
              </a:solidFill>
              <a:highlight>
                <a:srgbClr val="FFFF00"/>
              </a:highlight>
            </a:endParaRPr>
          </a:p>
        </p:txBody>
      </p:sp>
    </p:spTree>
    <p:extLst>
      <p:ext uri="{BB962C8B-B14F-4D97-AF65-F5344CB8AC3E}">
        <p14:creationId xmlns:p14="http://schemas.microsoft.com/office/powerpoint/2010/main" val="312674115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3596</TotalTime>
  <Words>2269</Words>
  <Application>Microsoft Office PowerPoint</Application>
  <PresentationFormat>Widescreen</PresentationFormat>
  <Paragraphs>828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Arial</vt:lpstr>
      <vt:lpstr>Calibri</vt:lpstr>
      <vt:lpstr>Wingdings</vt:lpstr>
      <vt:lpstr>Office Theme</vt:lpstr>
      <vt:lpstr>[NACONS] XCED WP3.2.1.7 REVIEW</vt:lpstr>
      <vt:lpstr>PowerPoint Presentation</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Johannes Bernhard</dc:creator>
  <cp:lastModifiedBy>Miguel Lino Diogo Dos Santos</cp:lastModifiedBy>
  <cp:revision>1283</cp:revision>
  <cp:lastPrinted>2020-01-30T13:49:18Z</cp:lastPrinted>
  <dcterms:created xsi:type="dcterms:W3CDTF">2021-01-13T09:42:27Z</dcterms:created>
  <dcterms:modified xsi:type="dcterms:W3CDTF">2025-06-25T11:08:21Z</dcterms:modified>
</cp:coreProperties>
</file>