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78" r:id="rId4"/>
    <p:sldId id="293" r:id="rId5"/>
    <p:sldId id="291" r:id="rId6"/>
    <p:sldId id="294" r:id="rId7"/>
  </p:sldIdLst>
  <p:sldSz cx="9144000" cy="5143500" type="screen16x9"/>
  <p:notesSz cx="51435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13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idx="2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6" name="Date Placeholder 2"/>
          <p:cNvSpPr>
            <a:spLocks noGrp="1"/>
          </p:cNvSpPr>
          <p:nvPr>
            <p:ph type="dt" idx="3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1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6/25/2025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2"/>
          </p:nvPr>
        </p:nvSpPr>
        <p:spPr bwMode="auto"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1"/>
          </p:nvPr>
        </p:nvSpPr>
        <p:spPr bwMode="auto"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6/25/2025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age avec légen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fr-CH"/>
              <a:t>Drag picture to placeholder or click icon to add</a:t>
            </a:r>
            <a:endParaRPr lang="en-US"/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2"/>
          </p:nvPr>
        </p:nvSpPr>
        <p:spPr bwMode="auto"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6/25/2025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799171" y="1806688"/>
            <a:ext cx="1545657" cy="153012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799171" y="1806688"/>
            <a:ext cx="1545657" cy="1530123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 descr="LogoOutline.ai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312000" y="1315400"/>
            <a:ext cx="2520000" cy="25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BadgeWeb.eps"/>
          <p:cNvPicPr>
            <a:picLocks noChangeAspect="1"/>
          </p:cNvPicPr>
          <p:nvPr userDrawn="1"/>
        </p:nvPicPr>
        <p:blipFill>
          <a:blip r:embed="rId2"/>
          <a:srcRect b="17835"/>
          <a:stretch/>
        </p:blipFill>
        <p:spPr bwMode="auto"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5" name="Espace réservé du titre 8"/>
          <p:cNvSpPr>
            <a:spLocks noGrp="1"/>
          </p:cNvSpPr>
          <p:nvPr>
            <p:ph type="title" hasCustomPrompt="1"/>
          </p:nvPr>
        </p:nvSpPr>
        <p:spPr bwMode="auto"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pPr>
              <a:defRPr/>
            </a:pPr>
            <a:r>
              <a:rPr lang="fr-CH"/>
              <a:t>home.cern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3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6/25/2025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2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0"/>
          </p:nvPr>
        </p:nvSpPr>
        <p:spPr bwMode="auto"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6/25/2025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7467600" cy="857250"/>
          </a:xfrm>
        </p:spPr>
        <p:txBody>
          <a:bodyPr/>
          <a:lstStyle/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contenu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6" name="Espace réservé du contenu 3"/>
          <p:cNvSpPr>
            <a:spLocks noGrp="1"/>
          </p:cNvSpPr>
          <p:nvPr>
            <p:ph sz="half" idx="2"/>
          </p:nvPr>
        </p:nvSpPr>
        <p:spPr bwMode="auto"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6/25/2025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mpara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3"/>
          <p:cNvSpPr>
            <a:spLocks noGrp="1"/>
          </p:cNvSpPr>
          <p:nvPr>
            <p:ph type="body" sz="half" idx="3"/>
          </p:nvPr>
        </p:nvSpPr>
        <p:spPr bwMode="auto"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</p:txBody>
      </p:sp>
      <p:sp>
        <p:nvSpPr>
          <p:cNvPr id="6" name="Espace réservé du contenu 4"/>
          <p:cNvSpPr>
            <a:spLocks noGrp="1"/>
          </p:cNvSpPr>
          <p:nvPr>
            <p:ph sz="quarter" idx="2"/>
          </p:nvPr>
        </p:nvSpPr>
        <p:spPr bwMode="auto">
          <a:xfrm>
            <a:off x="457200" y="952333"/>
            <a:ext cx="4040188" cy="27649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7" name="Espace réservé du contenu 5"/>
          <p:cNvSpPr>
            <a:spLocks noGrp="1"/>
          </p:cNvSpPr>
          <p:nvPr>
            <p:ph sz="quarter" idx="4"/>
          </p:nvPr>
        </p:nvSpPr>
        <p:spPr bwMode="auto">
          <a:xfrm>
            <a:off x="4645026" y="952333"/>
            <a:ext cx="4041775" cy="276499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>
              <a:defRPr/>
            </a:pPr>
            <a:r>
              <a:rPr lang="fr-CH"/>
              <a:t>Click to edit Master text styles</a:t>
            </a:r>
            <a:endParaRPr/>
          </a:p>
          <a:p>
            <a:pPr lvl="1">
              <a:defRPr/>
            </a:pPr>
            <a:r>
              <a:rPr lang="fr-CH"/>
              <a:t>Second level</a:t>
            </a:r>
            <a:endParaRPr/>
          </a:p>
          <a:p>
            <a:pPr lvl="2">
              <a:defRPr/>
            </a:pPr>
            <a:r>
              <a:rPr lang="fr-CH"/>
              <a:t>Third level</a:t>
            </a:r>
            <a:endParaRPr/>
          </a:p>
          <a:p>
            <a:pPr lvl="3">
              <a:defRPr/>
            </a:pPr>
            <a:r>
              <a:rPr lang="fr-CH"/>
              <a:t>Fourth level</a:t>
            </a:r>
            <a:endParaRPr/>
          </a:p>
          <a:p>
            <a:pPr lvl="4">
              <a:defRPr/>
            </a:pPr>
            <a:r>
              <a:rPr lang="fr-CH"/>
              <a:t>Fifth level</a:t>
            </a:r>
            <a:endParaRPr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6/25/2025</a:t>
            </a:fld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9" descr="bande-01.eps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5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fr-CH"/>
              <a:t>Cliquez et modifiez le titre</a:t>
            </a:r>
            <a:endParaRPr lang="en-US"/>
          </a:p>
        </p:txBody>
      </p:sp>
      <p:sp>
        <p:nvSpPr>
          <p:cNvPr id="6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994205"/>
            <a:ext cx="8229600" cy="320314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fr-CH"/>
              <a:t>Cliquez pour modifier les styles du texte du masque</a:t>
            </a:r>
            <a:endParaRPr/>
          </a:p>
          <a:p>
            <a:pPr lvl="1">
              <a:defRPr/>
            </a:pPr>
            <a:r>
              <a:rPr lang="fr-CH"/>
              <a:t>Deuxième niveau</a:t>
            </a:r>
            <a:endParaRPr/>
          </a:p>
          <a:p>
            <a:pPr lvl="2">
              <a:defRPr/>
            </a:pPr>
            <a:r>
              <a:rPr lang="fr-CH"/>
              <a:t>Troisième niveau</a:t>
            </a:r>
            <a:endParaRPr/>
          </a:p>
          <a:p>
            <a:pPr lvl="3">
              <a:defRPr/>
            </a:pPr>
            <a:r>
              <a:rPr lang="fr-CH"/>
              <a:t>Quatrième niveau</a:t>
            </a:r>
            <a:endParaRPr/>
          </a:p>
          <a:p>
            <a:pPr lvl="4">
              <a:defRPr/>
            </a:pPr>
            <a:r>
              <a:rPr lang="fr-CH"/>
              <a:t>Cinquième niveau</a:t>
            </a:r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t>6/25/2025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7918391-D411-FE40-AAD7-861AE5233E0E}" type="slidenum">
              <a:rPr lang="en-US"/>
              <a:t>‹#›</a:t>
            </a:fld>
            <a:endParaRPr lang="en-US"/>
          </a:p>
        </p:txBody>
      </p:sp>
      <p:pic>
        <p:nvPicPr>
          <p:cNvPr id="10" name="Image 7" descr="bande-01.eps"/>
          <p:cNvPicPr>
            <a:picLocks noChangeAspect="1"/>
          </p:cNvPicPr>
          <p:nvPr/>
        </p:nvPicPr>
        <p:blipFill>
          <a:blip r:embed="rId15"/>
          <a:stretch/>
        </p:blipFill>
        <p:spPr bwMode="auto"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l">
        <a:spcBef>
          <a:spcPts val="0"/>
        </a:spcBef>
        <a:buNone/>
        <a:defRPr sz="46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>
        <a:spcBef>
          <a:spcPts val="0"/>
        </a:spcBef>
        <a:buClr>
          <a:schemeClr val="tx1"/>
        </a:buClr>
        <a:buSzPct val="80000"/>
        <a:buFont typeface="Arial"/>
        <a:buChar char="•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>
        <a:spcBef>
          <a:spcPts val="0"/>
        </a:spcBef>
        <a:buClr>
          <a:schemeClr val="tx1"/>
        </a:buClr>
        <a:buSzPct val="90000"/>
        <a:buFont typeface="Arial"/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>
        <a:spcBef>
          <a:spcPts val="0"/>
        </a:spcBef>
        <a:buClr>
          <a:schemeClr val="tx1"/>
        </a:buClr>
        <a:buSzPct val="85000"/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>
        <a:spcBef>
          <a:spcPts val="0"/>
        </a:spcBef>
        <a:buClr>
          <a:schemeClr val="tx1"/>
        </a:buClr>
        <a:buSzPct val="9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>
        <a:spcBef>
          <a:spcPts val="0"/>
        </a:spcBef>
        <a:buClr>
          <a:schemeClr val="tx1"/>
        </a:buClr>
        <a:buSzPct val="100000"/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TextBox 2"/>
          <p:cNvSpPr>
            <a:spLocks/>
          </p:cNvSpPr>
          <p:nvPr/>
        </p:nvSpPr>
        <p:spPr bwMode="auto">
          <a:xfrm>
            <a:off x="1053546" y="569841"/>
            <a:ext cx="70920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dirty="0"/>
              <a:t>New Readout Electronics for Experimental Areas</a:t>
            </a:r>
            <a:endParaRPr dirty="0"/>
          </a:p>
          <a:p>
            <a:pPr>
              <a:defRPr/>
            </a:pPr>
            <a:r>
              <a:rPr lang="en-US" sz="2400" dirty="0"/>
              <a:t>  </a:t>
            </a:r>
            <a:endParaRPr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Mark McLean   25</a:t>
            </a:r>
            <a:r>
              <a:rPr lang="en-US" sz="2400" baseline="30000" dirty="0"/>
              <a:t>th</a:t>
            </a:r>
            <a:r>
              <a:rPr lang="en-US" sz="2400" dirty="0"/>
              <a:t> June 2025</a:t>
            </a:r>
            <a:endParaRPr lang="en-GB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>
            <a:normAutofit fontScale="90000"/>
          </a:bodyPr>
          <a:lstStyle>
            <a:lvl1pPr algn="l">
              <a:defRPr/>
            </a:lvl1pPr>
          </a:lstStyle>
          <a:p>
            <a:pPr>
              <a:defRPr/>
            </a:pPr>
            <a:r>
              <a:t>Introduction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 sz="2000" dirty="0"/>
              <a:t>New readout boards are foreseen for almost all the Beam Instrumentation of the North and East Experimental Areas</a:t>
            </a:r>
          </a:p>
          <a:p>
            <a:pPr>
              <a:defRPr/>
            </a:pPr>
            <a:r>
              <a:rPr lang="en-US" sz="2000" dirty="0"/>
              <a:t>XSCI, XCED, FISC, CEDAR =&gt; 120 x VME, 130 x RTM1</a:t>
            </a:r>
          </a:p>
          <a:p>
            <a:pPr>
              <a:defRPr/>
            </a:pPr>
            <a:r>
              <a:rPr lang="en-US" sz="2000" dirty="0"/>
              <a:t>XDWC =&gt; 10 x VME, 10 x RTM2</a:t>
            </a:r>
          </a:p>
          <a:p>
            <a:pPr>
              <a:defRPr/>
            </a:pPr>
            <a:r>
              <a:rPr lang="en-US" sz="2000" dirty="0"/>
              <a:t>MWPC =&gt; ? x VFC-HD, ? x MWPC RTM</a:t>
            </a:r>
          </a:p>
          <a:p>
            <a:pPr>
              <a:defRPr/>
            </a:pPr>
            <a:endParaRPr sz="2000" dirty="0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2969334" y="4771782"/>
            <a:ext cx="2133599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08B7B9B-2CCE-DDE9-5D45-93AF893673CE}" type="datetime1">
              <a:rPr lang="en-US"/>
              <a:t>6/25/2025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5182755" y="4767261"/>
            <a:ext cx="2895598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8185375" y="4767261"/>
            <a:ext cx="501423" cy="2738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1D9D8A2-F208-98EC-9879-02802AA95681}" type="slidenum">
              <a:rPr lang="en-US"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68FC-08DE-BE3B-D6C1-A6D064B08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D175AF-C0F6-081C-5C29-20261C6F8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147248" cy="3203144"/>
          </a:xfrm>
        </p:spPr>
        <p:txBody>
          <a:bodyPr>
            <a:normAutofit/>
          </a:bodyPr>
          <a:lstStyle/>
          <a:p>
            <a:r>
              <a:rPr lang="en-GB" sz="2000" dirty="0"/>
              <a:t>Testing of the first batch of six prototypes for the VME and RTM1 boards is largely complete and has been positive.</a:t>
            </a:r>
          </a:p>
          <a:p>
            <a:r>
              <a:rPr lang="en-GB" sz="2000" dirty="0"/>
              <a:t>The V1 design has been updated following this testing and is now the layout team in the Electronics Design Office.</a:t>
            </a:r>
          </a:p>
          <a:p>
            <a:r>
              <a:rPr lang="en-GB" sz="2000" dirty="0"/>
              <a:t>Purchasing is in progress for 20 V2 prototypes, and 130 of the volume production, slightly more than planned but within the budget envelope.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5583F1-7AD2-D668-CA14-D8CFB909E77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4BFD808-6B56-4447-9401-2398D08EE3C0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21B17-1094-05BD-8D6B-F5BD3A10FB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1FB95-F9EE-9CF4-A03A-BE3E750EA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224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FA21A0-FFE5-DBB5-B393-CEF27E30C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CF97D-648D-37FE-0E61-50AD3BF0FF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Component purchasing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938E0-6342-E2F4-F924-6B2046580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147248" cy="3203144"/>
          </a:xfrm>
        </p:spPr>
        <p:txBody>
          <a:bodyPr>
            <a:normAutofit/>
          </a:bodyPr>
          <a:lstStyle/>
          <a:p>
            <a:r>
              <a:rPr lang="en-US" sz="2000" dirty="0"/>
              <a:t>Currently the purchase of parts for 160 each of the VME and RTM1 board is ongoing</a:t>
            </a:r>
          </a:p>
          <a:p>
            <a:r>
              <a:rPr lang="en-US" sz="2000" dirty="0"/>
              <a:t>DR11026447, DO-34764/SY.  These are the EVM lines:</a:t>
            </a:r>
            <a:br>
              <a:rPr lang="en-US" sz="2000" dirty="0"/>
            </a:br>
            <a:br>
              <a:rPr lang="en-US" sz="2000" dirty="0"/>
            </a:br>
            <a:endParaRPr lang="en-US" sz="2000" dirty="0"/>
          </a:p>
          <a:p>
            <a:r>
              <a:rPr lang="en-US" sz="2000" dirty="0"/>
              <a:t>It looks like there will be savings here, compensating for the HV PSUs and the inclusion in the project of readout for XDWC and MWPC</a:t>
            </a:r>
            <a:br>
              <a:rPr lang="en-US" sz="2000" dirty="0"/>
            </a:br>
            <a:endParaRPr lang="en-US" sz="2000" dirty="0"/>
          </a:p>
          <a:p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D9537-9B7A-76EE-E8A6-BEA5AD60FB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4BFD808-6B56-4447-9401-2398D08EE3C0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08563-6BDF-12F0-9E2F-3CCB0E3EBD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8660F8-4AB0-40B3-3276-12996E5B1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23C786-8655-0101-089C-315EDACD3F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1995686"/>
            <a:ext cx="6920158" cy="2880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FDE1B87-B51A-B877-A848-ACA06E7A73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9375" y="2307745"/>
            <a:ext cx="6944392" cy="266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726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692B8F-C6EE-D917-8501-EE45E6E139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837D4-19A5-F370-0632-E44BCC183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</a:t>
            </a:r>
            <a:r>
              <a:rPr lang="en-GB" dirty="0" err="1"/>
              <a:t>igh</a:t>
            </a:r>
            <a:r>
              <a:rPr lang="en-GB" dirty="0"/>
              <a:t> voltage PSUs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2F36E-5D51-8B63-8996-DBF3F10B6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147248" cy="3203144"/>
          </a:xfrm>
        </p:spPr>
        <p:txBody>
          <a:bodyPr>
            <a:normAutofit/>
          </a:bodyPr>
          <a:lstStyle/>
          <a:p>
            <a:r>
              <a:rPr lang="en-GB" sz="2000" dirty="0"/>
              <a:t>Samples have been tested and found to have satisfactory performance</a:t>
            </a:r>
          </a:p>
          <a:p>
            <a:r>
              <a:rPr lang="en-GB" sz="2000" dirty="0"/>
              <a:t>The purchasing of around 66 units with a total cost of around CHF 178k is proceeding under DR11085516.</a:t>
            </a:r>
          </a:p>
          <a:p>
            <a:r>
              <a:rPr lang="en-GB" sz="2000" dirty="0"/>
              <a:t>This is an </a:t>
            </a:r>
            <a:r>
              <a:rPr lang="en-GB" sz="2000" dirty="0" err="1"/>
              <a:t>overcost</a:t>
            </a:r>
            <a:r>
              <a:rPr lang="en-GB" sz="2000" dirty="0"/>
              <a:t> of CHF 20k versus EVM, but I think the money can be found from within this </a:t>
            </a:r>
            <a:r>
              <a:rPr lang="en-GB" sz="2000" dirty="0" err="1"/>
              <a:t>Workunit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29F34D-CE3D-9EC3-DB43-D3DA8119EC4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4BFD808-6B56-4447-9401-2398D08EE3C0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247BD-25BA-15B4-29CF-F888D24339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0D92C5-D932-DB98-C3AD-DB8FFC5960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57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CC72A-FC7D-DE20-EABD-9B2CE0B732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EF5FB7-C9BC-00F8-62CA-1128E8C45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86574-AC05-5C33-8652-56FF1CD94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147248" cy="3203144"/>
          </a:xfrm>
        </p:spPr>
        <p:txBody>
          <a:bodyPr>
            <a:normAutofit/>
          </a:bodyPr>
          <a:lstStyle/>
          <a:p>
            <a:r>
              <a:rPr lang="en-GB" sz="2000" dirty="0"/>
              <a:t>Do you need money? – No </a:t>
            </a:r>
          </a:p>
          <a:p>
            <a:r>
              <a:rPr lang="en-GB" sz="2000" dirty="0"/>
              <a:t>Do you save money? – Not much and what I save in one place I need in another</a:t>
            </a:r>
          </a:p>
          <a:p>
            <a:r>
              <a:rPr lang="en-GB" sz="2000" dirty="0"/>
              <a:t>Missing manpower? </a:t>
            </a:r>
            <a:r>
              <a:rPr lang="en-GB" sz="2000"/>
              <a:t>– No</a:t>
            </a:r>
            <a:endParaRPr lang="en-GB" sz="2000" dirty="0"/>
          </a:p>
          <a:p>
            <a:r>
              <a:rPr lang="en-GB" sz="2000" dirty="0"/>
              <a:t>Lateness, underspend -  Catching up on spending</a:t>
            </a:r>
          </a:p>
          <a:p>
            <a:r>
              <a:rPr lang="en-GB" sz="2000" dirty="0"/>
              <a:t>LS3 readiness – All will be ready for LS3 except MWPC readout which will be developed during LS3</a:t>
            </a:r>
          </a:p>
          <a:p>
            <a:r>
              <a:rPr lang="en-GB" sz="2000" dirty="0"/>
              <a:t>Cabling/</a:t>
            </a:r>
            <a:r>
              <a:rPr lang="en-GB" sz="2000" dirty="0" err="1"/>
              <a:t>decabling</a:t>
            </a:r>
            <a:r>
              <a:rPr lang="en-GB" sz="2000" dirty="0"/>
              <a:t>/racks – None needed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967A6-4B3D-20FB-8A4E-AEE7FB7C050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B4BFD808-6B56-4447-9401-2398D08EE3C0}" type="datetime1">
              <a:rPr lang="en-US" smtClean="0"/>
              <a:t>6/25/2025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1A8A1-ECA2-6A5F-E245-7BEDC611CF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Document reference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27C736-D0E0-CA0E-7326-B90CB0F070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7918391-D411-FE40-AAD7-861AE5233E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37134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232</TotalTime>
  <Words>335</Words>
  <Application>Microsoft Office PowerPoint</Application>
  <DocSecurity>0</DocSecurity>
  <PresentationFormat>On-screen Show (16:9)</PresentationFormat>
  <Paragraphs>49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Optima</vt:lpstr>
      <vt:lpstr>CERNCorporate16-9</vt:lpstr>
      <vt:lpstr>PowerPoint Presentation</vt:lpstr>
      <vt:lpstr>Introduction</vt:lpstr>
      <vt:lpstr>Overview</vt:lpstr>
      <vt:lpstr>Component purchasing</vt:lpstr>
      <vt:lpstr>High voltage PSUs</vt:lpstr>
      <vt:lpstr>Questions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CERN User</dc:creator>
  <cp:keywords/>
  <dc:description/>
  <cp:lastModifiedBy>Mark Mclean</cp:lastModifiedBy>
  <cp:revision>208</cp:revision>
  <dcterms:created xsi:type="dcterms:W3CDTF">2012-11-30T11:04:26Z</dcterms:created>
  <dcterms:modified xsi:type="dcterms:W3CDTF">2025-06-25T11:45:47Z</dcterms:modified>
  <cp:category/>
  <dc:identifier/>
  <cp:contentStatus/>
  <dc:language/>
  <cp:version/>
</cp:coreProperties>
</file>