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8" r:id="rId2"/>
    <p:sldId id="261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DB6"/>
    <a:srgbClr val="F3FDB4"/>
    <a:srgbClr val="FF00FF"/>
    <a:srgbClr val="CFD5F3"/>
    <a:srgbClr val="FFFFFF"/>
    <a:srgbClr val="DA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1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F8D6E-FCD2-4069-A04A-2102C5E21D09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27A1B-51C9-492C-A5DA-00B9CBF24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7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327A1B-51C9-492C-A5DA-00B9CBF242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27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3BA9B-8B36-8033-808E-3E70C5CF0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CB9808-80DA-29C5-FED6-E3017081CF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995BE-A59C-FFE2-A354-9F9A78867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95BFB-F15B-4FCD-8B53-AB2B41426F57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668E7-296A-8CB2-3728-88CBC4B4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05C0B-BF83-2707-5736-C561395F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1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C3051-9CC5-5798-FFE5-D64D0BADB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EB089F-5BD4-F511-D0CD-F2600D602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5BF78-2FA2-8997-9488-2A8B33261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CEABE-626C-473B-B4A6-4A65B98A0732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3DC09-2990-419C-33E7-C43937341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5362B-D5B7-523E-B76D-076A878C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3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74375-4F8E-8F4B-F6A8-EEF64C507D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74E94A-4C75-2970-E149-64066482A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6252D-E650-C225-148F-F26CD36B5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1F95-8478-4AF9-B50B-F4D4BA1BD45B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5BB9B-3C9B-7AAA-0869-3E8F720B8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3E7E2-2CEE-E18F-2113-41676D9C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3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666DF-AD97-AB80-A736-74ACFAC05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C1667-4233-5FA7-9D03-03BF44C8E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AF002-25E3-6134-9397-55C413B0C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A440-55B3-4BFF-A143-DA24A5329089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711840-D444-FE90-237C-A58EFC31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1D5A8B-4DC2-30B1-43C9-A01A0A460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4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D4279-E6E9-E3DC-1072-9A3DE6695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5CC83E-E15F-579F-35F5-461DCDEC9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DDF85-0AFE-BAD3-2DB4-0629188ED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5A52B-905D-4CC6-8B93-E9343F8C175C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A97F0-608B-6038-D55B-1666348AB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6D642-A293-0410-D92C-A97966E0D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57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971DB-A721-3922-B7C5-8A0F51211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D4D00-24B7-897F-0A26-602D12CB60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BF74F-035D-FB7E-A364-60AD852F6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B718A-8CB9-44D7-14C4-369BFC6D4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9366-E8E5-4503-A0F9-EA557C3BBEA4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D31D4-A527-69E0-28A4-A8740DBDB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54E186-C030-F8C4-A126-46BFC331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21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89327-1928-102D-DEB5-4B05F7857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74C37-B579-A860-3208-C199D485E0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77EFC-28FC-CA64-232E-B7DE6CF1A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D8ADAF-D30E-A601-8A9B-D68DA2ED66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CD4FB7-B540-BE8B-B327-AEEF6232EB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D26DE7-2B1B-9FF7-582D-3102EC67D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28821-B1BF-47FF-A19C-916332FAB911}" type="datetime1">
              <a:rPr lang="en-US" smtClean="0"/>
              <a:t>5/22/2025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048324-B224-BCF4-3236-DA4F5809A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C8481D-962F-6359-196F-D49F03494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3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305A4-45A0-5280-C9AE-BBD32730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46D16-B0BB-5E12-F827-CD2FEBF8A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DBDD-4CEE-46E2-AE76-E01E6AC41735}" type="datetime1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40050-E378-13B0-58D0-0C62390BE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2BD631-3D43-463B-A39E-FB81E2BD1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0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9694FA-1100-970C-7FC0-980C9CACE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E042F-835B-494E-ADFB-20F3AF0CC44B}" type="datetime1">
              <a:rPr lang="en-US" smtClean="0"/>
              <a:t>5/22/2025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0CD5C-8EC3-15D7-7E94-3F320F5A8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CAA53-CAB1-147C-051D-E20C61B90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0E43D-8F00-6BF0-A26C-720FAA6A4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19721-AFDC-8A6D-BB23-9B4EF9D08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6E207E-6A57-58AC-B5A9-D5E80E074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E1019-1002-6490-D9BD-4748A12B8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3CCE-6D38-4C18-9821-6A5D06BCCEE7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9BB17-401C-4F99-3B8A-2235C774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BDF19-9F61-3D9E-2D98-CD9F2513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8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56AE8-1C3C-F4FB-A652-FFF72BE9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61204C-5B63-3032-BB89-0C21CD18A8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5AB02-19E4-1FB0-E683-07EE95A01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A59FF-68F1-859A-D41F-6CDF00CE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03BA1-0B8C-424E-A94C-9126FB2CC5CB}" type="datetime1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33ADC-0929-432A-BEC5-F072D606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41315-0C7F-618B-C3D9-92877145A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8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4A5335-FB52-9988-520F-20BCAB6D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655C2D-19A6-DF88-4D10-E3019A0A7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2A745-5673-7E88-3295-36FB1D7D9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D7FF2D-A20D-4C8A-A8B2-FAE1189E5236}" type="datetime1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AC1D9-8476-8614-0EC4-3A6767DCFC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8E33C-533F-59B4-BA87-7D1FEC373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25555-D820-4699-940E-0EC44FEEB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32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74FD5-9F60-1C32-69FE-E1D9B83C9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6380"/>
            <a:ext cx="12192000" cy="1325563"/>
          </a:xfrm>
          <a:solidFill>
            <a:srgbClr val="006DB6"/>
          </a:solidFill>
        </p:spPr>
        <p:txBody>
          <a:bodyPr/>
          <a:lstStyle/>
          <a:p>
            <a:r>
              <a:rPr lang="en-US" dirty="0"/>
              <a:t>	</a:t>
            </a:r>
            <a:r>
              <a:rPr lang="en-US" b="1" noProof="0" dirty="0">
                <a:solidFill>
                  <a:schemeClr val="bg1"/>
                </a:solidFill>
              </a:rPr>
              <a:t>Report</a:t>
            </a:r>
            <a:r>
              <a:rPr lang="lt-LT" b="1" dirty="0">
                <a:solidFill>
                  <a:schemeClr val="bg1"/>
                </a:solidFill>
              </a:rPr>
              <a:t> 0</a:t>
            </a:r>
            <a:r>
              <a:rPr lang="en-US" b="1" dirty="0">
                <a:solidFill>
                  <a:schemeClr val="bg1"/>
                </a:solidFill>
              </a:rPr>
              <a:t>5</a:t>
            </a:r>
            <a:r>
              <a:rPr lang="lt-LT" b="1" dirty="0">
                <a:solidFill>
                  <a:schemeClr val="bg1"/>
                </a:solidFill>
              </a:rPr>
              <a:t>-</a:t>
            </a:r>
            <a:r>
              <a:rPr lang="en-US" b="1">
                <a:solidFill>
                  <a:schemeClr val="bg1"/>
                </a:solidFill>
              </a:rPr>
              <a:t>15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ED0046-7EAF-C1DF-551F-A7DE0ADBB7B2}"/>
              </a:ext>
            </a:extLst>
          </p:cNvPr>
          <p:cNvSpPr txBox="1"/>
          <p:nvPr/>
        </p:nvSpPr>
        <p:spPr>
          <a:xfrm>
            <a:off x="1" y="4222994"/>
            <a:ext cx="2947088" cy="369332"/>
          </a:xfrm>
          <a:prstGeom prst="rect">
            <a:avLst/>
          </a:prstGeom>
          <a:solidFill>
            <a:srgbClr val="DAF1FB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	Dr. Oleg Kravcov</a:t>
            </a:r>
          </a:p>
        </p:txBody>
      </p:sp>
      <p:pic>
        <p:nvPicPr>
          <p:cNvPr id="6" name="Picture 5" descr="A blue and white logo&#10;&#10;AI-generated content may be incorrect.">
            <a:extLst>
              <a:ext uri="{FF2B5EF4-FFF2-40B4-BE49-F238E27FC236}">
                <a16:creationId xmlns:a16="http://schemas.microsoft.com/office/drawing/2014/main" id="{57353415-531C-13D6-2469-651EAFAB61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120" y="359650"/>
            <a:ext cx="1714500" cy="1143000"/>
          </a:xfrm>
          <a:prstGeom prst="rect">
            <a:avLst/>
          </a:prstGeom>
        </p:spPr>
      </p:pic>
      <p:pic>
        <p:nvPicPr>
          <p:cNvPr id="9" name="Picture 8" descr="A red and white flag with a horse and a sword&#10;&#10;AI-generated content may be incorrect.">
            <a:extLst>
              <a:ext uri="{FF2B5EF4-FFF2-40B4-BE49-F238E27FC236}">
                <a16:creationId xmlns:a16="http://schemas.microsoft.com/office/drawing/2014/main" id="{CE26A984-62B4-CD4E-EA69-A74C85C702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21" y="186182"/>
            <a:ext cx="1295899" cy="14501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CFEA1A-F630-9DE5-B900-1644EDB8B744}"/>
              </a:ext>
            </a:extLst>
          </p:cNvPr>
          <p:cNvSpPr txBox="1"/>
          <p:nvPr/>
        </p:nvSpPr>
        <p:spPr>
          <a:xfrm>
            <a:off x="4941683" y="6501186"/>
            <a:ext cx="230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Vilnius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175B7F-1FB9-3E00-F1D8-03BADBF14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5555-D820-4699-940E-0EC44FEEBC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50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A6F22-1BEA-422B-202B-3EC5D0B06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259D7-9F71-CEAE-A67E-B228B09FC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8393"/>
            <a:ext cx="12192000" cy="789410"/>
          </a:xfrm>
          <a:solidFill>
            <a:srgbClr val="006DB6"/>
          </a:solidFill>
        </p:spPr>
        <p:txBody>
          <a:bodyPr>
            <a:normAutofit/>
          </a:bodyPr>
          <a:lstStyle/>
          <a:p>
            <a:r>
              <a:rPr lang="en-US" sz="3600" dirty="0"/>
              <a:t>	</a:t>
            </a:r>
            <a:r>
              <a:rPr lang="lt-LT" sz="3600" b="1" dirty="0">
                <a:solidFill>
                  <a:schemeClr val="bg1"/>
                </a:solidFill>
              </a:rPr>
              <a:t>DPA</a:t>
            </a:r>
            <a:r>
              <a:rPr lang="en-US" sz="3600" b="1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11D933-A932-2013-A469-FBA67938F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AC6372-E378-BB9C-B9AE-2531FB7315A8}"/>
              </a:ext>
            </a:extLst>
          </p:cNvPr>
          <p:cNvGrpSpPr/>
          <p:nvPr/>
        </p:nvGrpSpPr>
        <p:grpSpPr>
          <a:xfrm>
            <a:off x="7008622" y="0"/>
            <a:ext cx="5183378" cy="6864474"/>
            <a:chOff x="4236916" y="0"/>
            <a:chExt cx="5183378" cy="686447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6EE014-7F13-AC1A-5ED7-D23FA80CED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6916" y="0"/>
              <a:ext cx="5183378" cy="68644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867AA6-4DE8-56AF-BC2E-AAE8DA2403B4}"/>
                </a:ext>
              </a:extLst>
            </p:cNvPr>
            <p:cNvSpPr txBox="1"/>
            <p:nvPr/>
          </p:nvSpPr>
          <p:spPr>
            <a:xfrm>
              <a:off x="7078378" y="1723545"/>
              <a:ext cx="651264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lt-LT" sz="1600" b="1" dirty="0">
                  <a:solidFill>
                    <a:srgbClr val="F3FDB4"/>
                  </a:solidFill>
                </a:rPr>
                <a:t>DPA</a:t>
              </a:r>
              <a:endParaRPr lang="en-US" sz="1600" b="1" dirty="0">
                <a:solidFill>
                  <a:srgbClr val="F3FDB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0F804D-3536-4F1A-9652-530261404B5B}"/>
                </a:ext>
              </a:extLst>
            </p:cNvPr>
            <p:cNvSpPr txBox="1"/>
            <p:nvPr/>
          </p:nvSpPr>
          <p:spPr>
            <a:xfrm>
              <a:off x="7559699" y="4224440"/>
              <a:ext cx="651264" cy="33855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lt-LT" sz="1600" b="1" dirty="0">
                  <a:solidFill>
                    <a:srgbClr val="F3FDB4"/>
                  </a:solidFill>
                </a:rPr>
                <a:t>DPA</a:t>
              </a:r>
              <a:endParaRPr lang="en-US" sz="1600" b="1" dirty="0">
                <a:solidFill>
                  <a:srgbClr val="F3FDB4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C313EA-4566-87DA-0B55-07D24530200C}"/>
                  </a:ext>
                </a:extLst>
              </p:cNvPr>
              <p:cNvSpPr txBox="1"/>
              <p:nvPr/>
            </p:nvSpPr>
            <p:spPr>
              <a:xfrm>
                <a:off x="769674" y="1624869"/>
                <a:ext cx="2591897" cy="3812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lt-LT" b="1" dirty="0">
                    <a:solidFill>
                      <a:srgbClr val="006DB6"/>
                    </a:solidFill>
                  </a:rPr>
                  <a:t>LHCb </a:t>
                </a:r>
                <a:r>
                  <a:rPr lang="lt-LT" b="1" dirty="0" err="1">
                    <a:solidFill>
                      <a:srgbClr val="006DB6"/>
                    </a:solidFill>
                  </a:rPr>
                  <a:t>Stack</a:t>
                </a:r>
                <a:r>
                  <a:rPr lang="lt-LT" b="1" dirty="0">
                    <a:solidFill>
                      <a:srgbClr val="006DB6"/>
                    </a:solidFill>
                  </a:rPr>
                  <a:t> </a:t>
                </a:r>
                <a:r>
                  <a:rPr lang="lt-LT" b="1" dirty="0" err="1">
                    <a:solidFill>
                      <a:srgbClr val="006DB6"/>
                    </a:solidFill>
                  </a:rPr>
                  <a:t>Build</a:t>
                </a:r>
                <a:r>
                  <a:rPr lang="lt-LT" b="1" dirty="0">
                    <a:solidFill>
                      <a:srgbClr val="006DB6"/>
                    </a:solidFill>
                  </a:rPr>
                  <a:t>:</a:t>
                </a:r>
              </a:p>
              <a:p>
                <a:endParaRPr lang="lt-L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lt-LT" dirty="0"/>
                  <a:t>Alma9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lt-LT" dirty="0" err="1"/>
                  <a:t>Win</a:t>
                </a:r>
                <a:r>
                  <a:rPr lang="lt-LT" dirty="0"/>
                  <a:t> + WSL2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lt-LT" dirty="0" err="1"/>
                  <a:t>LxPLus</a:t>
                </a:r>
                <a:endParaRPr lang="lt-L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Others?</a:t>
                </a:r>
                <a:endParaRPr lang="lt-LT" dirty="0"/>
              </a:p>
              <a:p>
                <a:endParaRPr lang="lt-LT" dirty="0"/>
              </a:p>
              <a:p>
                <a:endParaRPr lang="lt-LT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𝜦</m:t>
                          </m:r>
                        </m:e>
                        <m:sub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sub>
                        <m:sup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p>
                      </m:sSubSup>
                      <m:groupChr>
                        <m:groupChrPr>
                          <m:chr m:val="→"/>
                          <m:vertJc m:val="bot"/>
                          <m:ctrlP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sSubSup>
                        <m:sSubSupPr>
                          <m:ctrlP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𝜦</m:t>
                          </m:r>
                        </m:e>
                        <m:sub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  <m:sup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bSup>
                        <m:sSubSupPr>
                          <m:ctrlP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el-GR" b="1" i="1" smtClean="0">
                                  <a:solidFill>
                                    <a:srgbClr val="006DB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lt-LT" b="1" i="1">
                                  <a:solidFill>
                                    <a:srgbClr val="006DB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𝑫</m:t>
                              </m:r>
                            </m:e>
                          </m:acc>
                        </m:e>
                        <m:sub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sSup>
                        <m:sSupPr>
                          <m:ctrlPr>
                            <a:rPr lang="el-GR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b="1" i="1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𝜥</m:t>
                          </m:r>
                        </m:e>
                        <m:sup>
                          <m:r>
                            <a:rPr lang="lt-LT" b="1" i="1" smtClean="0">
                              <a:solidFill>
                                <a:srgbClr val="006DB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t-LT" b="1" dirty="0">
                  <a:solidFill>
                    <a:srgbClr val="006DB6"/>
                  </a:solidFill>
                </a:endParaRPr>
              </a:p>
              <a:p>
                <a:endParaRPr lang="lt-LT" dirty="0"/>
              </a:p>
              <a:p>
                <a:r>
                  <a:rPr lang="lt-LT" dirty="0" err="1"/>
                  <a:t>Need</a:t>
                </a:r>
                <a:r>
                  <a:rPr lang="lt-LT" dirty="0"/>
                  <a:t> </a:t>
                </a:r>
                <a:r>
                  <a:rPr lang="lt-LT" dirty="0" err="1"/>
                  <a:t>sprucing</a:t>
                </a:r>
                <a:r>
                  <a:rPr lang="lt-LT" dirty="0"/>
                  <a:t> </a:t>
                </a:r>
                <a:r>
                  <a:rPr lang="lt-LT" dirty="0" err="1"/>
                  <a:t>Lines</a:t>
                </a:r>
                <a:endParaRPr lang="lt-LT" dirty="0"/>
              </a:p>
              <a:p>
                <a:endParaRPr lang="lt-LT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C313EA-4566-87DA-0B55-07D245302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674" y="1624869"/>
                <a:ext cx="2591897" cy="3812839"/>
              </a:xfrm>
              <a:prstGeom prst="rect">
                <a:avLst/>
              </a:prstGeom>
              <a:blipFill>
                <a:blip r:embed="rId3"/>
                <a:stretch>
                  <a:fillRect l="-1882" t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376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9B196-72BB-9EA7-5738-A1F8FC2C74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E7D0-C19C-290C-BF3D-AD4E3681D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8393"/>
            <a:ext cx="12192000" cy="789410"/>
          </a:xfrm>
          <a:solidFill>
            <a:srgbClr val="006DB6"/>
          </a:solidFill>
        </p:spPr>
        <p:txBody>
          <a:bodyPr>
            <a:normAutofit/>
          </a:bodyPr>
          <a:lstStyle/>
          <a:p>
            <a:r>
              <a:rPr lang="en-US" sz="3600" dirty="0"/>
              <a:t>	</a:t>
            </a:r>
            <a:r>
              <a:rPr lang="en-US" sz="3600" b="1" dirty="0">
                <a:solidFill>
                  <a:schemeClr val="bg1"/>
                </a:solidFill>
              </a:rPr>
              <a:t>Code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61A4F6-8C0E-D840-C24A-BC172F4C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FB6964-54E5-4C56-50B0-A69F8B3C69EC}"/>
              </a:ext>
            </a:extLst>
          </p:cNvPr>
          <p:cNvSpPr txBox="1"/>
          <p:nvPr/>
        </p:nvSpPr>
        <p:spPr>
          <a:xfrm>
            <a:off x="756518" y="1638028"/>
            <a:ext cx="34668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DB6"/>
                </a:solidFill>
              </a:rPr>
              <a:t>DaVinci:</a:t>
            </a:r>
          </a:p>
          <a:p>
            <a:endParaRPr lang="en-US" b="1" dirty="0">
              <a:solidFill>
                <a:srgbClr val="006DB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Mostly clear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instances of </a:t>
            </a:r>
            <a:r>
              <a:rPr lang="en-US" b="1" dirty="0"/>
              <a:t>.</a:t>
            </a:r>
            <a:r>
              <a:rPr lang="en-US" b="1" dirty="0" err="1"/>
              <a:t>c_Str</a:t>
            </a:r>
            <a:r>
              <a:rPr lang="en-US" b="1" dirty="0"/>
              <a:t>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b="1" dirty="0">
                <a:solidFill>
                  <a:srgbClr val="006DB6"/>
                </a:solidFill>
              </a:rPr>
              <a:t>Additional Libs needed: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pcre</a:t>
            </a:r>
            <a:r>
              <a:rPr lang="en-US" dirty="0"/>
              <a:t>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libgit2-devel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libuuid</a:t>
            </a:r>
            <a:r>
              <a:rPr lang="en-US" dirty="0"/>
              <a:t>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openssl</a:t>
            </a:r>
            <a:r>
              <a:rPr lang="en-US" dirty="0"/>
              <a:t>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bzip2-devel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libffi</a:t>
            </a:r>
            <a:r>
              <a:rPr lang="en-US" dirty="0"/>
              <a:t>-devel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epel</a:t>
            </a:r>
            <a:r>
              <a:rPr lang="en-US" dirty="0"/>
              <a:t>-release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699CA-B71F-32F5-FFAA-685FE886654E}"/>
              </a:ext>
            </a:extLst>
          </p:cNvPr>
          <p:cNvSpPr txBox="1"/>
          <p:nvPr/>
        </p:nvSpPr>
        <p:spPr>
          <a:xfrm>
            <a:off x="4999597" y="1559085"/>
            <a:ext cx="52890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6DB6"/>
                </a:solidFill>
              </a:rPr>
              <a:t>Over all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 statement if/ternary conditions repeat or always true/false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Compare </a:t>
            </a:r>
            <a:r>
              <a:rPr lang="en-US" dirty="0" err="1"/>
              <a:t>i</a:t>
            </a:r>
            <a:r>
              <a:rPr lang="en-US" dirty="0"/>
              <a:t> &lt; 0, for unsigned 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used, or not initialized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Instance of 'std::</a:t>
            </a:r>
            <a:r>
              <a:rPr lang="en-US" dirty="0" err="1"/>
              <a:t>lock_guard</a:t>
            </a:r>
            <a:r>
              <a:rPr lang="en-US" dirty="0"/>
              <a:t>' object is destroyed immediately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Variable Shadowing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3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</TotalTime>
  <Words>107</Words>
  <Application>Microsoft Office PowerPoint</Application>
  <PresentationFormat>Widescreen</PresentationFormat>
  <Paragraphs>48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Cambria Math</vt:lpstr>
      <vt:lpstr>Office Theme</vt:lpstr>
      <vt:lpstr> Report 05-15</vt:lpstr>
      <vt:lpstr> DPA?</vt:lpstr>
      <vt:lpstr> Code Analysis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Oleg Kravcov</dc:creator>
  <cp:lastModifiedBy>Oleg Kravcov</cp:lastModifiedBy>
  <cp:revision>143</cp:revision>
  <dcterms:created xsi:type="dcterms:W3CDTF">2025-03-04T13:39:13Z</dcterms:created>
  <dcterms:modified xsi:type="dcterms:W3CDTF">2025-05-22T12:54:19Z</dcterms:modified>
</cp:coreProperties>
</file>