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638" r:id="rId2"/>
    <p:sldId id="643" r:id="rId3"/>
    <p:sldId id="294" r:id="rId4"/>
    <p:sldId id="640" r:id="rId5"/>
    <p:sldId id="644" r:id="rId6"/>
    <p:sldId id="645" r:id="rId7"/>
    <p:sldId id="646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86"/>
  </p:normalViewPr>
  <p:slideViewPr>
    <p:cSldViewPr snapToObjects="1">
      <p:cViewPr varScale="1">
        <p:scale>
          <a:sx n="113" d="100"/>
          <a:sy n="113" d="100"/>
        </p:scale>
        <p:origin x="43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28/05/2025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7.jp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hyperlink" Target="https://indico.cern.ch/event/1517826/contributions/6387803/attachments/3025242/5339151/LESS_Q5_Impedance.pdf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517826/contributions/6387803/attachments/3025242/5339151/LESS_Q5_Impedance.pdf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tif"/><Relationship Id="rId4" Type="http://schemas.openxmlformats.org/officeDocument/2006/relationships/image" Target="../media/image10.png"/><Relationship Id="rId9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7.jpg"/><Relationship Id="rId10" Type="http://schemas.openxmlformats.org/officeDocument/2006/relationships/image" Target="../media/image17.png"/><Relationship Id="rId4" Type="http://schemas.openxmlformats.org/officeDocument/2006/relationships/image" Target="../media/image10.tif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6E5EB-6342-C2FC-B47A-EE48D1173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53226-D859-1FF6-C30F-816F4D2014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Surface Resistance and Impedance Effects of LESS Processing for Q5 Magnets – AOB Follow 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DA9314-8F24-0C10-CC0D-7675D6072F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P. Krkotić on behalf of the LESS project team</a:t>
            </a:r>
            <a:br>
              <a:rPr lang="en-US" sz="1800" dirty="0"/>
            </a:br>
            <a:r>
              <a:rPr lang="en-US" sz="1800" dirty="0"/>
              <a:t>M. Himmerlich, T. Madarasz, S. Calatroni</a:t>
            </a:r>
            <a:br>
              <a:rPr lang="en-US" sz="1800" dirty="0"/>
            </a:br>
            <a:fld id="{6652C622-B681-4F39-BFA4-920423A51D3D}" type="datetime1">
              <a:rPr lang="en-US" sz="1800" smtClean="0"/>
              <a:t>5/28/2025</a:t>
            </a:fld>
            <a:endParaRPr lang="en-US" sz="18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EF2FA6B-9A5F-DE43-BB27-83CD0EB1D96B}"/>
              </a:ext>
            </a:extLst>
          </p:cNvPr>
          <p:cNvSpPr txBox="1">
            <a:spLocks/>
          </p:cNvSpPr>
          <p:nvPr/>
        </p:nvSpPr>
        <p:spPr>
          <a:xfrm>
            <a:off x="7896820" y="5700252"/>
            <a:ext cx="3887194" cy="8037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/>
              <a:t>100</a:t>
            </a:r>
            <a:r>
              <a:rPr lang="en-US" sz="1600" baseline="30000" dirty="0"/>
              <a:t>th</a:t>
            </a:r>
            <a:r>
              <a:rPr lang="en-US" sz="1600" dirty="0"/>
              <a:t> IWG meeting</a:t>
            </a:r>
          </a:p>
        </p:txBody>
      </p:sp>
    </p:spTree>
    <p:extLst>
      <p:ext uri="{BB962C8B-B14F-4D97-AF65-F5344CB8AC3E}">
        <p14:creationId xmlns:p14="http://schemas.microsoft.com/office/powerpoint/2010/main" val="1755941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DF93A-1BD1-1A21-4CB9-78EC55B66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electronics, drive, LEGO&#10;&#10;Description automatically generated">
            <a:extLst>
              <a:ext uri="{FF2B5EF4-FFF2-40B4-BE49-F238E27FC236}">
                <a16:creationId xmlns:a16="http://schemas.microsoft.com/office/drawing/2014/main" id="{C4E094FE-2AED-FFFB-6C8D-7976B3F03B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9" y="3573790"/>
            <a:ext cx="3481358" cy="221003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BC8973D-6E05-FB0C-F550-0EED20ACA1C6}"/>
              </a:ext>
            </a:extLst>
          </p:cNvPr>
          <p:cNvSpPr/>
          <p:nvPr/>
        </p:nvSpPr>
        <p:spPr>
          <a:xfrm>
            <a:off x="2916297" y="3514144"/>
            <a:ext cx="1522902" cy="1657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479A0F-9273-C5C6-2ED6-65CAC756E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Recap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BB9E2-7243-E9B3-6EBE-765AB57CD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A3F2BE8-C8C1-174A-8BBC-2DF47D596640}" type="datetime1">
              <a:rPr lang="de-CH" smtClean="0"/>
              <a:pPr>
                <a:spcAft>
                  <a:spcPts val="600"/>
                </a:spcAft>
              </a:pPr>
              <a:t>28.05.2025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BE345-82DB-C55F-A4B0-E6B2D6E8F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P. Krkotić | LESS for Q5 Beam Screens – </a:t>
            </a:r>
            <a:r>
              <a:rPr lang="en-US" sz="1200" dirty="0"/>
              <a:t>AOB Follow Up</a:t>
            </a:r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E590A-810D-3A56-0A4D-B5AC30ED4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4854E8-51DA-51C8-DE63-F2F82838B1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0927" y="1477701"/>
            <a:ext cx="5374356" cy="4608511"/>
          </a:xfrm>
          <a:prstGeom prst="rect">
            <a:avLst/>
          </a:prstGeom>
          <a:noFill/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54B00D8-AAD5-781C-5FEB-011418BBBB33}"/>
              </a:ext>
            </a:extLst>
          </p:cNvPr>
          <p:cNvSpPr/>
          <p:nvPr/>
        </p:nvSpPr>
        <p:spPr>
          <a:xfrm>
            <a:off x="7223348" y="5974680"/>
            <a:ext cx="5688012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err="1">
                <a:hlinkClick r:id="rId6"/>
              </a:rPr>
              <a:t>M.Himmerlich</a:t>
            </a:r>
            <a:r>
              <a:rPr lang="en-GB" sz="1050" b="1" dirty="0">
                <a:hlinkClick r:id="rId6"/>
              </a:rPr>
              <a:t> at 97</a:t>
            </a:r>
            <a:r>
              <a:rPr lang="en-GB" sz="1050" b="1" baseline="30000" dirty="0">
                <a:hlinkClick r:id="rId6"/>
              </a:rPr>
              <a:t>th</a:t>
            </a:r>
            <a:r>
              <a:rPr lang="en-GB" sz="1050" b="1" dirty="0">
                <a:hlinkClick r:id="rId6"/>
              </a:rPr>
              <a:t> IWG for comprehensive details</a:t>
            </a:r>
            <a:endParaRPr lang="en-GB" sz="1050" b="1" dirty="0"/>
          </a:p>
        </p:txBody>
      </p:sp>
      <p:sp>
        <p:nvSpPr>
          <p:cNvPr id="7" name="Content Placeholder 18">
            <a:extLst>
              <a:ext uri="{FF2B5EF4-FFF2-40B4-BE49-F238E27FC236}">
                <a16:creationId xmlns:a16="http://schemas.microsoft.com/office/drawing/2014/main" id="{5A126B2F-DAAD-7699-1EBE-05F44ADB7B16}"/>
              </a:ext>
            </a:extLst>
          </p:cNvPr>
          <p:cNvSpPr txBox="1">
            <a:spLocks/>
          </p:cNvSpPr>
          <p:nvPr/>
        </p:nvSpPr>
        <p:spPr>
          <a:xfrm>
            <a:off x="407989" y="906464"/>
            <a:ext cx="11376024" cy="8602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SEY reduction &amp; e-cloud mitigation for improvement of beam quality for HL-LHC required</a:t>
            </a:r>
            <a:endParaRPr lang="en-GB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FE9DEFB-70D4-548C-0D5B-5496BA21A3B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1878" t="1458" r="-1" b="49024"/>
          <a:stretch/>
        </p:blipFill>
        <p:spPr>
          <a:xfrm>
            <a:off x="407987" y="1571079"/>
            <a:ext cx="5378150" cy="1775804"/>
          </a:xfrm>
          <a:prstGeom prst="rect">
            <a:avLst/>
          </a:prstGeom>
        </p:spPr>
      </p:pic>
      <p:sp>
        <p:nvSpPr>
          <p:cNvPr id="15" name="TextBox 11">
            <a:extLst>
              <a:ext uri="{FF2B5EF4-FFF2-40B4-BE49-F238E27FC236}">
                <a16:creationId xmlns:a16="http://schemas.microsoft.com/office/drawing/2014/main" id="{71EAD31F-07EE-0A5B-9104-A223157104B2}"/>
              </a:ext>
            </a:extLst>
          </p:cNvPr>
          <p:cNvSpPr txBox="1"/>
          <p:nvPr/>
        </p:nvSpPr>
        <p:spPr>
          <a:xfrm>
            <a:off x="1621266" y="1394541"/>
            <a:ext cx="34563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dirty="0"/>
              <a:t>P. </a:t>
            </a:r>
            <a:r>
              <a:rPr lang="en-GB" sz="700" dirty="0" err="1"/>
              <a:t>Dijkstal</a:t>
            </a:r>
            <a:r>
              <a:rPr lang="en-GB" sz="700" dirty="0"/>
              <a:t> et al., Tech. Rep. CERN-ACC-NOTE-2017-0057, CERN, 2017.</a:t>
            </a:r>
            <a:endParaRPr lang="de-DE" sz="700" dirty="0"/>
          </a:p>
        </p:txBody>
      </p:sp>
      <p:pic>
        <p:nvPicPr>
          <p:cNvPr id="25" name="2023-06-08_15-13-39">
            <a:hlinkClick r:id="" action="ppaction://media"/>
            <a:extLst>
              <a:ext uri="{FF2B5EF4-FFF2-40B4-BE49-F238E27FC236}">
                <a16:creationId xmlns:a16="http://schemas.microsoft.com/office/drawing/2014/main" id="{33B542D1-E3DD-3642-A171-D1C5A925683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353" end="247723"/>
                </p14:media>
              </p:ext>
            </p:extLst>
          </p:nvPr>
        </p:nvPicPr>
        <p:blipFill>
          <a:blip r:embed="rId8"/>
          <a:srcRect t="21205" b="22861"/>
          <a:stretch/>
        </p:blipFill>
        <p:spPr>
          <a:xfrm>
            <a:off x="3974065" y="3781956"/>
            <a:ext cx="1939848" cy="192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3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872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EB4FB244-2B7E-C554-6A88-85CDDBE21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06464"/>
            <a:ext cx="11376024" cy="860228"/>
          </a:xfrm>
        </p:spPr>
        <p:txBody>
          <a:bodyPr/>
          <a:lstStyle/>
          <a:p>
            <a:r>
              <a:rPr lang="en-GB" dirty="0"/>
              <a:t>SEY reduction &amp; e-cloud mitigation for improvement of beam quality for HL-LHC required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Recap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A3F2BE8-C8C1-174A-8BBC-2DF47D596640}" type="datetime1">
              <a:rPr lang="de-CH" smtClean="0"/>
              <a:pPr>
                <a:spcAft>
                  <a:spcPts val="600"/>
                </a:spcAft>
              </a:pPr>
              <a:t>28.05.2025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P. Krkotić | LESS for Q5 Beam Screens – </a:t>
            </a:r>
            <a:r>
              <a:rPr lang="en-US" sz="1200" dirty="0"/>
              <a:t>AOB Follow Up</a:t>
            </a:r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3987583-2949-D843-148B-DE15E256A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927" y="1477701"/>
            <a:ext cx="5374356" cy="4608511"/>
          </a:xfrm>
          <a:prstGeom prst="rect">
            <a:avLst/>
          </a:prstGeom>
          <a:noFill/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C9FBC3C-B4FE-41F8-7F7D-36C1AFFC5A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40" r="65810"/>
          <a:stretch/>
        </p:blipFill>
        <p:spPr>
          <a:xfrm>
            <a:off x="567706" y="1297335"/>
            <a:ext cx="2305072" cy="4941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CCF28817-65BF-90E3-F9B6-D6C95A0A1C98}"/>
                  </a:ext>
                </a:extLst>
              </p:cNvPr>
              <p:cNvSpPr/>
              <p:nvPr/>
            </p:nvSpPr>
            <p:spPr>
              <a:xfrm>
                <a:off x="3305359" y="3357913"/>
                <a:ext cx="2436090" cy="489418"/>
              </a:xfrm>
              <a:prstGeom prst="round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/>
                  <a:t>Surface resistance increase @ 4.2 K</a:t>
                </a:r>
                <a:endParaRPr lang="en-GB" sz="1000" b="1" baseline="-250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0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0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de-DE" sz="1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sub>
                        <m:sup>
                          <m:r>
                            <a:rPr lang="de-DE" sz="1000" b="1" i="1" smtClean="0">
                              <a:latin typeface="Cambria Math" panose="02040503050406030204" pitchFamily="18" charset="0"/>
                            </a:rPr>
                            <m:t>𝑳𝑬𝑺𝑺</m:t>
                          </m:r>
                        </m:sup>
                      </m:sSubSup>
                      <m:r>
                        <a:rPr lang="de-DE" sz="1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DE" sz="10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sz="1000" b="1" i="1" smtClean="0">
                          <a:latin typeface="Cambria Math" panose="02040503050406030204" pitchFamily="18" charset="0"/>
                        </a:rPr>
                        <m:t>𝟒𝟏</m:t>
                      </m:r>
                      <m:r>
                        <a:rPr lang="de-DE" sz="1000" b="1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de-DE" sz="10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0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de-DE" sz="1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sub>
                        <m:sup>
                          <m:r>
                            <a:rPr lang="de-DE" sz="1000" b="1" i="1" smtClean="0">
                              <a:latin typeface="Cambria Math" panose="02040503050406030204" pitchFamily="18" charset="0"/>
                            </a:rPr>
                            <m:t>𝑪𝒖</m:t>
                          </m:r>
                        </m:sup>
                      </m:sSubSup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CCF28817-65BF-90E3-F9B6-D6C95A0A1C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359" y="3357913"/>
                <a:ext cx="2436090" cy="489418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picture containing text, screenshot, black and white, monochrome&#10;&#10;Description automatically generated">
            <a:extLst>
              <a:ext uri="{FF2B5EF4-FFF2-40B4-BE49-F238E27FC236}">
                <a16:creationId xmlns:a16="http://schemas.microsoft.com/office/drawing/2014/main" id="{A449565A-D696-6006-470E-E73FDA1847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0211" y="3938658"/>
            <a:ext cx="2421392" cy="181604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D7340376-E14B-EC2D-C303-3E1532A00F31}"/>
              </a:ext>
            </a:extLst>
          </p:cNvPr>
          <p:cNvGrpSpPr/>
          <p:nvPr/>
        </p:nvGrpSpPr>
        <p:grpSpPr>
          <a:xfrm>
            <a:off x="6210394" y="1180065"/>
            <a:ext cx="5454889" cy="4576477"/>
            <a:chOff x="6210394" y="1180065"/>
            <a:chExt cx="5454889" cy="457647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B7E42FE-696D-0C0F-2705-6EFB42489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10394" y="1180065"/>
              <a:ext cx="5454889" cy="301226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B21B8F8A-17EA-928B-1D21-8D6CFD9D8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b="16710"/>
            <a:stretch/>
          </p:blipFill>
          <p:spPr>
            <a:xfrm>
              <a:off x="6271877" y="3911117"/>
              <a:ext cx="5374356" cy="1845425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8042E77F-C9D0-B39B-9A32-E263B147BED6}"/>
              </a:ext>
            </a:extLst>
          </p:cNvPr>
          <p:cNvSpPr/>
          <p:nvPr/>
        </p:nvSpPr>
        <p:spPr>
          <a:xfrm>
            <a:off x="7223348" y="5974680"/>
            <a:ext cx="5688012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err="1">
                <a:hlinkClick r:id="rId8"/>
              </a:rPr>
              <a:t>M.Himmerlich</a:t>
            </a:r>
            <a:r>
              <a:rPr lang="en-GB" sz="1050" b="1" dirty="0">
                <a:hlinkClick r:id="rId8"/>
              </a:rPr>
              <a:t> at 97</a:t>
            </a:r>
            <a:r>
              <a:rPr lang="en-GB" sz="1050" b="1" baseline="30000" dirty="0">
                <a:hlinkClick r:id="rId8"/>
              </a:rPr>
              <a:t>th</a:t>
            </a:r>
            <a:r>
              <a:rPr lang="en-GB" sz="1050" b="1" dirty="0">
                <a:hlinkClick r:id="rId8"/>
              </a:rPr>
              <a:t> IWG for comprehensive details</a:t>
            </a:r>
            <a:endParaRPr lang="en-GB" sz="1050" b="1" dirty="0"/>
          </a:p>
        </p:txBody>
      </p:sp>
      <p:pic>
        <p:nvPicPr>
          <p:cNvPr id="31" name="Picture 3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C3E213E-0B62-5758-0DAC-CE6199C7A14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7442" t="1458" r="-1" b="49024"/>
          <a:stretch/>
        </p:blipFill>
        <p:spPr>
          <a:xfrm>
            <a:off x="3215679" y="1571079"/>
            <a:ext cx="2570457" cy="177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E02DF-B39C-E84C-F560-91EAF19C6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3FBFE8F7-35DC-64EE-CF47-285CF58E0DA0}"/>
              </a:ext>
            </a:extLst>
          </p:cNvPr>
          <p:cNvGrpSpPr/>
          <p:nvPr/>
        </p:nvGrpSpPr>
        <p:grpSpPr>
          <a:xfrm>
            <a:off x="567706" y="1297335"/>
            <a:ext cx="5218430" cy="4941286"/>
            <a:chOff x="567706" y="1297335"/>
            <a:chExt cx="5218430" cy="4941286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B36286D-1986-8AB0-CF91-9F8471696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840" r="65810"/>
            <a:stretch/>
          </p:blipFill>
          <p:spPr>
            <a:xfrm>
              <a:off x="567706" y="1297335"/>
              <a:ext cx="2305072" cy="494128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: Rounded Corners 36">
                  <a:extLst>
                    <a:ext uri="{FF2B5EF4-FFF2-40B4-BE49-F238E27FC236}">
                      <a16:creationId xmlns:a16="http://schemas.microsoft.com/office/drawing/2014/main" id="{37EBBFB0-FC1E-FF76-F604-C9258E3C2CAC}"/>
                    </a:ext>
                  </a:extLst>
                </p:cNvPr>
                <p:cNvSpPr/>
                <p:nvPr/>
              </p:nvSpPr>
              <p:spPr>
                <a:xfrm>
                  <a:off x="3305359" y="3357913"/>
                  <a:ext cx="2436090" cy="489418"/>
                </a:xfrm>
                <a:prstGeom prst="roundRect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000" b="1" dirty="0"/>
                    <a:t>Surface resistance increase @ 4.2 K</a:t>
                  </a:r>
                  <a:endParaRPr lang="en-GB" sz="1000" b="1" baseline="-25000" dirty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0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000" b="1" i="1" smtClean="0"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de-DE" sz="10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sub>
                          <m:sup>
                            <m:r>
                              <a:rPr lang="de-DE" sz="1000" b="1" i="1" smtClean="0">
                                <a:latin typeface="Cambria Math" panose="02040503050406030204" pitchFamily="18" charset="0"/>
                              </a:rPr>
                              <m:t>𝑳𝑬𝑺𝑺</m:t>
                            </m:r>
                          </m:sup>
                        </m:sSubSup>
                        <m:r>
                          <a:rPr lang="de-DE" sz="1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DE" sz="1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de-DE" sz="10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de-DE" sz="1000" b="1" i="1" smtClean="0">
                            <a:latin typeface="Cambria Math" panose="02040503050406030204" pitchFamily="18" charset="0"/>
                          </a:rPr>
                          <m:t>𝟒𝟏</m:t>
                        </m:r>
                        <m:r>
                          <a:rPr lang="de-DE" sz="10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de-DE" sz="10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000" b="1" i="1" smtClean="0"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de-DE" sz="10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sub>
                          <m:sup>
                            <m:r>
                              <a:rPr lang="de-DE" sz="1000" b="1" i="1" smtClean="0">
                                <a:latin typeface="Cambria Math" panose="02040503050406030204" pitchFamily="18" charset="0"/>
                              </a:rPr>
                              <m:t>𝑪𝒖</m:t>
                            </m:r>
                          </m:sup>
                        </m:sSubSup>
                      </m:oMath>
                    </m:oMathPara>
                  </a14:m>
                  <a:endParaRPr lang="en-GB" sz="1000" b="1" dirty="0"/>
                </a:p>
              </p:txBody>
            </p:sp>
          </mc:Choice>
          <mc:Fallback xmlns="">
            <p:sp>
              <p:nvSpPr>
                <p:cNvPr id="37" name="Rectangle: Rounded Corners 36">
                  <a:extLst>
                    <a:ext uri="{FF2B5EF4-FFF2-40B4-BE49-F238E27FC236}">
                      <a16:creationId xmlns:a16="http://schemas.microsoft.com/office/drawing/2014/main" id="{37EBBFB0-FC1E-FF76-F604-C9258E3C2CA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05359" y="3357913"/>
                  <a:ext cx="2436090" cy="489418"/>
                </a:xfrm>
                <a:prstGeom prst="round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8" name="Picture 37" descr="A picture containing text, screenshot, black and white, monochrome&#10;&#10;Description automatically generated">
              <a:extLst>
                <a:ext uri="{FF2B5EF4-FFF2-40B4-BE49-F238E27FC236}">
                  <a16:creationId xmlns:a16="http://schemas.microsoft.com/office/drawing/2014/main" id="{659A7187-8DA3-3745-4459-DBC3D5FE6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0211" y="3938658"/>
              <a:ext cx="2421392" cy="1816044"/>
            </a:xfrm>
            <a:prstGeom prst="rect">
              <a:avLst/>
            </a:prstGeom>
          </p:spPr>
        </p:pic>
        <p:pic>
          <p:nvPicPr>
            <p:cNvPr id="39" name="Picture 38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2BD354D7-A026-A4BA-FF73-3D487A12D3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7442" t="1458" r="-1" b="49024"/>
            <a:stretch/>
          </p:blipFill>
          <p:spPr>
            <a:xfrm>
              <a:off x="3215679" y="1571079"/>
              <a:ext cx="2570457" cy="1775804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C553D94E-92A9-1920-5AA2-E0BCDBC22A3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985" y="3341959"/>
            <a:ext cx="6132968" cy="275983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4C96B4C-1240-FC03-250B-3B829132165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985" y="3341959"/>
            <a:ext cx="6132968" cy="275983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475C7E9-AAE0-B5F9-597B-0DEF09B78A6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985" y="3341959"/>
            <a:ext cx="6132968" cy="27598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04F9378-C4DD-982C-54F5-8DCC20AB0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Impedance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ED8103-26BE-BC31-A877-C1C9190B9B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989269"/>
            <a:ext cx="5616575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b="1" dirty="0"/>
              <a:t>CST simulation configuration summary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1089A-88B4-EFD7-54CA-ADD571013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14B39-9BE6-4638-62B6-2A627F916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P. Krkotić | LESS for Q5 Beam Screens – AOB Follow Up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1BDCD-A4B0-0ECC-FF5A-E352CEAE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Content Placeholder 11">
            <a:extLst>
              <a:ext uri="{FF2B5EF4-FFF2-40B4-BE49-F238E27FC236}">
                <a16:creationId xmlns:a16="http://schemas.microsoft.com/office/drawing/2014/main" id="{F68B7C52-C4D6-F367-BA16-F23F594293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9"/>
          <a:srcRect l="22275" r="22207"/>
          <a:stretch/>
        </p:blipFill>
        <p:spPr>
          <a:xfrm>
            <a:off x="6172200" y="1426759"/>
            <a:ext cx="5611813" cy="456825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80A6E25-418C-AF8B-A106-C03DD51FB1C4}"/>
              </a:ext>
            </a:extLst>
          </p:cNvPr>
          <p:cNvSpPr/>
          <p:nvPr/>
        </p:nvSpPr>
        <p:spPr>
          <a:xfrm>
            <a:off x="475164" y="1432701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Beam screen </a:t>
            </a:r>
            <a:br>
              <a:rPr lang="en-GB" sz="1400" dirty="0"/>
            </a:br>
            <a:r>
              <a:rPr lang="en-GB" sz="1400" dirty="0"/>
              <a:t>1 m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1A2760F-B8E8-49BC-4133-047DCC7D5997}"/>
              </a:ext>
            </a:extLst>
          </p:cNvPr>
          <p:cNvSpPr/>
          <p:nvPr/>
        </p:nvSpPr>
        <p:spPr>
          <a:xfrm>
            <a:off x="2244778" y="1432701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Wakelength</a:t>
            </a:r>
            <a:endParaRPr lang="en-GB" sz="1400" dirty="0"/>
          </a:p>
          <a:p>
            <a:pPr algn="ctr"/>
            <a:r>
              <a:rPr lang="en-GB" sz="1400" dirty="0"/>
              <a:t>100 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649DD53-F6F4-1DD5-391E-DA1DC77B6732}"/>
              </a:ext>
            </a:extLst>
          </p:cNvPr>
          <p:cNvSpPr/>
          <p:nvPr/>
        </p:nvSpPr>
        <p:spPr>
          <a:xfrm>
            <a:off x="4014392" y="1432701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# mesh cells</a:t>
            </a:r>
          </a:p>
          <a:p>
            <a:pPr algn="ctr"/>
            <a:r>
              <a:rPr lang="en-GB" sz="1400" dirty="0"/>
              <a:t>25 million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56EACAB-019E-FEDB-C193-9E738EEBA363}"/>
              </a:ext>
            </a:extLst>
          </p:cNvPr>
          <p:cNvSpPr/>
          <p:nvPr/>
        </p:nvSpPr>
        <p:spPr>
          <a:xfrm>
            <a:off x="475164" y="2074423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Bunch length</a:t>
            </a:r>
            <a:br>
              <a:rPr lang="en-GB" sz="1400" dirty="0"/>
            </a:br>
            <a:r>
              <a:rPr lang="en-GB" sz="1400" dirty="0"/>
              <a:t>50 mm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C81DDF7-80B1-7466-CE90-895B3DE5CED9}"/>
              </a:ext>
            </a:extLst>
          </p:cNvPr>
          <p:cNvSpPr/>
          <p:nvPr/>
        </p:nvSpPr>
        <p:spPr>
          <a:xfrm>
            <a:off x="2244778" y="2074423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Impact weld</a:t>
            </a:r>
          </a:p>
          <a:p>
            <a:pPr algn="ctr"/>
            <a:r>
              <a:rPr lang="en-GB" sz="1400" dirty="0"/>
              <a:t>excluded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5BC929-9778-67F5-C8DD-90B27D3ECBF8}"/>
              </a:ext>
            </a:extLst>
          </p:cNvPr>
          <p:cNvSpPr/>
          <p:nvPr/>
        </p:nvSpPr>
        <p:spPr>
          <a:xfrm>
            <a:off x="4014392" y="2074423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RRR</a:t>
            </a:r>
            <a:r>
              <a:rPr lang="en-GB" sz="1400" baseline="-25000" dirty="0" err="1"/>
              <a:t>Cu</a:t>
            </a:r>
            <a:r>
              <a:rPr lang="en-GB" sz="1400" dirty="0"/>
              <a:t> = 80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7CD73383-1498-207B-1717-CDB359F9F477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5985" y="3341959"/>
            <a:ext cx="6132968" cy="275983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36AA7BC-C63D-2086-574D-2266AFCF731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5985" y="3341959"/>
            <a:ext cx="6132966" cy="2759835"/>
          </a:xfrm>
          <a:prstGeom prst="rect">
            <a:avLst/>
          </a:prstGeom>
        </p:spPr>
      </p:pic>
      <p:pic>
        <p:nvPicPr>
          <p:cNvPr id="42" name="Picture 4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007376F-E098-E302-8437-AA87B73F31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85" y="3341959"/>
            <a:ext cx="6132969" cy="2759836"/>
          </a:xfrm>
          <a:prstGeom prst="rect">
            <a:avLst/>
          </a:prstGeom>
        </p:spPr>
      </p:pic>
      <p:pic>
        <p:nvPicPr>
          <p:cNvPr id="29" name="Picture 28" descr="A graph of a function&#10;&#10;AI-generated content may be incorrect.">
            <a:extLst>
              <a:ext uri="{FF2B5EF4-FFF2-40B4-BE49-F238E27FC236}">
                <a16:creationId xmlns:a16="http://schemas.microsoft.com/office/drawing/2014/main" id="{1A64D1B0-9159-5E9C-E007-014E7DBE9D0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85" y="3341959"/>
            <a:ext cx="6132969" cy="275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25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DAC36A-9E33-3AC0-5AD7-6435C3709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F0C4A2-01C2-99D1-E31C-EDFE40C14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Horizontal Impedance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0C5E49-F936-E57E-FDA5-E10F777EC0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989269"/>
            <a:ext cx="5616575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b="1" dirty="0"/>
              <a:t>CST simulation configuration summary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D5EB8-6AC2-B317-CD1F-BC69BF00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3F672-DC98-44DA-55A8-70BDC2E3E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P. Krkotić | LESS for Q5 Beam Screens – AOB Follow Up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775D3-40F8-3819-31A8-C46C71AAC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Content Placeholder 11">
            <a:extLst>
              <a:ext uri="{FF2B5EF4-FFF2-40B4-BE49-F238E27FC236}">
                <a16:creationId xmlns:a16="http://schemas.microsoft.com/office/drawing/2014/main" id="{DA7DCE76-692F-D6C2-DACF-739AA439F0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72" b="72"/>
          <a:stretch/>
        </p:blipFill>
        <p:spPr>
          <a:xfrm>
            <a:off x="6172200" y="1426759"/>
            <a:ext cx="5611813" cy="456825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572A5F6-CDD1-3D6F-3F41-A7460B077FBC}"/>
              </a:ext>
            </a:extLst>
          </p:cNvPr>
          <p:cNvSpPr/>
          <p:nvPr/>
        </p:nvSpPr>
        <p:spPr>
          <a:xfrm>
            <a:off x="475164" y="1432701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Beam screen </a:t>
            </a:r>
            <a:br>
              <a:rPr lang="en-GB" sz="1400" dirty="0"/>
            </a:br>
            <a:r>
              <a:rPr lang="en-GB" sz="1400" dirty="0"/>
              <a:t>1 m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1685489-37F1-8728-C932-4DF0608FD117}"/>
              </a:ext>
            </a:extLst>
          </p:cNvPr>
          <p:cNvSpPr/>
          <p:nvPr/>
        </p:nvSpPr>
        <p:spPr>
          <a:xfrm>
            <a:off x="2244778" y="1432701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Wakelength</a:t>
            </a:r>
            <a:endParaRPr lang="en-GB" sz="1400" dirty="0"/>
          </a:p>
          <a:p>
            <a:pPr algn="ctr"/>
            <a:r>
              <a:rPr lang="en-GB" sz="1400" dirty="0"/>
              <a:t>100 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BF37235-82A2-4842-06A9-FE123C4DD4A1}"/>
              </a:ext>
            </a:extLst>
          </p:cNvPr>
          <p:cNvSpPr/>
          <p:nvPr/>
        </p:nvSpPr>
        <p:spPr>
          <a:xfrm>
            <a:off x="4014392" y="1432701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# mesh cells</a:t>
            </a:r>
          </a:p>
          <a:p>
            <a:pPr algn="ctr"/>
            <a:r>
              <a:rPr lang="en-GB" sz="1400" dirty="0"/>
              <a:t>60 million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7658360-45E2-E547-32D5-0407142DACBB}"/>
              </a:ext>
            </a:extLst>
          </p:cNvPr>
          <p:cNvSpPr/>
          <p:nvPr/>
        </p:nvSpPr>
        <p:spPr>
          <a:xfrm>
            <a:off x="475164" y="2074423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Bunch length</a:t>
            </a:r>
            <a:br>
              <a:rPr lang="en-GB" sz="1400" dirty="0"/>
            </a:br>
            <a:r>
              <a:rPr lang="en-GB" sz="1400" dirty="0"/>
              <a:t>50 mm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65DF547-10C8-B2CA-37DA-8B7FDD3A715B}"/>
              </a:ext>
            </a:extLst>
          </p:cNvPr>
          <p:cNvSpPr/>
          <p:nvPr/>
        </p:nvSpPr>
        <p:spPr>
          <a:xfrm>
            <a:off x="2244778" y="2074423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Impact weld</a:t>
            </a:r>
          </a:p>
          <a:p>
            <a:pPr algn="ctr"/>
            <a:r>
              <a:rPr lang="en-GB" sz="1400" dirty="0"/>
              <a:t>included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B4B8160-1097-809A-ADE6-9F44853BF530}"/>
              </a:ext>
            </a:extLst>
          </p:cNvPr>
          <p:cNvSpPr/>
          <p:nvPr/>
        </p:nvSpPr>
        <p:spPr>
          <a:xfrm>
            <a:off x="4014392" y="2074423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RRR</a:t>
            </a:r>
            <a:r>
              <a:rPr lang="en-GB" sz="1400" baseline="-25000" dirty="0" err="1"/>
              <a:t>Cu</a:t>
            </a:r>
            <a:r>
              <a:rPr lang="en-GB" sz="1400" dirty="0"/>
              <a:t> = 80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D2B555-BB10-4EF3-ED50-293108B20D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85" y="3341959"/>
            <a:ext cx="6132968" cy="27598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454CF1-7E3A-8EDA-9C93-5B3B84C790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985" y="3341959"/>
            <a:ext cx="6132968" cy="27598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A25301-3240-5BDB-FE41-2DE1F726AE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985" y="3341959"/>
            <a:ext cx="6132968" cy="275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42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312B9-3439-15F0-F93B-006E6A51A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9986-552C-87A5-E340-279F94644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Vertical Impedance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B8051F-FA99-2033-2020-F2A8623435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989269"/>
            <a:ext cx="5616575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b="1" dirty="0"/>
              <a:t>CST simulation configuration summary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2E239-F2BE-0E97-7581-117FFD6BB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B70D6-AE17-2288-DB8E-B88C531F1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P. Krkotić | LESS for Q5 Beam Screens – AOB Follow Up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4E12D-029E-25A0-9E80-63EEEA9C4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Content Placeholder 11">
            <a:extLst>
              <a:ext uri="{FF2B5EF4-FFF2-40B4-BE49-F238E27FC236}">
                <a16:creationId xmlns:a16="http://schemas.microsoft.com/office/drawing/2014/main" id="{F6D51EE1-082A-A270-FA37-442C9DF07E7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72" b="72"/>
          <a:stretch/>
        </p:blipFill>
        <p:spPr>
          <a:xfrm>
            <a:off x="6172200" y="1426759"/>
            <a:ext cx="5611813" cy="456825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A03380A-278A-23DD-1BEF-C9332BC6E009}"/>
              </a:ext>
            </a:extLst>
          </p:cNvPr>
          <p:cNvSpPr/>
          <p:nvPr/>
        </p:nvSpPr>
        <p:spPr>
          <a:xfrm>
            <a:off x="475164" y="1432701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Beam screen </a:t>
            </a:r>
            <a:br>
              <a:rPr lang="en-GB" sz="1400" dirty="0"/>
            </a:br>
            <a:r>
              <a:rPr lang="en-GB" sz="1400" dirty="0"/>
              <a:t>1 m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5B4067F-8287-6C7A-74B8-013228D57BD4}"/>
              </a:ext>
            </a:extLst>
          </p:cNvPr>
          <p:cNvSpPr/>
          <p:nvPr/>
        </p:nvSpPr>
        <p:spPr>
          <a:xfrm>
            <a:off x="2244778" y="1432701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Wakelength</a:t>
            </a:r>
            <a:endParaRPr lang="en-GB" sz="1400" dirty="0"/>
          </a:p>
          <a:p>
            <a:pPr algn="ctr"/>
            <a:r>
              <a:rPr lang="en-GB" sz="1400" dirty="0"/>
              <a:t>100 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1549C45-0C96-FB3A-F7A0-AAFAA70B8BD3}"/>
              </a:ext>
            </a:extLst>
          </p:cNvPr>
          <p:cNvSpPr/>
          <p:nvPr/>
        </p:nvSpPr>
        <p:spPr>
          <a:xfrm>
            <a:off x="4014392" y="1432701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# mesh cells</a:t>
            </a:r>
          </a:p>
          <a:p>
            <a:pPr algn="ctr"/>
            <a:r>
              <a:rPr lang="en-GB" sz="1400" dirty="0"/>
              <a:t>50 million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7F9CD4A-1FC3-3767-0DF8-E245C60C5E3D}"/>
              </a:ext>
            </a:extLst>
          </p:cNvPr>
          <p:cNvSpPr/>
          <p:nvPr/>
        </p:nvSpPr>
        <p:spPr>
          <a:xfrm>
            <a:off x="475164" y="2074423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Bunch length</a:t>
            </a:r>
            <a:br>
              <a:rPr lang="en-GB" sz="1400" dirty="0"/>
            </a:br>
            <a:r>
              <a:rPr lang="en-GB" sz="1400" dirty="0"/>
              <a:t>50 mm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9FDFF23-0556-6818-ED06-A888CB363896}"/>
              </a:ext>
            </a:extLst>
          </p:cNvPr>
          <p:cNvSpPr/>
          <p:nvPr/>
        </p:nvSpPr>
        <p:spPr>
          <a:xfrm>
            <a:off x="2244778" y="2074423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Impact weld</a:t>
            </a:r>
          </a:p>
          <a:p>
            <a:pPr algn="ctr"/>
            <a:r>
              <a:rPr lang="en-GB" sz="1400" dirty="0"/>
              <a:t>excluded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B4A3272-9080-6BD8-266F-E1F46991521C}"/>
              </a:ext>
            </a:extLst>
          </p:cNvPr>
          <p:cNvSpPr/>
          <p:nvPr/>
        </p:nvSpPr>
        <p:spPr>
          <a:xfrm>
            <a:off x="4014392" y="2074423"/>
            <a:ext cx="1655565" cy="5292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RRR</a:t>
            </a:r>
            <a:r>
              <a:rPr lang="en-GB" sz="1400" baseline="-25000" dirty="0" err="1"/>
              <a:t>Cu</a:t>
            </a:r>
            <a:r>
              <a:rPr lang="en-GB" sz="1400" dirty="0"/>
              <a:t> = 80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C7C702-B20B-8B21-A3BA-5141850EF4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85" y="3341959"/>
            <a:ext cx="6132968" cy="275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2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D231C-3BDB-34AB-ACB0-9B924FA01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D505A6-5B62-20DB-ED64-712BEA62B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090AC-7314-A7DE-A721-3F38D0974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28.05.2025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57018-6AB7-81F2-0EC6-7534AB4C2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P. Krkotić | LESS for Q5 Beam Screens – AOB Follow Up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4A8F6-E707-D4D7-785F-2704706EA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9692646-3974-A8E5-7B20-59AF3C1ACC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7488213" cy="4608512"/>
          </a:xfrm>
        </p:spPr>
        <p:txBody>
          <a:bodyPr/>
          <a:lstStyle/>
          <a:p>
            <a:r>
              <a:rPr lang="en-GB" dirty="0"/>
              <a:t>Laser processing leads to increment of copper surface impedance with anisotropy caused by the formed trenches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Surface resistance measured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Surface reactance unknown</a:t>
            </a:r>
          </a:p>
          <a:p>
            <a:endParaRPr lang="en-GB" dirty="0"/>
          </a:p>
          <a:p>
            <a:r>
              <a:rPr lang="en-GB" dirty="0"/>
              <a:t>Given the CST model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No increase in the beam impedance results longitudinal and transverse, real and imaginary above a factor of 1.5 with a surface resistance approx. 5 times of copper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The simulations are computationally intensive and may not be worth pursuing in greater detail, given the apparently low impact on the results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F004A5-14AB-B1A4-4067-21D002EC3DB9}"/>
              </a:ext>
            </a:extLst>
          </p:cNvPr>
          <p:cNvSpPr txBox="1"/>
          <p:nvPr/>
        </p:nvSpPr>
        <p:spPr>
          <a:xfrm>
            <a:off x="5231904" y="2636912"/>
            <a:ext cx="6710536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tabLst>
                <a:tab pos="444500" algn="l"/>
              </a:tabLst>
            </a:pPr>
            <a:r>
              <a:rPr lang="en-US" sz="2133" dirty="0">
                <a:solidFill>
                  <a:srgbClr val="FB963C"/>
                </a:solidFill>
                <a:latin typeface="Arial"/>
              </a:rPr>
              <a:t>Does the Impedance Working Group rate the LESS treatment positive for a potential ECR to come for the Q5 magnet treatment ? 				 -</a:t>
            </a:r>
            <a:r>
              <a:rPr lang="en-US" sz="1400" b="1" i="1" dirty="0" err="1">
                <a:solidFill>
                  <a:srgbClr val="FB963C"/>
                </a:solidFill>
                <a:latin typeface="Arial"/>
              </a:rPr>
              <a:t>M.Himmerlich</a:t>
            </a:r>
            <a:r>
              <a:rPr lang="en-US" sz="1400" b="1" i="1" dirty="0">
                <a:solidFill>
                  <a:srgbClr val="FB963C"/>
                </a:solidFill>
                <a:latin typeface="Arial"/>
              </a:rPr>
              <a:t>-</a:t>
            </a:r>
            <a:endParaRPr lang="en-US" sz="2133" b="1" i="1" dirty="0">
              <a:solidFill>
                <a:srgbClr val="FB963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921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1501</TotalTime>
  <Words>420</Words>
  <Application>Microsoft Office PowerPoint</Application>
  <PresentationFormat>Widescreen</PresentationFormat>
  <Paragraphs>74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Cambria Math</vt:lpstr>
      <vt:lpstr>Office Theme</vt:lpstr>
      <vt:lpstr>Surface Resistance and Impedance Effects of LESS Processing for Q5 Magnets – AOB Follow Up</vt:lpstr>
      <vt:lpstr>Recap</vt:lpstr>
      <vt:lpstr>Recap</vt:lpstr>
      <vt:lpstr>Longitudinal Impedance</vt:lpstr>
      <vt:lpstr>Transverse Horizontal Impedance</vt:lpstr>
      <vt:lpstr>Transverse Vertical Impedance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Patrick Krkotic</dc:creator>
  <cp:lastModifiedBy>Patrick Krkotic</cp:lastModifiedBy>
  <cp:revision>23</cp:revision>
  <cp:lastPrinted>2020-01-30T13:49:18Z</cp:lastPrinted>
  <dcterms:created xsi:type="dcterms:W3CDTF">2025-05-26T11:48:04Z</dcterms:created>
  <dcterms:modified xsi:type="dcterms:W3CDTF">2025-05-28T13:52:00Z</dcterms:modified>
</cp:coreProperties>
</file>