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77" r:id="rId6"/>
    <p:sldId id="338" r:id="rId7"/>
    <p:sldId id="325" r:id="rId8"/>
    <p:sldId id="328" r:id="rId9"/>
    <p:sldId id="339" r:id="rId10"/>
    <p:sldId id="271" r:id="rId11"/>
    <p:sldId id="340" r:id="rId12"/>
    <p:sldId id="337" r:id="rId13"/>
    <p:sldId id="335" r:id="rId14"/>
    <p:sldId id="268" r:id="rId15"/>
    <p:sldId id="333" r:id="rId16"/>
    <p:sldId id="332" r:id="rId17"/>
    <p:sldId id="327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Objects="1" showGuides="1">
      <p:cViewPr varScale="1">
        <p:scale>
          <a:sx n="108" d="100"/>
          <a:sy n="108" d="100"/>
        </p:scale>
        <p:origin x="154" y="8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box-smb\eos\user\d\dbodart\Opera\BGI_LHC\BGI%20LHC%20triplet%20version\x%20axis%20y%200%20mag%20field.table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'[x axis y 0 mag field.table]x axis y 0 mag field'!$B$6</c:f>
              <c:strCache>
                <c:ptCount val="1"/>
                <c:pt idx="0">
                  <c:v>y=0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'[x axis y 0 mag field.table]x axis y 0 mag field'!$A$7:$A$106</c:f>
              <c:numCache>
                <c:formatCode>General</c:formatCode>
                <c:ptCount val="100"/>
                <c:pt idx="0">
                  <c:v>-50</c:v>
                </c:pt>
                <c:pt idx="1">
                  <c:v>-49</c:v>
                </c:pt>
                <c:pt idx="2">
                  <c:v>-48</c:v>
                </c:pt>
                <c:pt idx="3">
                  <c:v>-47</c:v>
                </c:pt>
                <c:pt idx="4">
                  <c:v>-46</c:v>
                </c:pt>
                <c:pt idx="5">
                  <c:v>-45</c:v>
                </c:pt>
                <c:pt idx="6">
                  <c:v>-44</c:v>
                </c:pt>
                <c:pt idx="7">
                  <c:v>-43</c:v>
                </c:pt>
                <c:pt idx="8">
                  <c:v>-42</c:v>
                </c:pt>
                <c:pt idx="9">
                  <c:v>-41</c:v>
                </c:pt>
                <c:pt idx="10">
                  <c:v>-40</c:v>
                </c:pt>
                <c:pt idx="11">
                  <c:v>-39</c:v>
                </c:pt>
                <c:pt idx="12">
                  <c:v>-38</c:v>
                </c:pt>
                <c:pt idx="13">
                  <c:v>-37</c:v>
                </c:pt>
                <c:pt idx="14">
                  <c:v>-36</c:v>
                </c:pt>
                <c:pt idx="15">
                  <c:v>-35</c:v>
                </c:pt>
                <c:pt idx="16">
                  <c:v>-34</c:v>
                </c:pt>
                <c:pt idx="17">
                  <c:v>-33</c:v>
                </c:pt>
                <c:pt idx="18">
                  <c:v>-32</c:v>
                </c:pt>
                <c:pt idx="19">
                  <c:v>-31</c:v>
                </c:pt>
                <c:pt idx="20">
                  <c:v>-30</c:v>
                </c:pt>
                <c:pt idx="21">
                  <c:v>-29</c:v>
                </c:pt>
                <c:pt idx="22">
                  <c:v>-28</c:v>
                </c:pt>
                <c:pt idx="23">
                  <c:v>-27</c:v>
                </c:pt>
                <c:pt idx="24">
                  <c:v>-26</c:v>
                </c:pt>
                <c:pt idx="25">
                  <c:v>-25</c:v>
                </c:pt>
                <c:pt idx="26">
                  <c:v>-24</c:v>
                </c:pt>
                <c:pt idx="27">
                  <c:v>-23</c:v>
                </c:pt>
                <c:pt idx="28">
                  <c:v>-22</c:v>
                </c:pt>
                <c:pt idx="29">
                  <c:v>-21</c:v>
                </c:pt>
                <c:pt idx="30">
                  <c:v>-20</c:v>
                </c:pt>
                <c:pt idx="31">
                  <c:v>-19</c:v>
                </c:pt>
                <c:pt idx="32">
                  <c:v>-18</c:v>
                </c:pt>
                <c:pt idx="33">
                  <c:v>-17</c:v>
                </c:pt>
                <c:pt idx="34">
                  <c:v>-16</c:v>
                </c:pt>
                <c:pt idx="35">
                  <c:v>-15</c:v>
                </c:pt>
                <c:pt idx="36">
                  <c:v>-14</c:v>
                </c:pt>
                <c:pt idx="37">
                  <c:v>-13</c:v>
                </c:pt>
                <c:pt idx="38">
                  <c:v>-12</c:v>
                </c:pt>
                <c:pt idx="39">
                  <c:v>-11</c:v>
                </c:pt>
                <c:pt idx="40">
                  <c:v>-10</c:v>
                </c:pt>
                <c:pt idx="41">
                  <c:v>-9</c:v>
                </c:pt>
                <c:pt idx="42">
                  <c:v>-8</c:v>
                </c:pt>
                <c:pt idx="43">
                  <c:v>-7</c:v>
                </c:pt>
                <c:pt idx="44">
                  <c:v>-6</c:v>
                </c:pt>
                <c:pt idx="45">
                  <c:v>-5</c:v>
                </c:pt>
                <c:pt idx="46">
                  <c:v>-4</c:v>
                </c:pt>
                <c:pt idx="47">
                  <c:v>-3</c:v>
                </c:pt>
                <c:pt idx="48">
                  <c:v>-2</c:v>
                </c:pt>
                <c:pt idx="49">
                  <c:v>-1</c:v>
                </c:pt>
                <c:pt idx="50">
                  <c:v>0</c:v>
                </c:pt>
                <c:pt idx="51">
                  <c:v>1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18</c:v>
                </c:pt>
                <c:pt idx="69">
                  <c:v>19</c:v>
                </c:pt>
                <c:pt idx="70">
                  <c:v>20</c:v>
                </c:pt>
                <c:pt idx="71">
                  <c:v>21</c:v>
                </c:pt>
                <c:pt idx="72">
                  <c:v>22</c:v>
                </c:pt>
                <c:pt idx="73">
                  <c:v>23</c:v>
                </c:pt>
                <c:pt idx="74">
                  <c:v>24</c:v>
                </c:pt>
                <c:pt idx="75">
                  <c:v>25</c:v>
                </c:pt>
                <c:pt idx="76">
                  <c:v>26</c:v>
                </c:pt>
                <c:pt idx="77">
                  <c:v>27</c:v>
                </c:pt>
                <c:pt idx="78">
                  <c:v>28</c:v>
                </c:pt>
                <c:pt idx="79">
                  <c:v>29</c:v>
                </c:pt>
                <c:pt idx="80">
                  <c:v>30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34</c:v>
                </c:pt>
                <c:pt idx="85">
                  <c:v>35</c:v>
                </c:pt>
                <c:pt idx="86">
                  <c:v>36</c:v>
                </c:pt>
                <c:pt idx="87">
                  <c:v>37</c:v>
                </c:pt>
                <c:pt idx="88">
                  <c:v>38</c:v>
                </c:pt>
                <c:pt idx="89">
                  <c:v>39</c:v>
                </c:pt>
                <c:pt idx="90">
                  <c:v>40</c:v>
                </c:pt>
                <c:pt idx="91">
                  <c:v>41</c:v>
                </c:pt>
                <c:pt idx="92">
                  <c:v>42</c:v>
                </c:pt>
                <c:pt idx="93">
                  <c:v>43</c:v>
                </c:pt>
                <c:pt idx="94">
                  <c:v>44</c:v>
                </c:pt>
                <c:pt idx="95">
                  <c:v>45</c:v>
                </c:pt>
                <c:pt idx="96">
                  <c:v>46</c:v>
                </c:pt>
                <c:pt idx="97">
                  <c:v>47</c:v>
                </c:pt>
                <c:pt idx="98">
                  <c:v>48</c:v>
                </c:pt>
                <c:pt idx="99">
                  <c:v>49</c:v>
                </c:pt>
              </c:numCache>
            </c:numRef>
          </c:xVal>
          <c:yVal>
            <c:numRef>
              <c:f>'[x axis y 0 mag field.table]x axis y 0 mag field'!$B$7:$B$106</c:f>
              <c:numCache>
                <c:formatCode>General</c:formatCode>
                <c:ptCount val="100"/>
                <c:pt idx="0">
                  <c:v>-0.59733485480000004</c:v>
                </c:pt>
                <c:pt idx="1">
                  <c:v>-0.59756482880700001</c:v>
                </c:pt>
                <c:pt idx="2">
                  <c:v>-0.59779480281399999</c:v>
                </c:pt>
                <c:pt idx="3">
                  <c:v>-0.59802477682099997</c:v>
                </c:pt>
                <c:pt idx="4">
                  <c:v>-0.59825475082799995</c:v>
                </c:pt>
                <c:pt idx="5">
                  <c:v>-0.59848472483500004</c:v>
                </c:pt>
                <c:pt idx="6">
                  <c:v>-0.59864375194599995</c:v>
                </c:pt>
                <c:pt idx="7">
                  <c:v>-0.598794703875</c:v>
                </c:pt>
                <c:pt idx="8">
                  <c:v>-0.59894565580400005</c:v>
                </c:pt>
                <c:pt idx="9">
                  <c:v>-0.599096607733</c:v>
                </c:pt>
                <c:pt idx="10">
                  <c:v>-0.59924755966200005</c:v>
                </c:pt>
                <c:pt idx="11">
                  <c:v>-0.59937726059600005</c:v>
                </c:pt>
                <c:pt idx="12">
                  <c:v>-0.59947593028400004</c:v>
                </c:pt>
                <c:pt idx="13">
                  <c:v>-0.59957459997100004</c:v>
                </c:pt>
                <c:pt idx="14">
                  <c:v>-0.59967326965900003</c:v>
                </c:pt>
                <c:pt idx="15">
                  <c:v>-0.59977193934700002</c:v>
                </c:pt>
                <c:pt idx="16">
                  <c:v>-0.59985908617299999</c:v>
                </c:pt>
                <c:pt idx="17">
                  <c:v>-0.599933716959</c:v>
                </c:pt>
                <c:pt idx="18">
                  <c:v>-0.600008347745</c:v>
                </c:pt>
                <c:pt idx="19">
                  <c:v>-0.60007041590300003</c:v>
                </c:pt>
                <c:pt idx="20">
                  <c:v>-0.60010838425500002</c:v>
                </c:pt>
                <c:pt idx="21">
                  <c:v>-0.600147108027</c:v>
                </c:pt>
                <c:pt idx="22">
                  <c:v>-0.60018948758599999</c:v>
                </c:pt>
                <c:pt idx="23">
                  <c:v>-0.600230631736</c:v>
                </c:pt>
                <c:pt idx="24">
                  <c:v>-0.600271775886</c:v>
                </c:pt>
                <c:pt idx="25">
                  <c:v>-0.60031303572899997</c:v>
                </c:pt>
                <c:pt idx="26">
                  <c:v>-0.60035429557200004</c:v>
                </c:pt>
                <c:pt idx="27">
                  <c:v>-0.60036204805299997</c:v>
                </c:pt>
                <c:pt idx="28">
                  <c:v>-0.600369800535</c:v>
                </c:pt>
                <c:pt idx="29">
                  <c:v>-0.60038882228900003</c:v>
                </c:pt>
                <c:pt idx="30">
                  <c:v>-0.60040784404299996</c:v>
                </c:pt>
                <c:pt idx="31">
                  <c:v>-0.60041117983900005</c:v>
                </c:pt>
                <c:pt idx="32">
                  <c:v>-0.60041451563600001</c:v>
                </c:pt>
                <c:pt idx="33">
                  <c:v>-0.60043899509400001</c:v>
                </c:pt>
                <c:pt idx="34">
                  <c:v>-0.600463474552</c:v>
                </c:pt>
                <c:pt idx="35">
                  <c:v>-0.60045867405999998</c:v>
                </c:pt>
                <c:pt idx="36">
                  <c:v>-0.60045387356799995</c:v>
                </c:pt>
                <c:pt idx="37">
                  <c:v>-0.600458583075</c:v>
                </c:pt>
                <c:pt idx="38">
                  <c:v>-0.60046329258200004</c:v>
                </c:pt>
                <c:pt idx="39">
                  <c:v>-0.60046033320699999</c:v>
                </c:pt>
                <c:pt idx="40">
                  <c:v>-0.60045737383099995</c:v>
                </c:pt>
                <c:pt idx="41">
                  <c:v>-0.60046477473399995</c:v>
                </c:pt>
                <c:pt idx="42">
                  <c:v>-0.60047217563699995</c:v>
                </c:pt>
                <c:pt idx="43">
                  <c:v>-0.60046699783299995</c:v>
                </c:pt>
                <c:pt idx="44">
                  <c:v>-0.60046182002799997</c:v>
                </c:pt>
                <c:pt idx="45">
                  <c:v>-0.60045503600700001</c:v>
                </c:pt>
                <c:pt idx="46">
                  <c:v>-0.60044825198499996</c:v>
                </c:pt>
                <c:pt idx="47">
                  <c:v>-0.60044536137500004</c:v>
                </c:pt>
                <c:pt idx="48">
                  <c:v>-0.60044247076500001</c:v>
                </c:pt>
                <c:pt idx="49">
                  <c:v>-0.60043993003499996</c:v>
                </c:pt>
                <c:pt idx="50">
                  <c:v>-0.60043738930500001</c:v>
                </c:pt>
                <c:pt idx="51">
                  <c:v>-0.60043254373199995</c:v>
                </c:pt>
                <c:pt idx="52">
                  <c:v>-0.60042769815999997</c:v>
                </c:pt>
                <c:pt idx="53">
                  <c:v>-0.60042066729900001</c:v>
                </c:pt>
                <c:pt idx="54">
                  <c:v>-0.60041363643800005</c:v>
                </c:pt>
                <c:pt idx="55">
                  <c:v>-0.60041068234299999</c:v>
                </c:pt>
                <c:pt idx="56">
                  <c:v>-0.60040772824900002</c:v>
                </c:pt>
                <c:pt idx="57">
                  <c:v>-0.600396280532</c:v>
                </c:pt>
                <c:pt idx="58">
                  <c:v>-0.60038483281499999</c:v>
                </c:pt>
                <c:pt idx="59">
                  <c:v>-0.60038339165800003</c:v>
                </c:pt>
                <c:pt idx="60">
                  <c:v>-0.60038195050200005</c:v>
                </c:pt>
                <c:pt idx="61">
                  <c:v>-0.60037080869000004</c:v>
                </c:pt>
                <c:pt idx="62">
                  <c:v>-0.60035966687800002</c:v>
                </c:pt>
                <c:pt idx="63">
                  <c:v>-0.60034767035000003</c:v>
                </c:pt>
                <c:pt idx="64">
                  <c:v>-0.60033567382300002</c:v>
                </c:pt>
                <c:pt idx="65">
                  <c:v>-0.600321652998</c:v>
                </c:pt>
                <c:pt idx="66">
                  <c:v>-0.60030763217399996</c:v>
                </c:pt>
                <c:pt idx="67">
                  <c:v>-0.60029112211400004</c:v>
                </c:pt>
                <c:pt idx="68">
                  <c:v>-0.60027461205300003</c:v>
                </c:pt>
                <c:pt idx="69">
                  <c:v>-0.60025061571100002</c:v>
                </c:pt>
                <c:pt idx="70">
                  <c:v>-0.60022661936900001</c:v>
                </c:pt>
                <c:pt idx="71">
                  <c:v>-0.60019634207100003</c:v>
                </c:pt>
                <c:pt idx="72">
                  <c:v>-0.60016606477400003</c:v>
                </c:pt>
                <c:pt idx="73">
                  <c:v>-0.60013234370500002</c:v>
                </c:pt>
                <c:pt idx="74">
                  <c:v>-0.60009862263699998</c:v>
                </c:pt>
                <c:pt idx="75">
                  <c:v>-0.60005792998700003</c:v>
                </c:pt>
                <c:pt idx="76">
                  <c:v>-0.60001723733699996</c:v>
                </c:pt>
                <c:pt idx="77">
                  <c:v>-0.599958922156</c:v>
                </c:pt>
                <c:pt idx="78">
                  <c:v>-0.59990060697500003</c:v>
                </c:pt>
                <c:pt idx="79">
                  <c:v>-0.59984638632800003</c:v>
                </c:pt>
                <c:pt idx="80">
                  <c:v>-0.59979031129500004</c:v>
                </c:pt>
                <c:pt idx="81">
                  <c:v>-0.59972861044600001</c:v>
                </c:pt>
                <c:pt idx="82">
                  <c:v>-0.59964621414200003</c:v>
                </c:pt>
                <c:pt idx="83">
                  <c:v>-0.59955206045700005</c:v>
                </c:pt>
                <c:pt idx="84">
                  <c:v>-0.59945521117199996</c:v>
                </c:pt>
                <c:pt idx="85">
                  <c:v>-0.59934900965500004</c:v>
                </c:pt>
                <c:pt idx="86">
                  <c:v>-0.59924280813800002</c:v>
                </c:pt>
                <c:pt idx="87">
                  <c:v>-0.59913660662199997</c:v>
                </c:pt>
                <c:pt idx="88">
                  <c:v>-0.59899938475500003</c:v>
                </c:pt>
                <c:pt idx="89">
                  <c:v>-0.59884583783099998</c:v>
                </c:pt>
                <c:pt idx="90">
                  <c:v>-0.59869229090700005</c:v>
                </c:pt>
                <c:pt idx="91">
                  <c:v>-0.598538743983</c:v>
                </c:pt>
                <c:pt idx="92">
                  <c:v>-0.59838519705899995</c:v>
                </c:pt>
                <c:pt idx="93">
                  <c:v>-0.59819753624500005</c:v>
                </c:pt>
                <c:pt idx="94">
                  <c:v>-0.59798596679600002</c:v>
                </c:pt>
                <c:pt idx="95">
                  <c:v>-0.597774397347</c:v>
                </c:pt>
                <c:pt idx="96">
                  <c:v>-0.59756282789799997</c:v>
                </c:pt>
                <c:pt idx="97">
                  <c:v>-0.59735125844900006</c:v>
                </c:pt>
                <c:pt idx="98">
                  <c:v>-0.59713968900000003</c:v>
                </c:pt>
                <c:pt idx="99">
                  <c:v>-0.59685176112399996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995-40C5-99B9-461D48170DF8}"/>
            </c:ext>
          </c:extLst>
        </c:ser>
        <c:ser>
          <c:idx val="1"/>
          <c:order val="1"/>
          <c:tx>
            <c:strRef>
              <c:f>'[x axis y 0 mag field.table]x axis y 0 mag field'!$C$6</c:f>
              <c:strCache>
                <c:ptCount val="1"/>
                <c:pt idx="0">
                  <c:v>y=10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'[x axis y 0 mag field.table]x axis y 0 mag field'!$A$7:$A$106</c:f>
              <c:numCache>
                <c:formatCode>General</c:formatCode>
                <c:ptCount val="100"/>
                <c:pt idx="0">
                  <c:v>-50</c:v>
                </c:pt>
                <c:pt idx="1">
                  <c:v>-49</c:v>
                </c:pt>
                <c:pt idx="2">
                  <c:v>-48</c:v>
                </c:pt>
                <c:pt idx="3">
                  <c:v>-47</c:v>
                </c:pt>
                <c:pt idx="4">
                  <c:v>-46</c:v>
                </c:pt>
                <c:pt idx="5">
                  <c:v>-45</c:v>
                </c:pt>
                <c:pt idx="6">
                  <c:v>-44</c:v>
                </c:pt>
                <c:pt idx="7">
                  <c:v>-43</c:v>
                </c:pt>
                <c:pt idx="8">
                  <c:v>-42</c:v>
                </c:pt>
                <c:pt idx="9">
                  <c:v>-41</c:v>
                </c:pt>
                <c:pt idx="10">
                  <c:v>-40</c:v>
                </c:pt>
                <c:pt idx="11">
                  <c:v>-39</c:v>
                </c:pt>
                <c:pt idx="12">
                  <c:v>-38</c:v>
                </c:pt>
                <c:pt idx="13">
                  <c:v>-37</c:v>
                </c:pt>
                <c:pt idx="14">
                  <c:v>-36</c:v>
                </c:pt>
                <c:pt idx="15">
                  <c:v>-35</c:v>
                </c:pt>
                <c:pt idx="16">
                  <c:v>-34</c:v>
                </c:pt>
                <c:pt idx="17">
                  <c:v>-33</c:v>
                </c:pt>
                <c:pt idx="18">
                  <c:v>-32</c:v>
                </c:pt>
                <c:pt idx="19">
                  <c:v>-31</c:v>
                </c:pt>
                <c:pt idx="20">
                  <c:v>-30</c:v>
                </c:pt>
                <c:pt idx="21">
                  <c:v>-29</c:v>
                </c:pt>
                <c:pt idx="22">
                  <c:v>-28</c:v>
                </c:pt>
                <c:pt idx="23">
                  <c:v>-27</c:v>
                </c:pt>
                <c:pt idx="24">
                  <c:v>-26</c:v>
                </c:pt>
                <c:pt idx="25">
                  <c:v>-25</c:v>
                </c:pt>
                <c:pt idx="26">
                  <c:v>-24</c:v>
                </c:pt>
                <c:pt idx="27">
                  <c:v>-23</c:v>
                </c:pt>
                <c:pt idx="28">
                  <c:v>-22</c:v>
                </c:pt>
                <c:pt idx="29">
                  <c:v>-21</c:v>
                </c:pt>
                <c:pt idx="30">
                  <c:v>-20</c:v>
                </c:pt>
                <c:pt idx="31">
                  <c:v>-19</c:v>
                </c:pt>
                <c:pt idx="32">
                  <c:v>-18</c:v>
                </c:pt>
                <c:pt idx="33">
                  <c:v>-17</c:v>
                </c:pt>
                <c:pt idx="34">
                  <c:v>-16</c:v>
                </c:pt>
                <c:pt idx="35">
                  <c:v>-15</c:v>
                </c:pt>
                <c:pt idx="36">
                  <c:v>-14</c:v>
                </c:pt>
                <c:pt idx="37">
                  <c:v>-13</c:v>
                </c:pt>
                <c:pt idx="38">
                  <c:v>-12</c:v>
                </c:pt>
                <c:pt idx="39">
                  <c:v>-11</c:v>
                </c:pt>
                <c:pt idx="40">
                  <c:v>-10</c:v>
                </c:pt>
                <c:pt idx="41">
                  <c:v>-9</c:v>
                </c:pt>
                <c:pt idx="42">
                  <c:v>-8</c:v>
                </c:pt>
                <c:pt idx="43">
                  <c:v>-7</c:v>
                </c:pt>
                <c:pt idx="44">
                  <c:v>-6</c:v>
                </c:pt>
                <c:pt idx="45">
                  <c:v>-5</c:v>
                </c:pt>
                <c:pt idx="46">
                  <c:v>-4</c:v>
                </c:pt>
                <c:pt idx="47">
                  <c:v>-3</c:v>
                </c:pt>
                <c:pt idx="48">
                  <c:v>-2</c:v>
                </c:pt>
                <c:pt idx="49">
                  <c:v>-1</c:v>
                </c:pt>
                <c:pt idx="50">
                  <c:v>0</c:v>
                </c:pt>
                <c:pt idx="51">
                  <c:v>1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18</c:v>
                </c:pt>
                <c:pt idx="69">
                  <c:v>19</c:v>
                </c:pt>
                <c:pt idx="70">
                  <c:v>20</c:v>
                </c:pt>
                <c:pt idx="71">
                  <c:v>21</c:v>
                </c:pt>
                <c:pt idx="72">
                  <c:v>22</c:v>
                </c:pt>
                <c:pt idx="73">
                  <c:v>23</c:v>
                </c:pt>
                <c:pt idx="74">
                  <c:v>24</c:v>
                </c:pt>
                <c:pt idx="75">
                  <c:v>25</c:v>
                </c:pt>
                <c:pt idx="76">
                  <c:v>26</c:v>
                </c:pt>
                <c:pt idx="77">
                  <c:v>27</c:v>
                </c:pt>
                <c:pt idx="78">
                  <c:v>28</c:v>
                </c:pt>
                <c:pt idx="79">
                  <c:v>29</c:v>
                </c:pt>
                <c:pt idx="80">
                  <c:v>30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34</c:v>
                </c:pt>
                <c:pt idx="85">
                  <c:v>35</c:v>
                </c:pt>
                <c:pt idx="86">
                  <c:v>36</c:v>
                </c:pt>
                <c:pt idx="87">
                  <c:v>37</c:v>
                </c:pt>
                <c:pt idx="88">
                  <c:v>38</c:v>
                </c:pt>
                <c:pt idx="89">
                  <c:v>39</c:v>
                </c:pt>
                <c:pt idx="90">
                  <c:v>40</c:v>
                </c:pt>
                <c:pt idx="91">
                  <c:v>41</c:v>
                </c:pt>
                <c:pt idx="92">
                  <c:v>42</c:v>
                </c:pt>
                <c:pt idx="93">
                  <c:v>43</c:v>
                </c:pt>
                <c:pt idx="94">
                  <c:v>44</c:v>
                </c:pt>
                <c:pt idx="95">
                  <c:v>45</c:v>
                </c:pt>
                <c:pt idx="96">
                  <c:v>46</c:v>
                </c:pt>
                <c:pt idx="97">
                  <c:v>47</c:v>
                </c:pt>
                <c:pt idx="98">
                  <c:v>48</c:v>
                </c:pt>
                <c:pt idx="99">
                  <c:v>49</c:v>
                </c:pt>
              </c:numCache>
            </c:numRef>
          </c:xVal>
          <c:yVal>
            <c:numRef>
              <c:f>'[x axis y 0 mag field.table]x axis y 0 mag field'!$C$7:$C$106</c:f>
              <c:numCache>
                <c:formatCode>General</c:formatCode>
                <c:ptCount val="100"/>
                <c:pt idx="0">
                  <c:v>-0.59844995314500005</c:v>
                </c:pt>
                <c:pt idx="1">
                  <c:v>-0.59864703934499996</c:v>
                </c:pt>
                <c:pt idx="2">
                  <c:v>-0.59884656516900003</c:v>
                </c:pt>
                <c:pt idx="3">
                  <c:v>-0.59904609099299999</c:v>
                </c:pt>
                <c:pt idx="4">
                  <c:v>-0.59920553053299996</c:v>
                </c:pt>
                <c:pt idx="5">
                  <c:v>-0.59934023117199997</c:v>
                </c:pt>
                <c:pt idx="6">
                  <c:v>-0.59947780827399999</c:v>
                </c:pt>
                <c:pt idx="7">
                  <c:v>-0.59962298270400005</c:v>
                </c:pt>
                <c:pt idx="8">
                  <c:v>-0.59975495462799999</c:v>
                </c:pt>
                <c:pt idx="9">
                  <c:v>-0.59983463012299998</c:v>
                </c:pt>
                <c:pt idx="10">
                  <c:v>-0.59991430561699999</c:v>
                </c:pt>
                <c:pt idx="11">
                  <c:v>-0.59999398111199997</c:v>
                </c:pt>
                <c:pt idx="12">
                  <c:v>-0.60008752724400005</c:v>
                </c:pt>
                <c:pt idx="13">
                  <c:v>-0.60015069878399996</c:v>
                </c:pt>
                <c:pt idx="14">
                  <c:v>-0.60020714793499996</c:v>
                </c:pt>
                <c:pt idx="15">
                  <c:v>-0.60026359708599997</c:v>
                </c:pt>
                <c:pt idx="16">
                  <c:v>-0.60032156055399999</c:v>
                </c:pt>
                <c:pt idx="17">
                  <c:v>-0.60037653123500001</c:v>
                </c:pt>
                <c:pt idx="18">
                  <c:v>-0.60040381995500003</c:v>
                </c:pt>
                <c:pt idx="19">
                  <c:v>-0.60042780571900001</c:v>
                </c:pt>
                <c:pt idx="20">
                  <c:v>-0.60044896044899998</c:v>
                </c:pt>
                <c:pt idx="21">
                  <c:v>-0.60047443793400002</c:v>
                </c:pt>
                <c:pt idx="22">
                  <c:v>-0.60048719687300001</c:v>
                </c:pt>
                <c:pt idx="23">
                  <c:v>-0.60048581215999997</c:v>
                </c:pt>
                <c:pt idx="24">
                  <c:v>-0.60051371674099996</c:v>
                </c:pt>
                <c:pt idx="25">
                  <c:v>-0.60053658636399998</c:v>
                </c:pt>
                <c:pt idx="26">
                  <c:v>-0.60054792826900005</c:v>
                </c:pt>
                <c:pt idx="27">
                  <c:v>-0.60055526499699996</c:v>
                </c:pt>
                <c:pt idx="28">
                  <c:v>-0.60055658606999995</c:v>
                </c:pt>
                <c:pt idx="29">
                  <c:v>-0.60056084651599995</c:v>
                </c:pt>
                <c:pt idx="30">
                  <c:v>-0.60055956648099995</c:v>
                </c:pt>
                <c:pt idx="31">
                  <c:v>-0.60055586591599996</c:v>
                </c:pt>
                <c:pt idx="32">
                  <c:v>-0.60054985294499996</c:v>
                </c:pt>
                <c:pt idx="33">
                  <c:v>-0.60054442521700002</c:v>
                </c:pt>
                <c:pt idx="34">
                  <c:v>-0.60053955926299996</c:v>
                </c:pt>
                <c:pt idx="35">
                  <c:v>-0.60053317820800001</c:v>
                </c:pt>
                <c:pt idx="36">
                  <c:v>-0.600532408239</c:v>
                </c:pt>
                <c:pt idx="37">
                  <c:v>-0.60052069322099999</c:v>
                </c:pt>
                <c:pt idx="38">
                  <c:v>-0.60050923827299996</c:v>
                </c:pt>
                <c:pt idx="39">
                  <c:v>-0.60050365376500003</c:v>
                </c:pt>
                <c:pt idx="40">
                  <c:v>-0.60049756056900006</c:v>
                </c:pt>
                <c:pt idx="41">
                  <c:v>-0.60048690773199997</c:v>
                </c:pt>
                <c:pt idx="42">
                  <c:v>-0.60047609832100002</c:v>
                </c:pt>
                <c:pt idx="43">
                  <c:v>-0.60046714556400005</c:v>
                </c:pt>
                <c:pt idx="44">
                  <c:v>-0.60045866131299996</c:v>
                </c:pt>
                <c:pt idx="45">
                  <c:v>-0.60045437791900003</c:v>
                </c:pt>
                <c:pt idx="46">
                  <c:v>-0.60045136101999996</c:v>
                </c:pt>
                <c:pt idx="47">
                  <c:v>-0.60044853422800004</c:v>
                </c:pt>
                <c:pt idx="48">
                  <c:v>-0.60044443518099999</c:v>
                </c:pt>
                <c:pt idx="49">
                  <c:v>-0.60043927789499996</c:v>
                </c:pt>
                <c:pt idx="50">
                  <c:v>-0.60043471557000005</c:v>
                </c:pt>
                <c:pt idx="51">
                  <c:v>-0.60042862325099999</c:v>
                </c:pt>
                <c:pt idx="52">
                  <c:v>-0.60042712229600004</c:v>
                </c:pt>
                <c:pt idx="53">
                  <c:v>-0.60042545957299998</c:v>
                </c:pt>
                <c:pt idx="54">
                  <c:v>-0.60042192607300005</c:v>
                </c:pt>
                <c:pt idx="55">
                  <c:v>-0.60041881794800001</c:v>
                </c:pt>
                <c:pt idx="56">
                  <c:v>-0.60041928646499998</c:v>
                </c:pt>
                <c:pt idx="57">
                  <c:v>-0.60041994872500004</c:v>
                </c:pt>
                <c:pt idx="58">
                  <c:v>-0.60042069021300004</c:v>
                </c:pt>
                <c:pt idx="59">
                  <c:v>-0.60042178810500002</c:v>
                </c:pt>
                <c:pt idx="60">
                  <c:v>-0.60042751293399999</c:v>
                </c:pt>
                <c:pt idx="61">
                  <c:v>-0.60042468311999997</c:v>
                </c:pt>
                <c:pt idx="62">
                  <c:v>-0.60042078013300004</c:v>
                </c:pt>
                <c:pt idx="63">
                  <c:v>-0.60041689760600003</c:v>
                </c:pt>
                <c:pt idx="64">
                  <c:v>-0.600410088831</c:v>
                </c:pt>
                <c:pt idx="65">
                  <c:v>-0.60040577403200002</c:v>
                </c:pt>
                <c:pt idx="66">
                  <c:v>-0.60040742189200003</c:v>
                </c:pt>
                <c:pt idx="67">
                  <c:v>-0.60041001852999998</c:v>
                </c:pt>
                <c:pt idx="68">
                  <c:v>-0.60040442039800002</c:v>
                </c:pt>
                <c:pt idx="69">
                  <c:v>-0.60039649363100001</c:v>
                </c:pt>
                <c:pt idx="70">
                  <c:v>-0.600386616401</c:v>
                </c:pt>
                <c:pt idx="71">
                  <c:v>-0.600374657714</c:v>
                </c:pt>
                <c:pt idx="72">
                  <c:v>-0.60036339217500001</c:v>
                </c:pt>
                <c:pt idx="73">
                  <c:v>-0.60034619243800003</c:v>
                </c:pt>
                <c:pt idx="74">
                  <c:v>-0.60033105637999995</c:v>
                </c:pt>
                <c:pt idx="75">
                  <c:v>-0.60031159299900005</c:v>
                </c:pt>
                <c:pt idx="76">
                  <c:v>-0.60028917557700001</c:v>
                </c:pt>
                <c:pt idx="77">
                  <c:v>-0.600262723118</c:v>
                </c:pt>
                <c:pt idx="78">
                  <c:v>-0.60023608213199997</c:v>
                </c:pt>
                <c:pt idx="79">
                  <c:v>-0.60020372299500002</c:v>
                </c:pt>
                <c:pt idx="80">
                  <c:v>-0.60016622758500004</c:v>
                </c:pt>
                <c:pt idx="81">
                  <c:v>-0.60012866893700001</c:v>
                </c:pt>
                <c:pt idx="82">
                  <c:v>-0.60008010370200005</c:v>
                </c:pt>
                <c:pt idx="83">
                  <c:v>-0.600023983092</c:v>
                </c:pt>
                <c:pt idx="84">
                  <c:v>-0.59996099191600005</c:v>
                </c:pt>
                <c:pt idx="85">
                  <c:v>-0.59988905933799996</c:v>
                </c:pt>
                <c:pt idx="86">
                  <c:v>-0.59980385621599996</c:v>
                </c:pt>
                <c:pt idx="87">
                  <c:v>-0.59971865309500005</c:v>
                </c:pt>
                <c:pt idx="88">
                  <c:v>-0.59963516489099999</c:v>
                </c:pt>
                <c:pt idx="89">
                  <c:v>-0.59954794083100005</c:v>
                </c:pt>
                <c:pt idx="90">
                  <c:v>-0.59942552686600004</c:v>
                </c:pt>
                <c:pt idx="91">
                  <c:v>-0.59930398982199995</c:v>
                </c:pt>
                <c:pt idx="92">
                  <c:v>-0.599182452777</c:v>
                </c:pt>
                <c:pt idx="93">
                  <c:v>-0.59906091573300002</c:v>
                </c:pt>
                <c:pt idx="94">
                  <c:v>-0.59891097021700002</c:v>
                </c:pt>
                <c:pt idx="95">
                  <c:v>-0.59872829073900002</c:v>
                </c:pt>
                <c:pt idx="96">
                  <c:v>-0.59854580091999998</c:v>
                </c:pt>
                <c:pt idx="97">
                  <c:v>-0.59836331110100005</c:v>
                </c:pt>
                <c:pt idx="98">
                  <c:v>-0.59818082128100003</c:v>
                </c:pt>
                <c:pt idx="99">
                  <c:v>-0.597988157184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995-40C5-99B9-461D48170DF8}"/>
            </c:ext>
          </c:extLst>
        </c:ser>
        <c:ser>
          <c:idx val="2"/>
          <c:order val="2"/>
          <c:tx>
            <c:strRef>
              <c:f>'[x axis y 0 mag field.table]x axis y 0 mag field'!$D$6</c:f>
              <c:strCache>
                <c:ptCount val="1"/>
                <c:pt idx="0">
                  <c:v>y=20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'[x axis y 0 mag field.table]x axis y 0 mag field'!$A$7:$A$106</c:f>
              <c:numCache>
                <c:formatCode>General</c:formatCode>
                <c:ptCount val="100"/>
                <c:pt idx="0">
                  <c:v>-50</c:v>
                </c:pt>
                <c:pt idx="1">
                  <c:v>-49</c:v>
                </c:pt>
                <c:pt idx="2">
                  <c:v>-48</c:v>
                </c:pt>
                <c:pt idx="3">
                  <c:v>-47</c:v>
                </c:pt>
                <c:pt idx="4">
                  <c:v>-46</c:v>
                </c:pt>
                <c:pt idx="5">
                  <c:v>-45</c:v>
                </c:pt>
                <c:pt idx="6">
                  <c:v>-44</c:v>
                </c:pt>
                <c:pt idx="7">
                  <c:v>-43</c:v>
                </c:pt>
                <c:pt idx="8">
                  <c:v>-42</c:v>
                </c:pt>
                <c:pt idx="9">
                  <c:v>-41</c:v>
                </c:pt>
                <c:pt idx="10">
                  <c:v>-40</c:v>
                </c:pt>
                <c:pt idx="11">
                  <c:v>-39</c:v>
                </c:pt>
                <c:pt idx="12">
                  <c:v>-38</c:v>
                </c:pt>
                <c:pt idx="13">
                  <c:v>-37</c:v>
                </c:pt>
                <c:pt idx="14">
                  <c:v>-36</c:v>
                </c:pt>
                <c:pt idx="15">
                  <c:v>-35</c:v>
                </c:pt>
                <c:pt idx="16">
                  <c:v>-34</c:v>
                </c:pt>
                <c:pt idx="17">
                  <c:v>-33</c:v>
                </c:pt>
                <c:pt idx="18">
                  <c:v>-32</c:v>
                </c:pt>
                <c:pt idx="19">
                  <c:v>-31</c:v>
                </c:pt>
                <c:pt idx="20">
                  <c:v>-30</c:v>
                </c:pt>
                <c:pt idx="21">
                  <c:v>-29</c:v>
                </c:pt>
                <c:pt idx="22">
                  <c:v>-28</c:v>
                </c:pt>
                <c:pt idx="23">
                  <c:v>-27</c:v>
                </c:pt>
                <c:pt idx="24">
                  <c:v>-26</c:v>
                </c:pt>
                <c:pt idx="25">
                  <c:v>-25</c:v>
                </c:pt>
                <c:pt idx="26">
                  <c:v>-24</c:v>
                </c:pt>
                <c:pt idx="27">
                  <c:v>-23</c:v>
                </c:pt>
                <c:pt idx="28">
                  <c:v>-22</c:v>
                </c:pt>
                <c:pt idx="29">
                  <c:v>-21</c:v>
                </c:pt>
                <c:pt idx="30">
                  <c:v>-20</c:v>
                </c:pt>
                <c:pt idx="31">
                  <c:v>-19</c:v>
                </c:pt>
                <c:pt idx="32">
                  <c:v>-18</c:v>
                </c:pt>
                <c:pt idx="33">
                  <c:v>-17</c:v>
                </c:pt>
                <c:pt idx="34">
                  <c:v>-16</c:v>
                </c:pt>
                <c:pt idx="35">
                  <c:v>-15</c:v>
                </c:pt>
                <c:pt idx="36">
                  <c:v>-14</c:v>
                </c:pt>
                <c:pt idx="37">
                  <c:v>-13</c:v>
                </c:pt>
                <c:pt idx="38">
                  <c:v>-12</c:v>
                </c:pt>
                <c:pt idx="39">
                  <c:v>-11</c:v>
                </c:pt>
                <c:pt idx="40">
                  <c:v>-10</c:v>
                </c:pt>
                <c:pt idx="41">
                  <c:v>-9</c:v>
                </c:pt>
                <c:pt idx="42">
                  <c:v>-8</c:v>
                </c:pt>
                <c:pt idx="43">
                  <c:v>-7</c:v>
                </c:pt>
                <c:pt idx="44">
                  <c:v>-6</c:v>
                </c:pt>
                <c:pt idx="45">
                  <c:v>-5</c:v>
                </c:pt>
                <c:pt idx="46">
                  <c:v>-4</c:v>
                </c:pt>
                <c:pt idx="47">
                  <c:v>-3</c:v>
                </c:pt>
                <c:pt idx="48">
                  <c:v>-2</c:v>
                </c:pt>
                <c:pt idx="49">
                  <c:v>-1</c:v>
                </c:pt>
                <c:pt idx="50">
                  <c:v>0</c:v>
                </c:pt>
                <c:pt idx="51">
                  <c:v>1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18</c:v>
                </c:pt>
                <c:pt idx="69">
                  <c:v>19</c:v>
                </c:pt>
                <c:pt idx="70">
                  <c:v>20</c:v>
                </c:pt>
                <c:pt idx="71">
                  <c:v>21</c:v>
                </c:pt>
                <c:pt idx="72">
                  <c:v>22</c:v>
                </c:pt>
                <c:pt idx="73">
                  <c:v>23</c:v>
                </c:pt>
                <c:pt idx="74">
                  <c:v>24</c:v>
                </c:pt>
                <c:pt idx="75">
                  <c:v>25</c:v>
                </c:pt>
                <c:pt idx="76">
                  <c:v>26</c:v>
                </c:pt>
                <c:pt idx="77">
                  <c:v>27</c:v>
                </c:pt>
                <c:pt idx="78">
                  <c:v>28</c:v>
                </c:pt>
                <c:pt idx="79">
                  <c:v>29</c:v>
                </c:pt>
                <c:pt idx="80">
                  <c:v>30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34</c:v>
                </c:pt>
                <c:pt idx="85">
                  <c:v>35</c:v>
                </c:pt>
                <c:pt idx="86">
                  <c:v>36</c:v>
                </c:pt>
                <c:pt idx="87">
                  <c:v>37</c:v>
                </c:pt>
                <c:pt idx="88">
                  <c:v>38</c:v>
                </c:pt>
                <c:pt idx="89">
                  <c:v>39</c:v>
                </c:pt>
                <c:pt idx="90">
                  <c:v>40</c:v>
                </c:pt>
                <c:pt idx="91">
                  <c:v>41</c:v>
                </c:pt>
                <c:pt idx="92">
                  <c:v>42</c:v>
                </c:pt>
                <c:pt idx="93">
                  <c:v>43</c:v>
                </c:pt>
                <c:pt idx="94">
                  <c:v>44</c:v>
                </c:pt>
                <c:pt idx="95">
                  <c:v>45</c:v>
                </c:pt>
                <c:pt idx="96">
                  <c:v>46</c:v>
                </c:pt>
                <c:pt idx="97">
                  <c:v>47</c:v>
                </c:pt>
                <c:pt idx="98">
                  <c:v>48</c:v>
                </c:pt>
                <c:pt idx="99">
                  <c:v>49</c:v>
                </c:pt>
              </c:numCache>
            </c:numRef>
          </c:xVal>
          <c:yVal>
            <c:numRef>
              <c:f>'[x axis y 0 mag field.table]x axis y 0 mag field'!$D$7:$D$106</c:f>
              <c:numCache>
                <c:formatCode>General</c:formatCode>
                <c:ptCount val="100"/>
                <c:pt idx="0">
                  <c:v>-0.60146834204499999</c:v>
                </c:pt>
                <c:pt idx="1">
                  <c:v>-0.60153619723899998</c:v>
                </c:pt>
                <c:pt idx="2">
                  <c:v>-0.60160405243299997</c:v>
                </c:pt>
                <c:pt idx="3">
                  <c:v>-0.60167461370700004</c:v>
                </c:pt>
                <c:pt idx="4">
                  <c:v>-0.60175014076699995</c:v>
                </c:pt>
                <c:pt idx="5">
                  <c:v>-0.601739834827</c:v>
                </c:pt>
                <c:pt idx="6">
                  <c:v>-0.60170760820500002</c:v>
                </c:pt>
                <c:pt idx="7">
                  <c:v>-0.60167538158199996</c:v>
                </c:pt>
                <c:pt idx="8">
                  <c:v>-0.60166352398599998</c:v>
                </c:pt>
                <c:pt idx="9">
                  <c:v>-0.60168997237300004</c:v>
                </c:pt>
                <c:pt idx="10">
                  <c:v>-0.60170042196499995</c:v>
                </c:pt>
                <c:pt idx="11">
                  <c:v>-0.601624154749</c:v>
                </c:pt>
                <c:pt idx="12">
                  <c:v>-0.60154788753300004</c:v>
                </c:pt>
                <c:pt idx="13">
                  <c:v>-0.60147234610900002</c:v>
                </c:pt>
                <c:pt idx="14">
                  <c:v>-0.60146560788299996</c:v>
                </c:pt>
                <c:pt idx="15">
                  <c:v>-0.60146879999299996</c:v>
                </c:pt>
                <c:pt idx="16">
                  <c:v>-0.60147310166199996</c:v>
                </c:pt>
                <c:pt idx="17">
                  <c:v>-0.60145907289900002</c:v>
                </c:pt>
                <c:pt idx="18">
                  <c:v>-0.60141078807899995</c:v>
                </c:pt>
                <c:pt idx="19">
                  <c:v>-0.60135385214600001</c:v>
                </c:pt>
                <c:pt idx="20">
                  <c:v>-0.60128485149499999</c:v>
                </c:pt>
                <c:pt idx="21">
                  <c:v>-0.60121290726700005</c:v>
                </c:pt>
                <c:pt idx="22">
                  <c:v>-0.60116660350999995</c:v>
                </c:pt>
                <c:pt idx="23">
                  <c:v>-0.60114733544099996</c:v>
                </c:pt>
                <c:pt idx="24">
                  <c:v>-0.60110436161799996</c:v>
                </c:pt>
                <c:pt idx="25">
                  <c:v>-0.60106528970100004</c:v>
                </c:pt>
                <c:pt idx="26">
                  <c:v>-0.60101784506400002</c:v>
                </c:pt>
                <c:pt idx="27">
                  <c:v>-0.60096305292499996</c:v>
                </c:pt>
                <c:pt idx="28">
                  <c:v>-0.60090537344899997</c:v>
                </c:pt>
                <c:pt idx="29">
                  <c:v>-0.60085740326600001</c:v>
                </c:pt>
                <c:pt idx="30">
                  <c:v>-0.60081618933799996</c:v>
                </c:pt>
                <c:pt idx="31">
                  <c:v>-0.60078100026100001</c:v>
                </c:pt>
                <c:pt idx="32">
                  <c:v>-0.60071941624000003</c:v>
                </c:pt>
                <c:pt idx="33">
                  <c:v>-0.60068134061900003</c:v>
                </c:pt>
                <c:pt idx="34">
                  <c:v>-0.60063804129099996</c:v>
                </c:pt>
                <c:pt idx="35">
                  <c:v>-0.60060476270700003</c:v>
                </c:pt>
                <c:pt idx="36">
                  <c:v>-0.60056738004300003</c:v>
                </c:pt>
                <c:pt idx="37">
                  <c:v>-0.600526669189</c:v>
                </c:pt>
                <c:pt idx="38">
                  <c:v>-0.60049308597100004</c:v>
                </c:pt>
                <c:pt idx="39">
                  <c:v>-0.60046596243399997</c:v>
                </c:pt>
                <c:pt idx="40">
                  <c:v>-0.60043719386799999</c:v>
                </c:pt>
                <c:pt idx="41">
                  <c:v>-0.60041470344699999</c:v>
                </c:pt>
                <c:pt idx="42">
                  <c:v>-0.60039433311099999</c:v>
                </c:pt>
                <c:pt idx="43">
                  <c:v>-0.60037240266199998</c:v>
                </c:pt>
                <c:pt idx="44">
                  <c:v>-0.60034777756400004</c:v>
                </c:pt>
                <c:pt idx="45">
                  <c:v>-0.60032679464299998</c:v>
                </c:pt>
                <c:pt idx="46">
                  <c:v>-0.60031014613300004</c:v>
                </c:pt>
                <c:pt idx="47">
                  <c:v>-0.60029845024999995</c:v>
                </c:pt>
                <c:pt idx="48">
                  <c:v>-0.60029152728500002</c:v>
                </c:pt>
                <c:pt idx="49">
                  <c:v>-0.60028745946299999</c:v>
                </c:pt>
                <c:pt idx="50">
                  <c:v>-0.60028580545999999</c:v>
                </c:pt>
                <c:pt idx="51">
                  <c:v>-0.60028078054199996</c:v>
                </c:pt>
                <c:pt idx="52">
                  <c:v>-0.60027736813499999</c:v>
                </c:pt>
                <c:pt idx="53">
                  <c:v>-0.600281768406</c:v>
                </c:pt>
                <c:pt idx="54">
                  <c:v>-0.60028777200700001</c:v>
                </c:pt>
                <c:pt idx="55">
                  <c:v>-0.60029728701200002</c:v>
                </c:pt>
                <c:pt idx="56">
                  <c:v>-0.60031542282299999</c:v>
                </c:pt>
                <c:pt idx="57">
                  <c:v>-0.60033135064099996</c:v>
                </c:pt>
                <c:pt idx="58">
                  <c:v>-0.60035462860800004</c:v>
                </c:pt>
                <c:pt idx="59">
                  <c:v>-0.60037833098899995</c:v>
                </c:pt>
                <c:pt idx="60">
                  <c:v>-0.60039279384599997</c:v>
                </c:pt>
                <c:pt idx="61">
                  <c:v>-0.60040636128400005</c:v>
                </c:pt>
                <c:pt idx="62">
                  <c:v>-0.60043367450600005</c:v>
                </c:pt>
                <c:pt idx="63">
                  <c:v>-0.60045478172900002</c:v>
                </c:pt>
                <c:pt idx="64">
                  <c:v>-0.60047445472399996</c:v>
                </c:pt>
                <c:pt idx="65">
                  <c:v>-0.60050397375599995</c:v>
                </c:pt>
                <c:pt idx="66">
                  <c:v>-0.600540423441</c:v>
                </c:pt>
                <c:pt idx="67">
                  <c:v>-0.60057481077800001</c:v>
                </c:pt>
                <c:pt idx="68">
                  <c:v>-0.60060282232399997</c:v>
                </c:pt>
                <c:pt idx="69">
                  <c:v>-0.60063363997499997</c:v>
                </c:pt>
                <c:pt idx="70">
                  <c:v>-0.60068396944199998</c:v>
                </c:pt>
                <c:pt idx="71">
                  <c:v>-0.60073248506700005</c:v>
                </c:pt>
                <c:pt idx="72">
                  <c:v>-0.60077572320100003</c:v>
                </c:pt>
                <c:pt idx="73">
                  <c:v>-0.60082759749100001</c:v>
                </c:pt>
                <c:pt idx="74">
                  <c:v>-0.60087783985999998</c:v>
                </c:pt>
                <c:pt idx="75">
                  <c:v>-0.60091167599700002</c:v>
                </c:pt>
                <c:pt idx="76">
                  <c:v>-0.60092941176600001</c:v>
                </c:pt>
                <c:pt idx="77">
                  <c:v>-0.60095230835299995</c:v>
                </c:pt>
                <c:pt idx="78">
                  <c:v>-0.60097162197499998</c:v>
                </c:pt>
                <c:pt idx="79">
                  <c:v>-0.60101924755299996</c:v>
                </c:pt>
                <c:pt idx="80">
                  <c:v>-0.60108257669099996</c:v>
                </c:pt>
                <c:pt idx="81">
                  <c:v>-0.60114383939500005</c:v>
                </c:pt>
                <c:pt idx="82">
                  <c:v>-0.60119692423899995</c:v>
                </c:pt>
                <c:pt idx="83">
                  <c:v>-0.60124254051600001</c:v>
                </c:pt>
                <c:pt idx="84">
                  <c:v>-0.60128279183</c:v>
                </c:pt>
                <c:pt idx="85">
                  <c:v>-0.60130089728000002</c:v>
                </c:pt>
                <c:pt idx="86">
                  <c:v>-0.60130423157199997</c:v>
                </c:pt>
                <c:pt idx="87">
                  <c:v>-0.60130756586300005</c:v>
                </c:pt>
                <c:pt idx="88">
                  <c:v>-0.60130665921199999</c:v>
                </c:pt>
                <c:pt idx="89">
                  <c:v>-0.60130544885600001</c:v>
                </c:pt>
                <c:pt idx="90">
                  <c:v>-0.60130423850000003</c:v>
                </c:pt>
                <c:pt idx="91">
                  <c:v>-0.60130711226099998</c:v>
                </c:pt>
                <c:pt idx="92">
                  <c:v>-0.60130607181600004</c:v>
                </c:pt>
                <c:pt idx="93">
                  <c:v>-0.60129022303099999</c:v>
                </c:pt>
                <c:pt idx="94">
                  <c:v>-0.60127437424700003</c:v>
                </c:pt>
                <c:pt idx="95">
                  <c:v>-0.60125852546199998</c:v>
                </c:pt>
                <c:pt idx="96">
                  <c:v>-0.60123424851999996</c:v>
                </c:pt>
                <c:pt idx="97">
                  <c:v>-0.60118259006700003</c:v>
                </c:pt>
                <c:pt idx="98">
                  <c:v>-0.601130931614</c:v>
                </c:pt>
                <c:pt idx="99">
                  <c:v>-0.60107927316099996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995-40C5-99B9-461D48170DF8}"/>
            </c:ext>
          </c:extLst>
        </c:ser>
        <c:ser>
          <c:idx val="3"/>
          <c:order val="3"/>
          <c:tx>
            <c:strRef>
              <c:f>'[x axis y 0 mag field.table]x axis y 0 mag field'!$E$6</c:f>
              <c:strCache>
                <c:ptCount val="1"/>
                <c:pt idx="0">
                  <c:v>y=28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'[x axis y 0 mag field.table]x axis y 0 mag field'!$A$7:$A$106</c:f>
              <c:numCache>
                <c:formatCode>General</c:formatCode>
                <c:ptCount val="100"/>
                <c:pt idx="0">
                  <c:v>-50</c:v>
                </c:pt>
                <c:pt idx="1">
                  <c:v>-49</c:v>
                </c:pt>
                <c:pt idx="2">
                  <c:v>-48</c:v>
                </c:pt>
                <c:pt idx="3">
                  <c:v>-47</c:v>
                </c:pt>
                <c:pt idx="4">
                  <c:v>-46</c:v>
                </c:pt>
                <c:pt idx="5">
                  <c:v>-45</c:v>
                </c:pt>
                <c:pt idx="6">
                  <c:v>-44</c:v>
                </c:pt>
                <c:pt idx="7">
                  <c:v>-43</c:v>
                </c:pt>
                <c:pt idx="8">
                  <c:v>-42</c:v>
                </c:pt>
                <c:pt idx="9">
                  <c:v>-41</c:v>
                </c:pt>
                <c:pt idx="10">
                  <c:v>-40</c:v>
                </c:pt>
                <c:pt idx="11">
                  <c:v>-39</c:v>
                </c:pt>
                <c:pt idx="12">
                  <c:v>-38</c:v>
                </c:pt>
                <c:pt idx="13">
                  <c:v>-37</c:v>
                </c:pt>
                <c:pt idx="14">
                  <c:v>-36</c:v>
                </c:pt>
                <c:pt idx="15">
                  <c:v>-35</c:v>
                </c:pt>
                <c:pt idx="16">
                  <c:v>-34</c:v>
                </c:pt>
                <c:pt idx="17">
                  <c:v>-33</c:v>
                </c:pt>
                <c:pt idx="18">
                  <c:v>-32</c:v>
                </c:pt>
                <c:pt idx="19">
                  <c:v>-31</c:v>
                </c:pt>
                <c:pt idx="20">
                  <c:v>-30</c:v>
                </c:pt>
                <c:pt idx="21">
                  <c:v>-29</c:v>
                </c:pt>
                <c:pt idx="22">
                  <c:v>-28</c:v>
                </c:pt>
                <c:pt idx="23">
                  <c:v>-27</c:v>
                </c:pt>
                <c:pt idx="24">
                  <c:v>-26</c:v>
                </c:pt>
                <c:pt idx="25">
                  <c:v>-25</c:v>
                </c:pt>
                <c:pt idx="26">
                  <c:v>-24</c:v>
                </c:pt>
                <c:pt idx="27">
                  <c:v>-23</c:v>
                </c:pt>
                <c:pt idx="28">
                  <c:v>-22</c:v>
                </c:pt>
                <c:pt idx="29">
                  <c:v>-21</c:v>
                </c:pt>
                <c:pt idx="30">
                  <c:v>-20</c:v>
                </c:pt>
                <c:pt idx="31">
                  <c:v>-19</c:v>
                </c:pt>
                <c:pt idx="32">
                  <c:v>-18</c:v>
                </c:pt>
                <c:pt idx="33">
                  <c:v>-17</c:v>
                </c:pt>
                <c:pt idx="34">
                  <c:v>-16</c:v>
                </c:pt>
                <c:pt idx="35">
                  <c:v>-15</c:v>
                </c:pt>
                <c:pt idx="36">
                  <c:v>-14</c:v>
                </c:pt>
                <c:pt idx="37">
                  <c:v>-13</c:v>
                </c:pt>
                <c:pt idx="38">
                  <c:v>-12</c:v>
                </c:pt>
                <c:pt idx="39">
                  <c:v>-11</c:v>
                </c:pt>
                <c:pt idx="40">
                  <c:v>-10</c:v>
                </c:pt>
                <c:pt idx="41">
                  <c:v>-9</c:v>
                </c:pt>
                <c:pt idx="42">
                  <c:v>-8</c:v>
                </c:pt>
                <c:pt idx="43">
                  <c:v>-7</c:v>
                </c:pt>
                <c:pt idx="44">
                  <c:v>-6</c:v>
                </c:pt>
                <c:pt idx="45">
                  <c:v>-5</c:v>
                </c:pt>
                <c:pt idx="46">
                  <c:v>-4</c:v>
                </c:pt>
                <c:pt idx="47">
                  <c:v>-3</c:v>
                </c:pt>
                <c:pt idx="48">
                  <c:v>-2</c:v>
                </c:pt>
                <c:pt idx="49">
                  <c:v>-1</c:v>
                </c:pt>
                <c:pt idx="50">
                  <c:v>0</c:v>
                </c:pt>
                <c:pt idx="51">
                  <c:v>1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18</c:v>
                </c:pt>
                <c:pt idx="69">
                  <c:v>19</c:v>
                </c:pt>
                <c:pt idx="70">
                  <c:v>20</c:v>
                </c:pt>
                <c:pt idx="71">
                  <c:v>21</c:v>
                </c:pt>
                <c:pt idx="72">
                  <c:v>22</c:v>
                </c:pt>
                <c:pt idx="73">
                  <c:v>23</c:v>
                </c:pt>
                <c:pt idx="74">
                  <c:v>24</c:v>
                </c:pt>
                <c:pt idx="75">
                  <c:v>25</c:v>
                </c:pt>
                <c:pt idx="76">
                  <c:v>26</c:v>
                </c:pt>
                <c:pt idx="77">
                  <c:v>27</c:v>
                </c:pt>
                <c:pt idx="78">
                  <c:v>28</c:v>
                </c:pt>
                <c:pt idx="79">
                  <c:v>29</c:v>
                </c:pt>
                <c:pt idx="80">
                  <c:v>30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34</c:v>
                </c:pt>
                <c:pt idx="85">
                  <c:v>35</c:v>
                </c:pt>
                <c:pt idx="86">
                  <c:v>36</c:v>
                </c:pt>
                <c:pt idx="87">
                  <c:v>37</c:v>
                </c:pt>
                <c:pt idx="88">
                  <c:v>38</c:v>
                </c:pt>
                <c:pt idx="89">
                  <c:v>39</c:v>
                </c:pt>
                <c:pt idx="90">
                  <c:v>40</c:v>
                </c:pt>
                <c:pt idx="91">
                  <c:v>41</c:v>
                </c:pt>
                <c:pt idx="92">
                  <c:v>42</c:v>
                </c:pt>
                <c:pt idx="93">
                  <c:v>43</c:v>
                </c:pt>
                <c:pt idx="94">
                  <c:v>44</c:v>
                </c:pt>
                <c:pt idx="95">
                  <c:v>45</c:v>
                </c:pt>
                <c:pt idx="96">
                  <c:v>46</c:v>
                </c:pt>
                <c:pt idx="97">
                  <c:v>47</c:v>
                </c:pt>
                <c:pt idx="98">
                  <c:v>48</c:v>
                </c:pt>
                <c:pt idx="99">
                  <c:v>49</c:v>
                </c:pt>
              </c:numCache>
            </c:numRef>
          </c:xVal>
          <c:yVal>
            <c:numRef>
              <c:f>'[x axis y 0 mag field.table]x axis y 0 mag field'!$E$7:$E$106</c:f>
              <c:numCache>
                <c:formatCode>General</c:formatCode>
                <c:ptCount val="100"/>
                <c:pt idx="0">
                  <c:v>-0.60475314332499996</c:v>
                </c:pt>
                <c:pt idx="1">
                  <c:v>-0.60459314744000003</c:v>
                </c:pt>
                <c:pt idx="2">
                  <c:v>-0.60449258919000004</c:v>
                </c:pt>
                <c:pt idx="3">
                  <c:v>-0.60439820984699999</c:v>
                </c:pt>
                <c:pt idx="4">
                  <c:v>-0.60423723594199996</c:v>
                </c:pt>
                <c:pt idx="5">
                  <c:v>-0.604044703337</c:v>
                </c:pt>
                <c:pt idx="6">
                  <c:v>-0.60386411122200001</c:v>
                </c:pt>
                <c:pt idx="7">
                  <c:v>-0.60375224129399996</c:v>
                </c:pt>
                <c:pt idx="8">
                  <c:v>-0.60364037136600002</c:v>
                </c:pt>
                <c:pt idx="9">
                  <c:v>-0.60352850143699999</c:v>
                </c:pt>
                <c:pt idx="10">
                  <c:v>-0.60338259121299997</c:v>
                </c:pt>
                <c:pt idx="11">
                  <c:v>-0.60322495068500004</c:v>
                </c:pt>
                <c:pt idx="12">
                  <c:v>-0.60308023886700002</c:v>
                </c:pt>
                <c:pt idx="13">
                  <c:v>-0.60293552704999998</c:v>
                </c:pt>
                <c:pt idx="14">
                  <c:v>-0.60278828287099995</c:v>
                </c:pt>
                <c:pt idx="15">
                  <c:v>-0.60263613351</c:v>
                </c:pt>
                <c:pt idx="16">
                  <c:v>-0.60252803604799998</c:v>
                </c:pt>
                <c:pt idx="17">
                  <c:v>-0.60241442769200004</c:v>
                </c:pt>
                <c:pt idx="18">
                  <c:v>-0.60226516677099995</c:v>
                </c:pt>
                <c:pt idx="19">
                  <c:v>-0.60210550490199999</c:v>
                </c:pt>
                <c:pt idx="20">
                  <c:v>-0.60193856168899995</c:v>
                </c:pt>
                <c:pt idx="21">
                  <c:v>-0.60177327811799997</c:v>
                </c:pt>
                <c:pt idx="22">
                  <c:v>-0.60164215314400005</c:v>
                </c:pt>
                <c:pt idx="23">
                  <c:v>-0.60155438777600001</c:v>
                </c:pt>
                <c:pt idx="24">
                  <c:v>-0.60145597120600003</c:v>
                </c:pt>
                <c:pt idx="25">
                  <c:v>-0.60132557534999997</c:v>
                </c:pt>
                <c:pt idx="26">
                  <c:v>-0.60118746353499997</c:v>
                </c:pt>
                <c:pt idx="27">
                  <c:v>-0.60107922825899995</c:v>
                </c:pt>
                <c:pt idx="28">
                  <c:v>-0.60098333148799998</c:v>
                </c:pt>
                <c:pt idx="29">
                  <c:v>-0.60088529034000004</c:v>
                </c:pt>
                <c:pt idx="30">
                  <c:v>-0.60079760388799996</c:v>
                </c:pt>
                <c:pt idx="31">
                  <c:v>-0.60070185489899997</c:v>
                </c:pt>
                <c:pt idx="32">
                  <c:v>-0.60059893789399998</c:v>
                </c:pt>
                <c:pt idx="33">
                  <c:v>-0.60050399741899996</c:v>
                </c:pt>
                <c:pt idx="34">
                  <c:v>-0.60041760591299997</c:v>
                </c:pt>
                <c:pt idx="35">
                  <c:v>-0.60034222769599999</c:v>
                </c:pt>
                <c:pt idx="36">
                  <c:v>-0.60026966459700004</c:v>
                </c:pt>
                <c:pt idx="37">
                  <c:v>-0.600198349603</c:v>
                </c:pt>
                <c:pt idx="38">
                  <c:v>-0.60014622277100005</c:v>
                </c:pt>
                <c:pt idx="39">
                  <c:v>-0.60010524843299995</c:v>
                </c:pt>
                <c:pt idx="40">
                  <c:v>-0.60007028117100003</c:v>
                </c:pt>
                <c:pt idx="41">
                  <c:v>-0.60004428534300003</c:v>
                </c:pt>
                <c:pt idx="42">
                  <c:v>-0.60002143865799995</c:v>
                </c:pt>
                <c:pt idx="43">
                  <c:v>-0.59999845203400004</c:v>
                </c:pt>
                <c:pt idx="44">
                  <c:v>-0.59996411104199998</c:v>
                </c:pt>
                <c:pt idx="45">
                  <c:v>-0.599945495941</c:v>
                </c:pt>
                <c:pt idx="46">
                  <c:v>-0.59994312731099997</c:v>
                </c:pt>
                <c:pt idx="47">
                  <c:v>-0.59993468602300004</c:v>
                </c:pt>
                <c:pt idx="48">
                  <c:v>-0.59992317701099995</c:v>
                </c:pt>
                <c:pt idx="49">
                  <c:v>-0.59989317174400003</c:v>
                </c:pt>
                <c:pt idx="50">
                  <c:v>-0.59986481634400002</c:v>
                </c:pt>
                <c:pt idx="51">
                  <c:v>-0.59987980276300001</c:v>
                </c:pt>
                <c:pt idx="52">
                  <c:v>-0.59990137356899997</c:v>
                </c:pt>
                <c:pt idx="53">
                  <c:v>-0.599924560484</c:v>
                </c:pt>
                <c:pt idx="54">
                  <c:v>-0.59993300472199995</c:v>
                </c:pt>
                <c:pt idx="55">
                  <c:v>-0.59992843364699999</c:v>
                </c:pt>
                <c:pt idx="56">
                  <c:v>-0.59994201358300003</c:v>
                </c:pt>
                <c:pt idx="57">
                  <c:v>-0.59997359673200001</c:v>
                </c:pt>
                <c:pt idx="58">
                  <c:v>-0.59999190835899996</c:v>
                </c:pt>
                <c:pt idx="59">
                  <c:v>-0.60001518020300004</c:v>
                </c:pt>
                <c:pt idx="60">
                  <c:v>-0.60003661852800005</c:v>
                </c:pt>
                <c:pt idx="61">
                  <c:v>-0.60006204266600005</c:v>
                </c:pt>
                <c:pt idx="62">
                  <c:v>-0.60010476641800004</c:v>
                </c:pt>
                <c:pt idx="63">
                  <c:v>-0.60015667019700003</c:v>
                </c:pt>
                <c:pt idx="64">
                  <c:v>-0.60021354513699998</c:v>
                </c:pt>
                <c:pt idx="65">
                  <c:v>-0.60028572609399999</c:v>
                </c:pt>
                <c:pt idx="66">
                  <c:v>-0.60038289243099996</c:v>
                </c:pt>
                <c:pt idx="67">
                  <c:v>-0.60047926083100001</c:v>
                </c:pt>
                <c:pt idx="68">
                  <c:v>-0.60056271021700003</c:v>
                </c:pt>
                <c:pt idx="69">
                  <c:v>-0.60064663833999998</c:v>
                </c:pt>
                <c:pt idx="70">
                  <c:v>-0.600730173024</c:v>
                </c:pt>
                <c:pt idx="71">
                  <c:v>-0.60083116412899995</c:v>
                </c:pt>
                <c:pt idx="72">
                  <c:v>-0.60090351112700002</c:v>
                </c:pt>
                <c:pt idx="73">
                  <c:v>-0.60101965726600004</c:v>
                </c:pt>
                <c:pt idx="74">
                  <c:v>-0.60112494323499999</c:v>
                </c:pt>
                <c:pt idx="75">
                  <c:v>-0.60122369546599996</c:v>
                </c:pt>
                <c:pt idx="76">
                  <c:v>-0.60133432828900002</c:v>
                </c:pt>
                <c:pt idx="77">
                  <c:v>-0.601460910071</c:v>
                </c:pt>
                <c:pt idx="78">
                  <c:v>-0.60153109604199995</c:v>
                </c:pt>
                <c:pt idx="79">
                  <c:v>-0.60163980255899996</c:v>
                </c:pt>
                <c:pt idx="80">
                  <c:v>-0.60181503710999995</c:v>
                </c:pt>
                <c:pt idx="81">
                  <c:v>-0.60200424249600004</c:v>
                </c:pt>
                <c:pt idx="82">
                  <c:v>-0.60217738771700002</c:v>
                </c:pt>
                <c:pt idx="83">
                  <c:v>-0.60229880519199996</c:v>
                </c:pt>
                <c:pt idx="84">
                  <c:v>-0.60239604052700002</c:v>
                </c:pt>
                <c:pt idx="85">
                  <c:v>-0.60249327586300006</c:v>
                </c:pt>
                <c:pt idx="86">
                  <c:v>-0.60265740531199996</c:v>
                </c:pt>
                <c:pt idx="87">
                  <c:v>-0.60283211594499997</c:v>
                </c:pt>
                <c:pt idx="88">
                  <c:v>-0.60298378586099999</c:v>
                </c:pt>
                <c:pt idx="89">
                  <c:v>-0.60307844779899999</c:v>
                </c:pt>
                <c:pt idx="90">
                  <c:v>-0.60318779897300001</c:v>
                </c:pt>
                <c:pt idx="91">
                  <c:v>-0.603353422004</c:v>
                </c:pt>
                <c:pt idx="92">
                  <c:v>-0.603519045034</c:v>
                </c:pt>
                <c:pt idx="93">
                  <c:v>-0.60366100234599995</c:v>
                </c:pt>
                <c:pt idx="94">
                  <c:v>-0.603753705719</c:v>
                </c:pt>
                <c:pt idx="95">
                  <c:v>-0.60387120137600003</c:v>
                </c:pt>
                <c:pt idx="96">
                  <c:v>-0.60404507995400003</c:v>
                </c:pt>
                <c:pt idx="97">
                  <c:v>-0.60417829573199999</c:v>
                </c:pt>
                <c:pt idx="98">
                  <c:v>-0.60427273871999998</c:v>
                </c:pt>
                <c:pt idx="99">
                  <c:v>-0.604397277186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995-40C5-99B9-461D48170D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5925312"/>
        <c:axId val="1635923392"/>
      </c:scatterChart>
      <c:valAx>
        <c:axId val="1635925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5923392"/>
        <c:crosses val="autoZero"/>
        <c:crossBetween val="midCat"/>
      </c:valAx>
      <c:valAx>
        <c:axId val="1635923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5925312"/>
        <c:crosses val="autoZero"/>
        <c:crossBetween val="midCat"/>
        <c:majorUnit val="2.0000000000000005E-3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887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CH" dirty="0"/>
              <a:t>D Bodart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fr-FR" sz="1600" dirty="0"/>
              <a:t> 27/05/2025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B5368DC-0958-90B6-EA71-860A81E4B97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72343" y="2816942"/>
            <a:ext cx="7199313" cy="1800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3200" dirty="0"/>
              <a:t>Design </a:t>
            </a:r>
            <a:r>
              <a:rPr lang="fr-FR" sz="3200" dirty="0" err="1"/>
              <a:t>review</a:t>
            </a:r>
            <a:r>
              <a:rPr lang="fr-FR" sz="3200" dirty="0"/>
              <a:t> for the LHC-BGI magnets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7237" y="100348"/>
            <a:ext cx="7920000" cy="720000"/>
          </a:xfrm>
        </p:spPr>
        <p:txBody>
          <a:bodyPr/>
          <a:lstStyle/>
          <a:p>
            <a:r>
              <a:rPr lang="fr-CH" sz="2800" dirty="0"/>
              <a:t>IMHH magnet design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C4053AC-B8C6-6BAC-D7A7-2877A4B74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347" y="1328010"/>
            <a:ext cx="7920000" cy="1223896"/>
          </a:xfrm>
        </p:spPr>
        <p:txBody>
          <a:bodyPr>
            <a:noAutofit/>
          </a:bodyPr>
          <a:lstStyle/>
          <a:p>
            <a:r>
              <a:rPr lang="fr-CH" sz="1200" dirty="0">
                <a:latin typeface="inherit"/>
              </a:rPr>
              <a:t>The IMHH magnet </a:t>
            </a:r>
            <a:r>
              <a:rPr lang="fr-CH" sz="1200" dirty="0" err="1">
                <a:latin typeface="inherit"/>
              </a:rPr>
              <a:t>is</a:t>
            </a:r>
            <a:r>
              <a:rPr lang="fr-CH" sz="1200" dirty="0">
                <a:latin typeface="inherit"/>
              </a:rPr>
              <a:t> a </a:t>
            </a:r>
            <a:r>
              <a:rPr lang="fr-CH" sz="1200" b="1" dirty="0">
                <a:latin typeface="inherit"/>
              </a:rPr>
              <a:t>H type </a:t>
            </a:r>
            <a:r>
              <a:rPr lang="fr-CH" sz="1200" b="1" dirty="0" err="1">
                <a:latin typeface="inherit"/>
              </a:rPr>
              <a:t>bending</a:t>
            </a:r>
            <a:r>
              <a:rPr lang="fr-CH" sz="1200" b="1" dirty="0">
                <a:latin typeface="inherit"/>
              </a:rPr>
              <a:t> </a:t>
            </a:r>
            <a:r>
              <a:rPr lang="fr-CH" sz="1200" b="1" dirty="0" err="1">
                <a:latin typeface="inherit"/>
              </a:rPr>
              <a:t>laminated</a:t>
            </a:r>
            <a:r>
              <a:rPr lang="fr-CH" sz="1200" b="1" dirty="0">
                <a:latin typeface="inherit"/>
              </a:rPr>
              <a:t> </a:t>
            </a:r>
            <a:r>
              <a:rPr lang="fr-CH" sz="1200" b="1" dirty="0" err="1">
                <a:latin typeface="inherit"/>
              </a:rPr>
              <a:t>yoke</a:t>
            </a:r>
            <a:r>
              <a:rPr lang="fr-CH" sz="1200" b="1" dirty="0">
                <a:latin typeface="inherit"/>
              </a:rPr>
              <a:t> magnet</a:t>
            </a:r>
            <a:r>
              <a:rPr lang="fr-CH" sz="1200" dirty="0">
                <a:latin typeface="inherit"/>
              </a:rPr>
              <a:t>. The magnets </a:t>
            </a:r>
            <a:r>
              <a:rPr lang="fr-CH" sz="1200" dirty="0" err="1">
                <a:latin typeface="inherit"/>
              </a:rPr>
              <a:t>presently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installed</a:t>
            </a:r>
            <a:r>
              <a:rPr lang="fr-CH" sz="1200" dirty="0">
                <a:latin typeface="inherit"/>
              </a:rPr>
              <a:t> and operating in the LHC </a:t>
            </a:r>
            <a:r>
              <a:rPr lang="fr-CH" sz="1200" dirty="0" err="1">
                <a:latin typeface="inherit"/>
              </a:rPr>
              <a:t>will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be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used</a:t>
            </a:r>
            <a:r>
              <a:rPr lang="fr-CH" sz="1200" dirty="0">
                <a:latin typeface="inherit"/>
              </a:rPr>
              <a:t> for the Hi </a:t>
            </a:r>
            <a:r>
              <a:rPr lang="fr-CH" sz="1200" dirty="0" err="1">
                <a:latin typeface="inherit"/>
              </a:rPr>
              <a:t>Lumi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project</a:t>
            </a:r>
            <a:r>
              <a:rPr lang="fr-CH" sz="1200" dirty="0">
                <a:latin typeface="inherit"/>
              </a:rPr>
              <a:t>. </a:t>
            </a:r>
            <a:r>
              <a:rPr lang="fr-CH" sz="1200" dirty="0" err="1">
                <a:latin typeface="inherit"/>
              </a:rPr>
              <a:t>Their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integration</a:t>
            </a:r>
            <a:r>
              <a:rPr lang="fr-CH" sz="1200" dirty="0">
                <a:latin typeface="inherit"/>
              </a:rPr>
              <a:t> to the new configuration </a:t>
            </a:r>
            <a:r>
              <a:rPr lang="fr-CH" sz="1200" dirty="0" err="1">
                <a:latin typeface="inherit"/>
              </a:rPr>
              <a:t>requires</a:t>
            </a:r>
            <a:r>
              <a:rPr lang="fr-CH" sz="1200" b="1" dirty="0">
                <a:latin typeface="inherit"/>
              </a:rPr>
              <a:t> </a:t>
            </a:r>
            <a:r>
              <a:rPr lang="fr-CH" sz="1200" b="1" dirty="0" err="1">
                <a:latin typeface="inherit"/>
              </a:rPr>
              <a:t>supporting</a:t>
            </a:r>
            <a:r>
              <a:rPr lang="fr-CH" sz="1200" b="1" dirty="0">
                <a:latin typeface="inherit"/>
              </a:rPr>
              <a:t> structures modifications</a:t>
            </a:r>
            <a:r>
              <a:rPr lang="fr-CH" sz="1200" dirty="0">
                <a:latin typeface="inherit"/>
              </a:rPr>
              <a:t>. The magnet aperture of 200 mm </a:t>
            </a:r>
            <a:r>
              <a:rPr lang="fr-CH" sz="1200" dirty="0" err="1">
                <a:latin typeface="inherit"/>
              </a:rPr>
              <a:t>is</a:t>
            </a:r>
            <a:r>
              <a:rPr lang="fr-CH" sz="1200" dirty="0">
                <a:latin typeface="inherit"/>
              </a:rPr>
              <a:t> compatible </a:t>
            </a:r>
            <a:r>
              <a:rPr lang="fr-CH" sz="1200" dirty="0" err="1">
                <a:latin typeface="inherit"/>
              </a:rPr>
              <a:t>with</a:t>
            </a:r>
            <a:r>
              <a:rPr lang="fr-CH" sz="1200" dirty="0">
                <a:latin typeface="inherit"/>
              </a:rPr>
              <a:t> the </a:t>
            </a:r>
            <a:r>
              <a:rPr lang="fr-CH" sz="1200" dirty="0" err="1">
                <a:latin typeface="inherit"/>
              </a:rPr>
              <a:t>beam</a:t>
            </a:r>
            <a:r>
              <a:rPr lang="fr-CH" sz="1200" dirty="0">
                <a:latin typeface="inherit"/>
              </a:rPr>
              <a:t> pipe of  85 mm in </a:t>
            </a:r>
            <a:r>
              <a:rPr lang="fr-CH" sz="1200" dirty="0" err="1">
                <a:latin typeface="inherit"/>
              </a:rPr>
              <a:t>diameter</a:t>
            </a:r>
            <a:r>
              <a:rPr lang="fr-CH" sz="1200" dirty="0">
                <a:latin typeface="inherit"/>
              </a:rPr>
              <a:t>. The magnet </a:t>
            </a:r>
            <a:r>
              <a:rPr lang="fr-CH" sz="1200" dirty="0" err="1">
                <a:latin typeface="inherit"/>
              </a:rPr>
              <a:t>yoke</a:t>
            </a:r>
            <a:r>
              <a:rPr lang="fr-CH" sz="1200" dirty="0">
                <a:latin typeface="inherit"/>
              </a:rPr>
              <a:t> dimensions are 750 x 656 x 646 </a:t>
            </a:r>
            <a:r>
              <a:rPr lang="fr-CH" sz="1200" dirty="0" err="1">
                <a:latin typeface="inherit"/>
              </a:rPr>
              <a:t>mm</a:t>
            </a:r>
            <a:r>
              <a:rPr lang="fr-CH" sz="1200" b="1" dirty="0" err="1">
                <a:latin typeface="inherit"/>
              </a:rPr>
              <a:t>.</a:t>
            </a:r>
            <a:r>
              <a:rPr lang="fr-CH" sz="1200" b="1" dirty="0">
                <a:latin typeface="inherit"/>
              </a:rPr>
              <a:t> </a:t>
            </a:r>
            <a:r>
              <a:rPr lang="fr-FR" sz="1200" b="1" dirty="0">
                <a:latin typeface="inherit"/>
              </a:rPr>
              <a:t>B </a:t>
            </a:r>
            <a:r>
              <a:rPr lang="fr-FR" sz="1200" b="1" dirty="0" err="1">
                <a:latin typeface="inherit"/>
              </a:rPr>
              <a:t>field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b="1" dirty="0" err="1">
                <a:latin typeface="inherit"/>
              </a:rPr>
              <a:t>cancelling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dirty="0">
                <a:latin typeface="inherit"/>
              </a:rPr>
              <a:t>by </a:t>
            </a:r>
            <a:r>
              <a:rPr lang="fr-FR" sz="1200" dirty="0" err="1">
                <a:latin typeface="inherit"/>
              </a:rPr>
              <a:t>upstream</a:t>
            </a:r>
            <a:r>
              <a:rPr lang="fr-FR" sz="1200" dirty="0">
                <a:latin typeface="inherit"/>
              </a:rPr>
              <a:t> and </a:t>
            </a:r>
            <a:r>
              <a:rPr lang="fr-FR" sz="1200" dirty="0" err="1">
                <a:latin typeface="inherit"/>
              </a:rPr>
              <a:t>downstream</a:t>
            </a:r>
            <a:r>
              <a:rPr lang="fr-FR" sz="1200" dirty="0">
                <a:latin typeface="inherit"/>
              </a:rPr>
              <a:t> B </a:t>
            </a:r>
            <a:r>
              <a:rPr lang="fr-FR" sz="1200" dirty="0" err="1">
                <a:latin typeface="inherit"/>
              </a:rPr>
              <a:t>field</a:t>
            </a:r>
            <a:r>
              <a:rPr lang="fr-FR" sz="1200" dirty="0">
                <a:latin typeface="inherit"/>
              </a:rPr>
              <a:t>= 0,00434 Tm/A. 0,211 x 0,00434/2= </a:t>
            </a:r>
            <a:r>
              <a:rPr lang="fr-FR" sz="1200" b="1" dirty="0">
                <a:latin typeface="inherit"/>
              </a:rPr>
              <a:t>45,7 A</a:t>
            </a:r>
            <a:r>
              <a:rPr lang="fr-FR" sz="1200" dirty="0">
                <a:latin typeface="inherit"/>
              </a:rPr>
              <a:t>. </a:t>
            </a:r>
            <a:r>
              <a:rPr lang="fr-FR" sz="1200" dirty="0" err="1">
                <a:latin typeface="inherit"/>
              </a:rPr>
              <a:t>Detailed</a:t>
            </a:r>
            <a:r>
              <a:rPr lang="fr-FR" sz="1200" dirty="0">
                <a:latin typeface="inherit"/>
              </a:rPr>
              <a:t> information of the magnet are </a:t>
            </a:r>
            <a:r>
              <a:rPr lang="fr-FR" sz="1200" dirty="0" err="1">
                <a:latin typeface="inherit"/>
              </a:rPr>
              <a:t>available</a:t>
            </a:r>
            <a:r>
              <a:rPr lang="fr-FR" sz="1200" dirty="0">
                <a:latin typeface="inherit"/>
              </a:rPr>
              <a:t> in the Norma magnet </a:t>
            </a:r>
            <a:r>
              <a:rPr lang="fr-FR" sz="1200" dirty="0" err="1">
                <a:latin typeface="inherit"/>
              </a:rPr>
              <a:t>database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here</a:t>
            </a:r>
            <a:r>
              <a:rPr lang="fr-FR" sz="1200" dirty="0">
                <a:latin typeface="inherit"/>
              </a:rPr>
              <a:t>: https://norma-db.web.cern.ch/magdesign/idcard/520/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6FB9E8-E53E-B726-A7B7-26875A94A441}"/>
              </a:ext>
            </a:extLst>
          </p:cNvPr>
          <p:cNvSpPr txBox="1"/>
          <p:nvPr/>
        </p:nvSpPr>
        <p:spPr>
          <a:xfrm>
            <a:off x="1259632" y="5256256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Fig.18:  IMHH magnet </a:t>
            </a:r>
            <a:r>
              <a:rPr lang="fr-CH" sz="1000" b="1" dirty="0"/>
              <a:t>3D model </a:t>
            </a:r>
            <a:r>
              <a:rPr lang="fr-CH" sz="1000" b="1" dirty="0" err="1"/>
              <a:t>isoview</a:t>
            </a:r>
            <a:endParaRPr lang="en-GB" sz="10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EAEB57-C536-4091-2EB6-AE8D6038A1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968" y="2798127"/>
            <a:ext cx="5004048" cy="24581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53DF2A-5BBD-8179-79AB-0FF6100FD4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4651" y="3217381"/>
            <a:ext cx="3178696" cy="16196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447C565-8E43-7FF1-3183-4349C9EFF0DE}"/>
              </a:ext>
            </a:extLst>
          </p:cNvPr>
          <p:cNvSpPr txBox="1"/>
          <p:nvPr/>
        </p:nvSpPr>
        <p:spPr>
          <a:xfrm>
            <a:off x="6084168" y="5256254"/>
            <a:ext cx="2021427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Fig.19:  IMHH magnet </a:t>
            </a:r>
            <a:r>
              <a:rPr lang="fr-CH" sz="1000" b="1" dirty="0" err="1"/>
              <a:t>pictures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2741412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6763" y="168174"/>
            <a:ext cx="7920000" cy="720000"/>
          </a:xfrm>
        </p:spPr>
        <p:txBody>
          <a:bodyPr/>
          <a:lstStyle/>
          <a:p>
            <a:r>
              <a:rPr lang="fr-CH" dirty="0"/>
              <a:t>Single IMHH magnet performances</a:t>
            </a:r>
            <a:br>
              <a:rPr lang="en-GB" dirty="0"/>
            </a:b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80BFAB2-7074-8E12-FB3B-DD4F03C87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382308"/>
              </p:ext>
            </p:extLst>
          </p:nvPr>
        </p:nvGraphicFramePr>
        <p:xfrm>
          <a:off x="4950304" y="1875946"/>
          <a:ext cx="337485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038">
                  <a:extLst>
                    <a:ext uri="{9D8B030D-6E8A-4147-A177-3AD203B41FA5}">
                      <a16:colId xmlns:a16="http://schemas.microsoft.com/office/drawing/2014/main" val="1748007801"/>
                    </a:ext>
                  </a:extLst>
                </a:gridCol>
                <a:gridCol w="1112812">
                  <a:extLst>
                    <a:ext uri="{9D8B030D-6E8A-4147-A177-3AD203B41FA5}">
                      <a16:colId xmlns:a16="http://schemas.microsoft.com/office/drawing/2014/main" val="962123517"/>
                    </a:ext>
                  </a:extLst>
                </a:gridCol>
              </a:tblGrid>
              <a:tr h="204876">
                <a:tc gridSpan="2"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Coils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data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553669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# of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Turns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180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754566"/>
                  </a:ext>
                </a:extLst>
              </a:tr>
              <a:tr h="208364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Conductor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size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6,5x6,5x3,5 mm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636071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I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density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1,4 A/mm</a:t>
                      </a:r>
                      <a:r>
                        <a:rPr lang="fr-CH" sz="1100" baseline="30000" dirty="0">
                          <a:latin typeface="Aptos Narrow" panose="020B0004020202020204" pitchFamily="34" charset="0"/>
                        </a:rPr>
                        <a:t>2</a:t>
                      </a:r>
                      <a:endParaRPr lang="en-GB" sz="1100" baseline="300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101933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Cooling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circuits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4/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781405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Water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velocity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2,35 m/s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444625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Water flow/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710 l/min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634462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Total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dissipated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power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0,38 kW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505313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R magnet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0,1936 </a:t>
                      </a:r>
                      <a:r>
                        <a:rPr lang="el-GR" sz="1100" dirty="0">
                          <a:latin typeface="Aptos Narrow" panose="020B0004020202020204" pitchFamily="34" charset="0"/>
                        </a:rPr>
                        <a:t>Ω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40680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Temperature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increase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0,5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degC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396221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1EFA109B-462E-90D5-8B0E-7DAB0466F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489CED-5AC7-6C7A-480D-A457450BCF3A}"/>
              </a:ext>
            </a:extLst>
          </p:cNvPr>
          <p:cNvSpPr txBox="1"/>
          <p:nvPr/>
        </p:nvSpPr>
        <p:spPr>
          <a:xfrm>
            <a:off x="1547664" y="1517893"/>
            <a:ext cx="2035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4: </a:t>
            </a:r>
            <a:r>
              <a:rPr lang="fr-CH" sz="1200" dirty="0" err="1"/>
              <a:t>Harmonics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927CEE-E823-F52C-C311-2F6F53F9FBC7}"/>
              </a:ext>
            </a:extLst>
          </p:cNvPr>
          <p:cNvSpPr txBox="1"/>
          <p:nvPr/>
        </p:nvSpPr>
        <p:spPr>
          <a:xfrm>
            <a:off x="6012160" y="1487044"/>
            <a:ext cx="2035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5: </a:t>
            </a:r>
            <a:r>
              <a:rPr lang="fr-CH" sz="1200" dirty="0" err="1"/>
              <a:t>Coils</a:t>
            </a:r>
            <a:r>
              <a:rPr lang="fr-CH" sz="1200" dirty="0"/>
              <a:t> data</a:t>
            </a:r>
            <a:endParaRPr lang="en-GB" sz="1200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7299A142-EC0B-8306-E465-355087D4455C}"/>
              </a:ext>
            </a:extLst>
          </p:cNvPr>
          <p:cNvSpPr txBox="1">
            <a:spLocks/>
          </p:cNvSpPr>
          <p:nvPr/>
        </p:nvSpPr>
        <p:spPr>
          <a:xfrm>
            <a:off x="532170" y="4784291"/>
            <a:ext cx="7920000" cy="11733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>
                <a:latin typeface="inherit"/>
              </a:rPr>
              <a:t>The magnet configuration made of 2 IMHH and one BGI </a:t>
            </a:r>
            <a:r>
              <a:rPr lang="fr-CH" sz="1200" dirty="0" err="1">
                <a:latin typeface="inherit"/>
              </a:rPr>
              <a:t>generates</a:t>
            </a:r>
            <a:r>
              <a:rPr lang="fr-CH" sz="1200" dirty="0">
                <a:latin typeface="inherit"/>
              </a:rPr>
              <a:t> a B </a:t>
            </a:r>
            <a:r>
              <a:rPr lang="fr-CH" sz="1200" dirty="0" err="1">
                <a:latin typeface="inherit"/>
              </a:rPr>
              <a:t>field</a:t>
            </a:r>
            <a:r>
              <a:rPr lang="fr-CH" sz="1200" dirty="0">
                <a:latin typeface="inherit"/>
              </a:rPr>
              <a:t> = 0 Tm </a:t>
            </a:r>
            <a:r>
              <a:rPr lang="fr-CH" sz="1200" dirty="0" err="1">
                <a:latin typeface="inherit"/>
              </a:rPr>
              <a:t>when</a:t>
            </a:r>
            <a:r>
              <a:rPr lang="fr-CH" sz="1200" dirty="0">
                <a:latin typeface="inherit"/>
              </a:rPr>
              <a:t> the operating </a:t>
            </a:r>
            <a:r>
              <a:rPr lang="fr-CH" sz="1200" dirty="0" err="1">
                <a:latin typeface="inherit"/>
              </a:rPr>
              <a:t>current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is</a:t>
            </a:r>
            <a:r>
              <a:rPr lang="fr-CH" sz="1200" dirty="0">
                <a:latin typeface="inherit"/>
              </a:rPr>
              <a:t> set to self </a:t>
            </a:r>
            <a:r>
              <a:rPr lang="fr-CH" sz="1200" dirty="0" err="1">
                <a:latin typeface="inherit"/>
              </a:rPr>
              <a:t>cancelling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being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independent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from</a:t>
            </a:r>
            <a:r>
              <a:rPr lang="fr-CH" sz="1200" dirty="0">
                <a:latin typeface="inherit"/>
              </a:rPr>
              <a:t> the </a:t>
            </a:r>
            <a:r>
              <a:rPr lang="fr-CH" sz="1200" dirty="0" err="1">
                <a:latin typeface="inherit"/>
              </a:rPr>
              <a:t>particle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energy</a:t>
            </a:r>
            <a:r>
              <a:rPr lang="fr-CH" sz="1200" dirty="0">
                <a:latin typeface="inherit"/>
              </a:rPr>
              <a:t>. The BGI magnets </a:t>
            </a:r>
            <a:r>
              <a:rPr lang="fr-CH" sz="1200" dirty="0" err="1">
                <a:latin typeface="inherit"/>
              </a:rPr>
              <a:t>produces</a:t>
            </a:r>
            <a:r>
              <a:rPr lang="fr-CH" sz="1200" dirty="0">
                <a:latin typeface="inherit"/>
              </a:rPr>
              <a:t> a </a:t>
            </a:r>
            <a:r>
              <a:rPr lang="fr-CH" sz="1200" dirty="0" err="1">
                <a:latin typeface="inherit"/>
              </a:rPr>
              <a:t>beam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deflection</a:t>
            </a:r>
            <a:r>
              <a:rPr lang="fr-CH" sz="1200" dirty="0">
                <a:latin typeface="inherit"/>
              </a:rPr>
              <a:t> angle of 0,010 and 0,148 </a:t>
            </a:r>
            <a:r>
              <a:rPr lang="fr-CH" sz="1200" dirty="0" err="1">
                <a:latin typeface="inherit"/>
              </a:rPr>
              <a:t>mrad</a:t>
            </a:r>
            <a:r>
              <a:rPr lang="fr-CH" sz="1200" dirty="0">
                <a:latin typeface="inherit"/>
              </a:rPr>
              <a:t> at a </a:t>
            </a:r>
            <a:r>
              <a:rPr lang="fr-CH" sz="1200" dirty="0" err="1">
                <a:latin typeface="inherit"/>
              </a:rPr>
              <a:t>Ek</a:t>
            </a:r>
            <a:r>
              <a:rPr lang="fr-CH" sz="1200" dirty="0">
                <a:latin typeface="inherit"/>
              </a:rPr>
              <a:t> of 450 and 7000 </a:t>
            </a:r>
            <a:r>
              <a:rPr lang="fr-CH" sz="1200" dirty="0" err="1">
                <a:latin typeface="inherit"/>
              </a:rPr>
              <a:t>GeV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respectively</a:t>
            </a:r>
            <a:r>
              <a:rPr lang="fr-CH" sz="1200" dirty="0">
                <a:latin typeface="inherit"/>
              </a:rPr>
              <a:t>.</a:t>
            </a:r>
          </a:p>
          <a:p>
            <a:r>
              <a:rPr lang="fr-CH" sz="1200" dirty="0">
                <a:latin typeface="inherit"/>
              </a:rPr>
              <a:t>IMHH magnet </a:t>
            </a:r>
            <a:r>
              <a:rPr lang="fr-CH" sz="1200" dirty="0" err="1">
                <a:latin typeface="inherit"/>
              </a:rPr>
              <a:t>fringe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field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disturbing</a:t>
            </a:r>
            <a:r>
              <a:rPr lang="fr-CH" sz="1200" dirty="0">
                <a:latin typeface="inherit"/>
              </a:rPr>
              <a:t> the adjacent </a:t>
            </a:r>
            <a:r>
              <a:rPr lang="fr-CH" sz="1200" dirty="0" err="1">
                <a:latin typeface="inherit"/>
              </a:rPr>
              <a:t>beam</a:t>
            </a:r>
            <a:r>
              <a:rPr lang="fr-CH" sz="1200" dirty="0">
                <a:latin typeface="inherit"/>
              </a:rPr>
              <a:t> max </a:t>
            </a:r>
            <a:r>
              <a:rPr lang="fr-CH" sz="1200" dirty="0" err="1">
                <a:latin typeface="inherit"/>
              </a:rPr>
              <a:t>intensity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is</a:t>
            </a:r>
            <a:r>
              <a:rPr lang="fr-CH" sz="1200" dirty="0">
                <a:latin typeface="inherit"/>
              </a:rPr>
              <a:t> of 0,8 </a:t>
            </a:r>
            <a:r>
              <a:rPr lang="fr-CH" sz="1200" dirty="0" err="1">
                <a:latin typeface="inherit"/>
              </a:rPr>
              <a:t>mT</a:t>
            </a:r>
            <a:r>
              <a:rPr lang="fr-CH" sz="1200" dirty="0">
                <a:latin typeface="inherit"/>
              </a:rPr>
              <a:t> at 0,35 m </a:t>
            </a:r>
            <a:r>
              <a:rPr lang="fr-CH" sz="1200" dirty="0" err="1">
                <a:latin typeface="inherit"/>
              </a:rPr>
              <a:t>from</a:t>
            </a:r>
            <a:r>
              <a:rPr lang="fr-CH" sz="1200" dirty="0">
                <a:latin typeface="inherit"/>
              </a:rPr>
              <a:t> the magnet center. Magnetic </a:t>
            </a:r>
            <a:r>
              <a:rPr lang="fr-CH" sz="1200" dirty="0" err="1">
                <a:latin typeface="inherit"/>
              </a:rPr>
              <a:t>shield</a:t>
            </a:r>
            <a:r>
              <a:rPr lang="fr-CH" sz="1200" dirty="0">
                <a:latin typeface="inherit"/>
              </a:rPr>
              <a:t> made of </a:t>
            </a:r>
            <a:r>
              <a:rPr lang="fr-CH" sz="1200" dirty="0" err="1">
                <a:latin typeface="inherit"/>
              </a:rPr>
              <a:t>electrical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steel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sheets</a:t>
            </a:r>
            <a:r>
              <a:rPr lang="fr-CH" sz="1200" dirty="0">
                <a:latin typeface="inherit"/>
              </a:rPr>
              <a:t> or Mu </a:t>
            </a:r>
            <a:r>
              <a:rPr lang="fr-CH" sz="1200" dirty="0" err="1">
                <a:latin typeface="inherit"/>
              </a:rPr>
              <a:t>metal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sheets</a:t>
            </a:r>
            <a:r>
              <a:rPr lang="fr-CH" sz="1200" dirty="0">
                <a:latin typeface="inherit"/>
              </a:rPr>
              <a:t> of 0,5mm double layer </a:t>
            </a:r>
            <a:r>
              <a:rPr lang="fr-CH" sz="1200" dirty="0" err="1">
                <a:latin typeface="inherit"/>
              </a:rPr>
              <a:t>will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be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wrapped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around</a:t>
            </a:r>
            <a:r>
              <a:rPr lang="fr-CH" sz="1200" dirty="0">
                <a:latin typeface="inherit"/>
              </a:rPr>
              <a:t> the adjacent </a:t>
            </a:r>
            <a:r>
              <a:rPr lang="fr-CH" sz="1200" dirty="0" err="1">
                <a:latin typeface="inherit"/>
              </a:rPr>
              <a:t>beam</a:t>
            </a:r>
            <a:r>
              <a:rPr lang="fr-CH" sz="1200" dirty="0">
                <a:latin typeface="inherit"/>
              </a:rPr>
              <a:t> to cancel the </a:t>
            </a:r>
            <a:r>
              <a:rPr lang="fr-CH" sz="1200" dirty="0" err="1">
                <a:latin typeface="inherit"/>
              </a:rPr>
              <a:t>disturbance</a:t>
            </a:r>
            <a:r>
              <a:rPr lang="fr-CH" sz="1200" dirty="0">
                <a:latin typeface="inherit"/>
              </a:rPr>
              <a:t> to </a:t>
            </a:r>
            <a:r>
              <a:rPr lang="fr-CH" sz="1200" dirty="0" err="1">
                <a:latin typeface="inherit"/>
              </a:rPr>
              <a:t>negligible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levels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being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lower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than</a:t>
            </a:r>
            <a:r>
              <a:rPr lang="fr-CH" sz="1200" dirty="0">
                <a:latin typeface="inherit"/>
              </a:rPr>
              <a:t> 1.e</a:t>
            </a:r>
            <a:r>
              <a:rPr lang="fr-CH" sz="1200" baseline="30000" dirty="0">
                <a:latin typeface="inherit"/>
              </a:rPr>
              <a:t>-4</a:t>
            </a:r>
            <a:r>
              <a:rPr lang="fr-CH" sz="1200" dirty="0">
                <a:latin typeface="inherit"/>
              </a:rPr>
              <a:t> T.</a:t>
            </a:r>
            <a:endParaRPr lang="en-GB" sz="1200" dirty="0">
              <a:latin typeface="inheri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C507CDB-A452-28D4-D540-960E0A9B4B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332503"/>
              </p:ext>
            </p:extLst>
          </p:nvPr>
        </p:nvGraphicFramePr>
        <p:xfrm>
          <a:off x="1221462" y="1875946"/>
          <a:ext cx="2116317" cy="2248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278">
                  <a:extLst>
                    <a:ext uri="{9D8B030D-6E8A-4147-A177-3AD203B41FA5}">
                      <a16:colId xmlns:a16="http://schemas.microsoft.com/office/drawing/2014/main" val="2455415897"/>
                    </a:ext>
                  </a:extLst>
                </a:gridCol>
                <a:gridCol w="773520">
                  <a:extLst>
                    <a:ext uri="{9D8B030D-6E8A-4147-A177-3AD203B41FA5}">
                      <a16:colId xmlns:a16="http://schemas.microsoft.com/office/drawing/2014/main" val="3529362738"/>
                    </a:ext>
                  </a:extLst>
                </a:gridCol>
                <a:gridCol w="773519">
                  <a:extLst>
                    <a:ext uri="{9D8B030D-6E8A-4147-A177-3AD203B41FA5}">
                      <a16:colId xmlns:a16="http://schemas.microsoft.com/office/drawing/2014/main" val="568247640"/>
                    </a:ext>
                  </a:extLst>
                </a:gridCol>
              </a:tblGrid>
              <a:tr h="205076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Absolute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values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Normalized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values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76211157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B1 [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mTm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53,033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413983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B2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-2.26E-03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-4.26E-05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226758011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B3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-0.03394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-6.40E-04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136377158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B4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-3.51E-04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-6.62E-06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32533470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B5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-1.07E-03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-2.01E-05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00258256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B6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9.13E-05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1.72E-06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8936624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B7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1.31E-04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2.48E-06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094150983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B8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2.75E-05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5.19E-07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89419619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9C852D0-62ED-05CE-1501-1D3B5DD98D06}"/>
              </a:ext>
            </a:extLst>
          </p:cNvPr>
          <p:cNvSpPr txBox="1"/>
          <p:nvPr/>
        </p:nvSpPr>
        <p:spPr>
          <a:xfrm>
            <a:off x="1268060" y="790508"/>
            <a:ext cx="76244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fr-FR" sz="1200" dirty="0">
                <a:latin typeface="inherit"/>
              </a:rPr>
              <a:t>The </a:t>
            </a:r>
            <a:r>
              <a:rPr lang="fr-FR" sz="1200" b="1" dirty="0">
                <a:latin typeface="inherit"/>
              </a:rPr>
              <a:t>ʃ </a:t>
            </a:r>
            <a:r>
              <a:rPr lang="fr-FR" sz="1200" b="1" dirty="0" err="1">
                <a:latin typeface="inherit"/>
              </a:rPr>
              <a:t>B.dl</a:t>
            </a:r>
            <a:r>
              <a:rPr lang="fr-FR" sz="1200" b="1" dirty="0">
                <a:latin typeface="inherit"/>
              </a:rPr>
              <a:t> = 0,1055 Tm at 0,188T</a:t>
            </a:r>
            <a:r>
              <a:rPr lang="fr-FR" sz="1200" dirty="0">
                <a:latin typeface="inherit"/>
              </a:rPr>
              <a:t>. The use of </a:t>
            </a:r>
            <a:r>
              <a:rPr lang="fr-FR" sz="1200" dirty="0" err="1">
                <a:latin typeface="inherit"/>
              </a:rPr>
              <a:t>two</a:t>
            </a:r>
            <a:r>
              <a:rPr lang="fr-FR" sz="1200" dirty="0">
                <a:latin typeface="inherit"/>
              </a:rPr>
              <a:t> IMHH magnets </a:t>
            </a:r>
            <a:r>
              <a:rPr lang="fr-FR" sz="1200" dirty="0" err="1">
                <a:latin typeface="inherit"/>
              </a:rPr>
              <a:t>provide</a:t>
            </a:r>
            <a:r>
              <a:rPr lang="fr-FR" sz="1200" dirty="0">
                <a:latin typeface="inherit"/>
              </a:rPr>
              <a:t> a By </a:t>
            </a:r>
            <a:r>
              <a:rPr lang="fr-FR" sz="1200" dirty="0" err="1">
                <a:latin typeface="inherit"/>
              </a:rPr>
              <a:t>field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equivalent</a:t>
            </a:r>
            <a:r>
              <a:rPr lang="fr-FR" sz="1200" dirty="0">
                <a:latin typeface="inherit"/>
              </a:rPr>
              <a:t> to the BGI By </a:t>
            </a:r>
            <a:r>
              <a:rPr lang="fr-FR" sz="1200" dirty="0" err="1">
                <a:latin typeface="inherit"/>
              </a:rPr>
              <a:t>field</a:t>
            </a:r>
            <a:r>
              <a:rPr lang="fr-FR" sz="1200" dirty="0">
                <a:latin typeface="inherit"/>
              </a:rPr>
              <a:t>. </a:t>
            </a:r>
            <a:r>
              <a:rPr lang="fr-FR" sz="1200" dirty="0" err="1">
                <a:latin typeface="inherit"/>
              </a:rPr>
              <a:t>Absolute</a:t>
            </a:r>
            <a:r>
              <a:rPr lang="fr-FR" sz="1200" dirty="0">
                <a:latin typeface="inherit"/>
              </a:rPr>
              <a:t> and </a:t>
            </a:r>
            <a:r>
              <a:rPr lang="fr-FR" sz="1200" dirty="0" err="1">
                <a:latin typeface="inherit"/>
              </a:rPr>
              <a:t>normalized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harmonic</a:t>
            </a:r>
            <a:r>
              <a:rPr lang="fr-FR" sz="1200" dirty="0">
                <a:latin typeface="inherit"/>
              </a:rPr>
              <a:t> values are </a:t>
            </a:r>
            <a:r>
              <a:rPr lang="fr-FR" sz="1200" dirty="0" err="1">
                <a:latin typeface="inherit"/>
              </a:rPr>
              <a:t>given</a:t>
            </a:r>
            <a:r>
              <a:rPr lang="fr-FR" sz="1200" dirty="0">
                <a:latin typeface="inherit"/>
              </a:rPr>
              <a:t> for </a:t>
            </a:r>
            <a:r>
              <a:rPr lang="fr-FR" sz="1200" b="1" dirty="0" err="1">
                <a:latin typeface="inherit"/>
              </a:rPr>
              <a:t>half</a:t>
            </a:r>
            <a:r>
              <a:rPr lang="fr-FR" sz="1200" dirty="0">
                <a:latin typeface="inherit"/>
              </a:rPr>
              <a:t> </a:t>
            </a:r>
            <a:r>
              <a:rPr lang="fr-FR" sz="1200" b="1" dirty="0">
                <a:latin typeface="inherit"/>
              </a:rPr>
              <a:t>magnet </a:t>
            </a:r>
            <a:r>
              <a:rPr lang="fr-FR" sz="1200" b="1" dirty="0" err="1">
                <a:latin typeface="inherit"/>
              </a:rPr>
              <a:t>length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dirty="0">
                <a:latin typeface="inherit"/>
              </a:rPr>
              <a:t>R=17 mm L= 1 m</a:t>
            </a:r>
            <a:endParaRPr lang="fr-FR" sz="1200" baseline="30000" dirty="0"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3940297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5273" y="90000"/>
            <a:ext cx="7920000" cy="586564"/>
          </a:xfrm>
        </p:spPr>
        <p:txBody>
          <a:bodyPr/>
          <a:lstStyle/>
          <a:p>
            <a:r>
              <a:rPr lang="fr-CH" dirty="0"/>
              <a:t>Operating voltages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0308" y="651555"/>
            <a:ext cx="7920000" cy="245049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r-FR" sz="1200" dirty="0">
                <a:latin typeface="inherit"/>
              </a:rPr>
              <a:t>The </a:t>
            </a:r>
            <a:r>
              <a:rPr lang="fr-FR" sz="1200" dirty="0" err="1">
                <a:latin typeface="inherit"/>
              </a:rPr>
              <a:t>following</a:t>
            </a:r>
            <a:r>
              <a:rPr lang="fr-FR" sz="1200" dirty="0">
                <a:latin typeface="inherit"/>
              </a:rPr>
              <a:t> tables shows the total </a:t>
            </a:r>
            <a:r>
              <a:rPr lang="fr-FR" sz="1200" dirty="0" err="1">
                <a:latin typeface="inherit"/>
              </a:rPr>
              <a:t>requested</a:t>
            </a:r>
            <a:r>
              <a:rPr lang="fr-FR" sz="1200" dirty="0">
                <a:latin typeface="inherit"/>
              </a:rPr>
              <a:t> voltage per circuit. It </a:t>
            </a:r>
            <a:r>
              <a:rPr lang="fr-FR" sz="1200" dirty="0" err="1">
                <a:latin typeface="inherit"/>
              </a:rPr>
              <a:t>includes</a:t>
            </a:r>
            <a:r>
              <a:rPr lang="fr-FR" sz="1200" dirty="0">
                <a:latin typeface="inherit"/>
              </a:rPr>
              <a:t> the magnets and the </a:t>
            </a:r>
            <a:r>
              <a:rPr lang="fr-FR" sz="1200" dirty="0" err="1">
                <a:latin typeface="inherit"/>
              </a:rPr>
              <a:t>supply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cables</a:t>
            </a:r>
            <a:r>
              <a:rPr lang="fr-FR" sz="1200" dirty="0">
                <a:latin typeface="inherit"/>
              </a:rPr>
              <a:t>.</a:t>
            </a:r>
            <a:endParaRPr lang="en-GB" sz="1200" dirty="0">
              <a:latin typeface="inheri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z="900" smtClean="0"/>
              <a:pPr/>
              <a:t>12</a:t>
            </a:fld>
            <a:endParaRPr lang="fr-FR" sz="90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FA109B-462E-90D5-8B0E-7DAB0466F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927CEE-E823-F52C-C311-2F6F53F9FBC7}"/>
              </a:ext>
            </a:extLst>
          </p:cNvPr>
          <p:cNvSpPr txBox="1"/>
          <p:nvPr/>
        </p:nvSpPr>
        <p:spPr>
          <a:xfrm>
            <a:off x="4211960" y="2769585"/>
            <a:ext cx="20359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/>
              <a:t>Table 2: </a:t>
            </a:r>
            <a:r>
              <a:rPr lang="fr-CH" sz="900" dirty="0" err="1"/>
              <a:t>Coils</a:t>
            </a:r>
            <a:r>
              <a:rPr lang="fr-CH" sz="900" dirty="0"/>
              <a:t> data</a:t>
            </a:r>
            <a:endParaRPr lang="en-GB" sz="9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F0FF753-984C-66D3-FBB3-278FD6C1BC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154438"/>
              </p:ext>
            </p:extLst>
          </p:nvPr>
        </p:nvGraphicFramePr>
        <p:xfrm>
          <a:off x="2133253" y="1238118"/>
          <a:ext cx="5545143" cy="1808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91">
                  <a:extLst>
                    <a:ext uri="{9D8B030D-6E8A-4147-A177-3AD203B41FA5}">
                      <a16:colId xmlns:a16="http://schemas.microsoft.com/office/drawing/2014/main" val="1035631320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65207058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2171126384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721308415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1002449265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1377732091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1565333446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2443110832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392098467"/>
                    </a:ext>
                  </a:extLst>
                </a:gridCol>
              </a:tblGrid>
              <a:tr h="2178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Total voltage drop of the BGI magnet + supply cables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327064"/>
                  </a:ext>
                </a:extLst>
              </a:tr>
              <a:tr h="2648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Magnet ID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BGIV.A5L4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BGICV.A5L4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BGIH.A5L4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BGICH.A5L4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BGIV.A5R4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BGICV.A5R4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BGIH.A5R4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BGICH.A5R4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56765006"/>
                  </a:ext>
                </a:extLst>
              </a:tr>
              <a:tr h="1368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Length PC to M [m]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387462"/>
                  </a:ext>
                </a:extLst>
              </a:tr>
              <a:tr h="22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Total cable length [m]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128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140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118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4450836"/>
                  </a:ext>
                </a:extLst>
              </a:tr>
              <a:tr h="22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Cable cross section [mm2]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84626112"/>
                  </a:ext>
                </a:extLst>
              </a:tr>
              <a:tr h="22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Rho copper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1,72E-08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472262"/>
                  </a:ext>
                </a:extLst>
              </a:tr>
              <a:tr h="1368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Cable R [ohm]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0,008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9609095"/>
                  </a:ext>
                </a:extLst>
              </a:tr>
              <a:tr h="2648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Operating voltage magnet + cables [V]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23,2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23,9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23,1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23,7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23,2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23,9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22,9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23,5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5170535"/>
                  </a:ext>
                </a:extLst>
              </a:tr>
            </a:tbl>
          </a:graphicData>
        </a:graphic>
      </p:graphicFrame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48AABDD-A467-C423-C8FF-A39D2EFE0616}"/>
              </a:ext>
            </a:extLst>
          </p:cNvPr>
          <p:cNvSpPr txBox="1">
            <a:spLocks/>
          </p:cNvSpPr>
          <p:nvPr/>
        </p:nvSpPr>
        <p:spPr>
          <a:xfrm>
            <a:off x="663873" y="5619881"/>
            <a:ext cx="7920000" cy="5865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fr-FR" sz="1200" dirty="0">
                <a:latin typeface="inherit"/>
              </a:rPr>
              <a:t>The maximum operating voltage for the </a:t>
            </a:r>
            <a:r>
              <a:rPr lang="fr-FR" sz="1200" b="1" dirty="0">
                <a:latin typeface="inherit"/>
              </a:rPr>
              <a:t>BGI 23.9V </a:t>
            </a:r>
            <a:r>
              <a:rPr lang="fr-FR" sz="1200" dirty="0" err="1">
                <a:latin typeface="inherit"/>
              </a:rPr>
              <a:t>below</a:t>
            </a:r>
            <a:r>
              <a:rPr lang="fr-FR" sz="1200" dirty="0">
                <a:latin typeface="inherit"/>
              </a:rPr>
              <a:t> the 40V </a:t>
            </a:r>
            <a:r>
              <a:rPr lang="fr-FR" sz="1200" dirty="0" err="1">
                <a:latin typeface="inherit"/>
              </a:rPr>
              <a:t>limit</a:t>
            </a:r>
            <a:r>
              <a:rPr lang="fr-FR" sz="1200" dirty="0">
                <a:latin typeface="inherit"/>
              </a:rPr>
              <a:t>.</a:t>
            </a:r>
          </a:p>
          <a:p>
            <a:pPr>
              <a:buFontTx/>
              <a:buNone/>
            </a:pPr>
            <a:r>
              <a:rPr lang="fr-FR" sz="1200" dirty="0">
                <a:latin typeface="inherit"/>
              </a:rPr>
              <a:t> The </a:t>
            </a:r>
            <a:r>
              <a:rPr lang="fr-FR" sz="1200" b="1" dirty="0">
                <a:latin typeface="inherit"/>
              </a:rPr>
              <a:t>2 IMHH </a:t>
            </a:r>
            <a:r>
              <a:rPr lang="fr-FR" sz="1200" dirty="0">
                <a:latin typeface="inherit"/>
              </a:rPr>
              <a:t>magnets </a:t>
            </a:r>
            <a:r>
              <a:rPr lang="fr-FR" sz="1200" b="1" dirty="0" err="1">
                <a:latin typeface="inherit"/>
              </a:rPr>
              <a:t>connected</a:t>
            </a:r>
            <a:r>
              <a:rPr lang="fr-FR" sz="1200" dirty="0">
                <a:latin typeface="inherit"/>
              </a:rPr>
              <a:t> in </a:t>
            </a:r>
            <a:r>
              <a:rPr lang="fr-FR" sz="1200" b="1" dirty="0" err="1">
                <a:latin typeface="inherit"/>
              </a:rPr>
              <a:t>parallel</a:t>
            </a:r>
            <a:r>
              <a:rPr lang="fr-FR" sz="1200" b="1" dirty="0">
                <a:latin typeface="inherit"/>
              </a:rPr>
              <a:t> 84,8V </a:t>
            </a:r>
            <a:r>
              <a:rPr lang="fr-FR" sz="1200" dirty="0" err="1">
                <a:latin typeface="inherit"/>
              </a:rPr>
              <a:t>below</a:t>
            </a:r>
            <a:r>
              <a:rPr lang="fr-FR" sz="1200" dirty="0">
                <a:latin typeface="inherit"/>
              </a:rPr>
              <a:t> the 125V.</a:t>
            </a:r>
          </a:p>
          <a:p>
            <a:pPr>
              <a:buFontTx/>
              <a:buNone/>
            </a:pPr>
            <a:endParaRPr lang="en-GB" sz="1200" dirty="0">
              <a:latin typeface="inheri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CB4A54-933E-DED2-3FE7-0DD4B6CD9218}"/>
              </a:ext>
            </a:extLst>
          </p:cNvPr>
          <p:cNvSpPr txBox="1"/>
          <p:nvPr/>
        </p:nvSpPr>
        <p:spPr>
          <a:xfrm>
            <a:off x="3573676" y="928598"/>
            <a:ext cx="2664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/>
              <a:t>Table 6: BGI magnet operating voltage</a:t>
            </a:r>
            <a:endParaRPr lang="en-GB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11A4AE-B365-FB06-29D9-7FB5AF6C477D}"/>
              </a:ext>
            </a:extLst>
          </p:cNvPr>
          <p:cNvSpPr txBox="1"/>
          <p:nvPr/>
        </p:nvSpPr>
        <p:spPr>
          <a:xfrm>
            <a:off x="3583620" y="3183978"/>
            <a:ext cx="2932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/>
              <a:t>Table 7: MDX magnets operating voltage</a:t>
            </a:r>
            <a:endParaRPr lang="en-GB" sz="11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36C7B22-2E27-1C1B-734D-F5F5771165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590095"/>
              </p:ext>
            </p:extLst>
          </p:nvPr>
        </p:nvGraphicFramePr>
        <p:xfrm>
          <a:off x="1296951" y="3445588"/>
          <a:ext cx="6653843" cy="20085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8875">
                  <a:extLst>
                    <a:ext uri="{9D8B030D-6E8A-4147-A177-3AD203B41FA5}">
                      <a16:colId xmlns:a16="http://schemas.microsoft.com/office/drawing/2014/main" val="3857123775"/>
                    </a:ext>
                  </a:extLst>
                </a:gridCol>
                <a:gridCol w="528121">
                  <a:extLst>
                    <a:ext uri="{9D8B030D-6E8A-4147-A177-3AD203B41FA5}">
                      <a16:colId xmlns:a16="http://schemas.microsoft.com/office/drawing/2014/main" val="3692466830"/>
                    </a:ext>
                  </a:extLst>
                </a:gridCol>
                <a:gridCol w="528121">
                  <a:extLst>
                    <a:ext uri="{9D8B030D-6E8A-4147-A177-3AD203B41FA5}">
                      <a16:colId xmlns:a16="http://schemas.microsoft.com/office/drawing/2014/main" val="3855286663"/>
                    </a:ext>
                  </a:extLst>
                </a:gridCol>
                <a:gridCol w="528121">
                  <a:extLst>
                    <a:ext uri="{9D8B030D-6E8A-4147-A177-3AD203B41FA5}">
                      <a16:colId xmlns:a16="http://schemas.microsoft.com/office/drawing/2014/main" val="1377668762"/>
                    </a:ext>
                  </a:extLst>
                </a:gridCol>
                <a:gridCol w="528121">
                  <a:extLst>
                    <a:ext uri="{9D8B030D-6E8A-4147-A177-3AD203B41FA5}">
                      <a16:colId xmlns:a16="http://schemas.microsoft.com/office/drawing/2014/main" val="2867507052"/>
                    </a:ext>
                  </a:extLst>
                </a:gridCol>
                <a:gridCol w="528121">
                  <a:extLst>
                    <a:ext uri="{9D8B030D-6E8A-4147-A177-3AD203B41FA5}">
                      <a16:colId xmlns:a16="http://schemas.microsoft.com/office/drawing/2014/main" val="4093555721"/>
                    </a:ext>
                  </a:extLst>
                </a:gridCol>
                <a:gridCol w="528121">
                  <a:extLst>
                    <a:ext uri="{9D8B030D-6E8A-4147-A177-3AD203B41FA5}">
                      <a16:colId xmlns:a16="http://schemas.microsoft.com/office/drawing/2014/main" val="2390779266"/>
                    </a:ext>
                  </a:extLst>
                </a:gridCol>
                <a:gridCol w="528121">
                  <a:extLst>
                    <a:ext uri="{9D8B030D-6E8A-4147-A177-3AD203B41FA5}">
                      <a16:colId xmlns:a16="http://schemas.microsoft.com/office/drawing/2014/main" val="2060484234"/>
                    </a:ext>
                  </a:extLst>
                </a:gridCol>
                <a:gridCol w="528121">
                  <a:extLst>
                    <a:ext uri="{9D8B030D-6E8A-4147-A177-3AD203B41FA5}">
                      <a16:colId xmlns:a16="http://schemas.microsoft.com/office/drawing/2014/main" val="2057726423"/>
                    </a:ext>
                  </a:extLst>
                </a:gridCol>
              </a:tblGrid>
              <a:tr h="343869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Total voltage drop of the power cables + 2 IMHH magnet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460943"/>
                  </a:ext>
                </a:extLst>
              </a:tr>
              <a:tr h="36196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Magnet ID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BGIV.A5L4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BGICV.A5L4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BGIH.A5L4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BGICH.A5L4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BGIV.A5R4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BGICV.A5R4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BGIH.A5R4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BGICH.A5R4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48102844"/>
                  </a:ext>
                </a:extLst>
              </a:tr>
              <a:tr h="16891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Length [m]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73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00355612"/>
                  </a:ext>
                </a:extLst>
              </a:tr>
              <a:tr h="13875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Total calbe length [m]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124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118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33070421"/>
                  </a:ext>
                </a:extLst>
              </a:tr>
              <a:tr h="2490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Cable cross section [mm2]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4747920"/>
                  </a:ext>
                </a:extLst>
              </a:tr>
              <a:tr h="2220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Rho copper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1,72E-08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8888959"/>
                  </a:ext>
                </a:extLst>
              </a:tr>
              <a:tr h="14478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Cable R [ohm]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0,051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9398771"/>
                  </a:ext>
                </a:extLst>
              </a:tr>
              <a:tr h="36940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Operating voltage magnet + cables at I max [V]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84,3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85,1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84,1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84,8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84,3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85,1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83,8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84,6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78799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318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 err="1"/>
              <a:t>Cost</a:t>
            </a:r>
            <a:r>
              <a:rPr lang="fr-CH" sz="2800" dirty="0"/>
              <a:t> / Planning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C4053AC-B8C6-6BAC-D7A7-2877A4B74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50" y="1452694"/>
            <a:ext cx="7920000" cy="3398410"/>
          </a:xfrm>
        </p:spPr>
        <p:txBody>
          <a:bodyPr>
            <a:normAutofit/>
          </a:bodyPr>
          <a:lstStyle/>
          <a:p>
            <a:r>
              <a:rPr lang="fr-CH" sz="1500" dirty="0">
                <a:latin typeface="inherit"/>
              </a:rPr>
              <a:t>The </a:t>
            </a:r>
            <a:r>
              <a:rPr lang="fr-CH" sz="1500" dirty="0" err="1">
                <a:latin typeface="inherit"/>
              </a:rPr>
              <a:t>cost</a:t>
            </a:r>
            <a:r>
              <a:rPr lang="fr-CH" sz="1500" dirty="0">
                <a:latin typeface="inherit"/>
              </a:rPr>
              <a:t> estimation for the </a:t>
            </a:r>
            <a:r>
              <a:rPr lang="fr-CH" sz="1500" dirty="0" err="1">
                <a:latin typeface="inherit"/>
              </a:rPr>
              <a:t>procurement</a:t>
            </a:r>
            <a:r>
              <a:rPr lang="fr-CH" sz="1500" dirty="0">
                <a:latin typeface="inherit"/>
              </a:rPr>
              <a:t> of the magnets </a:t>
            </a:r>
            <a:r>
              <a:rPr lang="fr-CH" sz="1500" dirty="0" err="1">
                <a:latin typeface="inherit"/>
              </a:rPr>
              <a:t>is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detailed</a:t>
            </a:r>
            <a:r>
              <a:rPr lang="fr-CH" sz="1500" dirty="0">
                <a:latin typeface="inherit"/>
              </a:rPr>
              <a:t> as follow:</a:t>
            </a:r>
          </a:p>
          <a:p>
            <a:r>
              <a:rPr lang="fr-CH" sz="1500" dirty="0">
                <a:latin typeface="inherit"/>
              </a:rPr>
              <a:t>One </a:t>
            </a:r>
            <a:r>
              <a:rPr lang="fr-CH" sz="1500" dirty="0" err="1">
                <a:latin typeface="inherit"/>
              </a:rPr>
              <a:t>pre-serie</a:t>
            </a:r>
            <a:r>
              <a:rPr lang="fr-CH" sz="1500" dirty="0">
                <a:latin typeface="inherit"/>
              </a:rPr>
              <a:t> magnet for </a:t>
            </a:r>
            <a:r>
              <a:rPr lang="fr-CH" sz="1500" dirty="0" err="1">
                <a:latin typeface="inherit"/>
              </a:rPr>
              <a:t>magnetic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measurements</a:t>
            </a:r>
            <a:r>
              <a:rPr lang="fr-CH" sz="1500" dirty="0">
                <a:latin typeface="inherit"/>
              </a:rPr>
              <a:t> / </a:t>
            </a:r>
            <a:r>
              <a:rPr lang="fr-CH" sz="1500" dirty="0" err="1">
                <a:latin typeface="inherit"/>
              </a:rPr>
              <a:t>optimization</a:t>
            </a:r>
            <a:r>
              <a:rPr lang="fr-CH" sz="1500" dirty="0">
                <a:latin typeface="inherit"/>
              </a:rPr>
              <a:t>: 75 </a:t>
            </a:r>
            <a:r>
              <a:rPr lang="fr-CH" sz="1500" dirty="0" err="1">
                <a:latin typeface="inherit"/>
              </a:rPr>
              <a:t>kCHF</a:t>
            </a:r>
            <a:r>
              <a:rPr lang="fr-CH" sz="1500" dirty="0">
                <a:latin typeface="inherit"/>
              </a:rPr>
              <a:t>, lead time 9 </a:t>
            </a:r>
            <a:r>
              <a:rPr lang="fr-CH" sz="1500" dirty="0" err="1">
                <a:latin typeface="inherit"/>
              </a:rPr>
              <a:t>months</a:t>
            </a:r>
            <a:r>
              <a:rPr lang="fr-CH" sz="1500" dirty="0">
                <a:latin typeface="inherit"/>
              </a:rPr>
              <a:t>.</a:t>
            </a:r>
          </a:p>
          <a:p>
            <a:r>
              <a:rPr lang="fr-CH" sz="1500" dirty="0" err="1">
                <a:latin typeface="inherit"/>
              </a:rPr>
              <a:t>Series</a:t>
            </a:r>
            <a:r>
              <a:rPr lang="fr-CH" sz="1500" dirty="0">
                <a:latin typeface="inherit"/>
              </a:rPr>
              <a:t> production of </a:t>
            </a:r>
            <a:r>
              <a:rPr lang="fr-CH" sz="1500" dirty="0" err="1">
                <a:latin typeface="inherit"/>
              </a:rPr>
              <a:t>three</a:t>
            </a:r>
            <a:r>
              <a:rPr lang="fr-CH" sz="1500" dirty="0">
                <a:latin typeface="inherit"/>
              </a:rPr>
              <a:t> magnets: 150 </a:t>
            </a:r>
            <a:r>
              <a:rPr lang="fr-CH" sz="1500" dirty="0" err="1">
                <a:latin typeface="inherit"/>
              </a:rPr>
              <a:t>kCHF</a:t>
            </a:r>
            <a:r>
              <a:rPr lang="fr-CH" sz="1500" dirty="0">
                <a:latin typeface="inherit"/>
              </a:rPr>
              <a:t> Lead time 1 </a:t>
            </a:r>
            <a:r>
              <a:rPr lang="fr-CH" sz="1500" dirty="0" err="1">
                <a:latin typeface="inherit"/>
              </a:rPr>
              <a:t>year</a:t>
            </a:r>
            <a:r>
              <a:rPr lang="fr-CH" sz="1500" dirty="0">
                <a:latin typeface="inherit"/>
              </a:rPr>
              <a:t> if the magnets are </a:t>
            </a:r>
            <a:r>
              <a:rPr lang="fr-CH" sz="1500" dirty="0" err="1">
                <a:latin typeface="inherit"/>
              </a:rPr>
              <a:t>similar</a:t>
            </a:r>
            <a:r>
              <a:rPr lang="fr-CH" sz="1500" dirty="0">
                <a:latin typeface="inherit"/>
              </a:rPr>
              <a:t> to the </a:t>
            </a:r>
            <a:r>
              <a:rPr lang="fr-CH" sz="1500" dirty="0" err="1">
                <a:latin typeface="inherit"/>
              </a:rPr>
              <a:t>pre-serie</a:t>
            </a:r>
            <a:r>
              <a:rPr lang="fr-CH" sz="1500" dirty="0">
                <a:latin typeface="inherit"/>
              </a:rPr>
              <a:t> unit.</a:t>
            </a:r>
          </a:p>
          <a:p>
            <a:r>
              <a:rPr lang="fr-CH" sz="1500" dirty="0">
                <a:latin typeface="inherit"/>
              </a:rPr>
              <a:t>One </a:t>
            </a:r>
            <a:r>
              <a:rPr lang="fr-CH" sz="1500" dirty="0" err="1">
                <a:latin typeface="inherit"/>
              </a:rPr>
              <a:t>spare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coil</a:t>
            </a:r>
            <a:r>
              <a:rPr lang="fr-CH" sz="1500" dirty="0">
                <a:latin typeface="inherit"/>
              </a:rPr>
              <a:t> set: 20 </a:t>
            </a:r>
            <a:r>
              <a:rPr lang="fr-CH" sz="1500" dirty="0" err="1">
                <a:latin typeface="inherit"/>
              </a:rPr>
              <a:t>kCHF</a:t>
            </a:r>
            <a:endParaRPr lang="fr-CH" sz="1500" dirty="0">
              <a:latin typeface="inherit"/>
            </a:endParaRPr>
          </a:p>
          <a:p>
            <a:r>
              <a:rPr lang="fr-FR" sz="1500" dirty="0">
                <a:latin typeface="inherit"/>
              </a:rPr>
              <a:t>IMHH magnets: </a:t>
            </a:r>
            <a:r>
              <a:rPr lang="fr-FR" sz="1500" dirty="0" err="1">
                <a:latin typeface="inherit"/>
              </a:rPr>
              <a:t>Available</a:t>
            </a:r>
            <a:r>
              <a:rPr lang="fr-FR" sz="1500" dirty="0">
                <a:latin typeface="inherit"/>
              </a:rPr>
              <a:t> and </a:t>
            </a:r>
            <a:r>
              <a:rPr lang="fr-FR" sz="1500" dirty="0" err="1">
                <a:latin typeface="inherit"/>
              </a:rPr>
              <a:t>already</a:t>
            </a:r>
            <a:r>
              <a:rPr lang="fr-FR" sz="1500" dirty="0">
                <a:latin typeface="inherit"/>
              </a:rPr>
              <a:t> </a:t>
            </a:r>
            <a:r>
              <a:rPr lang="fr-FR" sz="1500" dirty="0" err="1">
                <a:latin typeface="inherit"/>
              </a:rPr>
              <a:t>located</a:t>
            </a:r>
            <a:r>
              <a:rPr lang="fr-FR" sz="1500" dirty="0">
                <a:latin typeface="inherit"/>
              </a:rPr>
              <a:t> at the spot.</a:t>
            </a:r>
          </a:p>
          <a:p>
            <a:r>
              <a:rPr lang="fr-FR" sz="1500" dirty="0">
                <a:latin typeface="inherit"/>
              </a:rPr>
              <a:t>Magnet support structures: BGI magnets table modification: 30 </a:t>
            </a:r>
            <a:r>
              <a:rPr lang="fr-FR" sz="1500" dirty="0" err="1">
                <a:latin typeface="inherit"/>
              </a:rPr>
              <a:t>kCHF</a:t>
            </a:r>
            <a:endParaRPr lang="fr-FR" sz="1500" dirty="0">
              <a:latin typeface="inherit"/>
            </a:endParaRPr>
          </a:p>
          <a:p>
            <a:r>
              <a:rPr lang="fr-FR" sz="1500" dirty="0">
                <a:latin typeface="inherit"/>
              </a:rPr>
              <a:t>Total: +/- 300 </a:t>
            </a:r>
            <a:r>
              <a:rPr lang="fr-FR" sz="1500" dirty="0" err="1">
                <a:latin typeface="inherit"/>
              </a:rPr>
              <a:t>kCHF</a:t>
            </a:r>
            <a:r>
              <a:rPr lang="fr-FR" sz="1500" dirty="0">
                <a:latin typeface="inherit"/>
              </a:rPr>
              <a:t> </a:t>
            </a:r>
          </a:p>
          <a:p>
            <a:endParaRPr lang="fr-FR" sz="1500" dirty="0">
              <a:latin typeface="inherit"/>
            </a:endParaRPr>
          </a:p>
          <a:p>
            <a:r>
              <a:rPr lang="fr-FR" sz="1500" dirty="0" err="1">
                <a:latin typeface="inherit"/>
              </a:rPr>
              <a:t>Procurement</a:t>
            </a:r>
            <a:r>
              <a:rPr lang="fr-FR" sz="1500" dirty="0">
                <a:latin typeface="inherit"/>
              </a:rPr>
              <a:t> lead time </a:t>
            </a:r>
            <a:r>
              <a:rPr lang="fr-FR" sz="1500" dirty="0" err="1">
                <a:latin typeface="inherit"/>
              </a:rPr>
              <a:t>is</a:t>
            </a:r>
            <a:r>
              <a:rPr lang="fr-FR" sz="1500" dirty="0">
                <a:latin typeface="inherit"/>
              </a:rPr>
              <a:t> 2.5 </a:t>
            </a:r>
            <a:r>
              <a:rPr lang="fr-FR" sz="1500" dirty="0" err="1">
                <a:latin typeface="inherit"/>
              </a:rPr>
              <a:t>years</a:t>
            </a:r>
            <a:r>
              <a:rPr lang="fr-FR" sz="1500" dirty="0">
                <a:latin typeface="inherit"/>
              </a:rPr>
              <a:t> </a:t>
            </a:r>
            <a:r>
              <a:rPr lang="fr-FR" sz="1500" dirty="0" err="1">
                <a:latin typeface="inherit"/>
              </a:rPr>
              <a:t>from</a:t>
            </a:r>
            <a:r>
              <a:rPr lang="fr-FR" sz="1500" dirty="0">
                <a:latin typeface="inherit"/>
              </a:rPr>
              <a:t> the design validation to commissioning.</a:t>
            </a:r>
          </a:p>
        </p:txBody>
      </p:sp>
    </p:spTree>
    <p:extLst>
      <p:ext uri="{BB962C8B-B14F-4D97-AF65-F5344CB8AC3E}">
        <p14:creationId xmlns:p14="http://schemas.microsoft.com/office/powerpoint/2010/main" val="2337813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Conclusions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6800" y="1662847"/>
            <a:ext cx="7920000" cy="2921290"/>
          </a:xfrm>
        </p:spPr>
        <p:txBody>
          <a:bodyPr>
            <a:normAutofit/>
          </a:bodyPr>
          <a:lstStyle/>
          <a:p>
            <a:r>
              <a:rPr lang="fr-CH" sz="1500" dirty="0">
                <a:latin typeface="inherit"/>
              </a:rPr>
              <a:t>The </a:t>
            </a:r>
            <a:r>
              <a:rPr lang="fr-CH" sz="1500" dirty="0" err="1">
                <a:latin typeface="inherit"/>
              </a:rPr>
              <a:t>magnetic</a:t>
            </a:r>
            <a:r>
              <a:rPr lang="fr-CH" sz="1500" dirty="0">
                <a:latin typeface="inherit"/>
              </a:rPr>
              <a:t> model of the BGI-LHC magnets </a:t>
            </a:r>
            <a:r>
              <a:rPr lang="fr-CH" sz="1500" dirty="0" err="1">
                <a:latin typeface="inherit"/>
              </a:rPr>
              <a:t>provides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requested</a:t>
            </a:r>
            <a:r>
              <a:rPr lang="fr-CH" sz="1500" dirty="0">
                <a:latin typeface="inherit"/>
              </a:rPr>
              <a:t> B </a:t>
            </a:r>
            <a:r>
              <a:rPr lang="fr-CH" sz="1500" dirty="0" err="1">
                <a:latin typeface="inherit"/>
              </a:rPr>
              <a:t>field</a:t>
            </a:r>
            <a:r>
              <a:rPr lang="fr-CH" sz="1500" dirty="0">
                <a:latin typeface="inherit"/>
              </a:rPr>
              <a:t> of 0.6 Tesla </a:t>
            </a:r>
            <a:r>
              <a:rPr lang="fr-CH" sz="1500" dirty="0" err="1">
                <a:latin typeface="inherit"/>
              </a:rPr>
              <a:t>with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required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field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quality</a:t>
            </a:r>
            <a:r>
              <a:rPr lang="fr-CH" sz="1500" dirty="0">
                <a:latin typeface="inherit"/>
              </a:rPr>
              <a:t> of 10e</a:t>
            </a:r>
            <a:r>
              <a:rPr lang="fr-CH" sz="1500" baseline="30000" dirty="0">
                <a:latin typeface="inherit"/>
              </a:rPr>
              <a:t>-3 </a:t>
            </a:r>
            <a:r>
              <a:rPr lang="fr-CH" sz="1500" dirty="0">
                <a:latin typeface="inherit"/>
              </a:rPr>
              <a:t>in the </a:t>
            </a:r>
            <a:r>
              <a:rPr lang="fr-CH" sz="1500" dirty="0" err="1">
                <a:latin typeface="inherit"/>
              </a:rPr>
              <a:t>defined</a:t>
            </a:r>
            <a:r>
              <a:rPr lang="fr-CH" sz="1500" dirty="0">
                <a:latin typeface="inherit"/>
              </a:rPr>
              <a:t> Good Field </a:t>
            </a:r>
            <a:r>
              <a:rPr lang="fr-CH" sz="1500" dirty="0" err="1">
                <a:latin typeface="inherit"/>
              </a:rPr>
              <a:t>Region</a:t>
            </a:r>
            <a:r>
              <a:rPr lang="fr-CH" sz="1500" dirty="0">
                <a:latin typeface="inherit"/>
              </a:rPr>
              <a:t>.</a:t>
            </a:r>
          </a:p>
          <a:p>
            <a:endParaRPr lang="fr-CH" sz="1500" dirty="0">
              <a:latin typeface="inherit"/>
            </a:endParaRPr>
          </a:p>
          <a:p>
            <a:r>
              <a:rPr lang="fr-CH" sz="1500" dirty="0">
                <a:latin typeface="inherit"/>
              </a:rPr>
              <a:t>The MDX magnet </a:t>
            </a:r>
            <a:r>
              <a:rPr lang="fr-CH" sz="1500" dirty="0" err="1">
                <a:latin typeface="inherit"/>
              </a:rPr>
              <a:t>used</a:t>
            </a:r>
            <a:r>
              <a:rPr lang="fr-CH" sz="1500" dirty="0">
                <a:latin typeface="inherit"/>
              </a:rPr>
              <a:t> as trim magnets </a:t>
            </a:r>
            <a:r>
              <a:rPr lang="fr-CH" sz="1500" dirty="0" err="1">
                <a:latin typeface="inherit"/>
              </a:rPr>
              <a:t>operate</a:t>
            </a:r>
            <a:r>
              <a:rPr lang="fr-CH" sz="1500" dirty="0">
                <a:latin typeface="inherit"/>
              </a:rPr>
              <a:t> as </a:t>
            </a:r>
            <a:r>
              <a:rPr lang="fr-CH" sz="1500" dirty="0" err="1">
                <a:latin typeface="inherit"/>
              </a:rPr>
              <a:t>field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canceling</a:t>
            </a:r>
            <a:r>
              <a:rPr lang="fr-CH" sz="1500" dirty="0">
                <a:latin typeface="inherit"/>
              </a:rPr>
              <a:t> magnets and </a:t>
            </a:r>
            <a:r>
              <a:rPr lang="fr-CH" sz="1500" dirty="0" err="1">
                <a:latin typeface="inherit"/>
              </a:rPr>
              <a:t>ensure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beam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is</a:t>
            </a:r>
            <a:r>
              <a:rPr lang="fr-CH" sz="1500" dirty="0">
                <a:latin typeface="inherit"/>
              </a:rPr>
              <a:t> set back to </a:t>
            </a:r>
            <a:r>
              <a:rPr lang="fr-CH" sz="1500" dirty="0" err="1">
                <a:latin typeface="inherit"/>
              </a:rPr>
              <a:t>its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orbit</a:t>
            </a:r>
            <a:r>
              <a:rPr lang="fr-CH" sz="1500" dirty="0">
                <a:latin typeface="inherit"/>
              </a:rPr>
              <a:t>. As </a:t>
            </a:r>
            <a:r>
              <a:rPr lang="fr-CH" sz="1500" dirty="0" err="1">
                <a:latin typeface="inherit"/>
              </a:rPr>
              <a:t>those</a:t>
            </a:r>
            <a:r>
              <a:rPr lang="fr-CH" sz="1500" dirty="0">
                <a:latin typeface="inherit"/>
              </a:rPr>
              <a:t> magnets are </a:t>
            </a:r>
            <a:r>
              <a:rPr lang="fr-CH" sz="1500" dirty="0" err="1">
                <a:latin typeface="inherit"/>
              </a:rPr>
              <a:t>available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they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reduce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procurement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costs</a:t>
            </a:r>
            <a:r>
              <a:rPr lang="fr-CH" sz="1500" dirty="0">
                <a:latin typeface="inherit"/>
              </a:rPr>
              <a:t>.</a:t>
            </a:r>
          </a:p>
          <a:p>
            <a:endParaRPr lang="fr-CH" sz="1500" dirty="0">
              <a:latin typeface="inherit"/>
            </a:endParaRPr>
          </a:p>
          <a:p>
            <a:r>
              <a:rPr lang="fr-CH" sz="1500" dirty="0">
                <a:latin typeface="inherit"/>
              </a:rPr>
              <a:t> The magnets are compatible </a:t>
            </a:r>
            <a:r>
              <a:rPr lang="fr-CH" sz="1500" dirty="0" err="1">
                <a:latin typeface="inherit"/>
              </a:rPr>
              <a:t>with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available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space</a:t>
            </a:r>
            <a:r>
              <a:rPr lang="fr-CH" sz="1500" dirty="0">
                <a:latin typeface="inherit"/>
              </a:rPr>
              <a:t>, the power and </a:t>
            </a:r>
            <a:r>
              <a:rPr lang="fr-CH" sz="1500" dirty="0" err="1">
                <a:latin typeface="inherit"/>
              </a:rPr>
              <a:t>cooling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constraints</a:t>
            </a:r>
            <a:r>
              <a:rPr lang="fr-CH" sz="1500" dirty="0">
                <a:latin typeface="inherit"/>
              </a:rPr>
              <a:t>, </a:t>
            </a:r>
            <a:r>
              <a:rPr lang="fr-CH" sz="1500" dirty="0" err="1">
                <a:latin typeface="inherit"/>
              </a:rPr>
              <a:t>using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available</a:t>
            </a:r>
            <a:r>
              <a:rPr lang="fr-CH" sz="1500" dirty="0">
                <a:latin typeface="inherit"/>
              </a:rPr>
              <a:t> power </a:t>
            </a:r>
            <a:r>
              <a:rPr lang="fr-CH" sz="1500" dirty="0" err="1">
                <a:latin typeface="inherit"/>
              </a:rPr>
              <a:t>converters</a:t>
            </a:r>
            <a:r>
              <a:rPr lang="fr-CH" sz="1500" dirty="0">
                <a:latin typeface="inherit"/>
              </a:rPr>
              <a:t> for all magnets and power </a:t>
            </a:r>
            <a:r>
              <a:rPr lang="fr-CH" sz="1500" dirty="0" err="1">
                <a:latin typeface="inherit"/>
              </a:rPr>
              <a:t>cables</a:t>
            </a:r>
            <a:r>
              <a:rPr lang="fr-CH" sz="1500" dirty="0">
                <a:latin typeface="inherit"/>
              </a:rPr>
              <a:t> for trims </a:t>
            </a:r>
            <a:r>
              <a:rPr lang="fr-CH" sz="1500" dirty="0" err="1">
                <a:latin typeface="inherit"/>
              </a:rPr>
              <a:t>only</a:t>
            </a:r>
            <a:r>
              <a:rPr lang="fr-CH" sz="1500" dirty="0">
                <a:latin typeface="inherit"/>
              </a:rPr>
              <a:t>.</a:t>
            </a:r>
          </a:p>
          <a:p>
            <a:r>
              <a:rPr lang="en-GB" sz="1500" dirty="0">
                <a:latin typeface="inherit"/>
              </a:rPr>
              <a:t> </a:t>
            </a:r>
            <a:endParaRPr lang="fr-FR" sz="1500" dirty="0">
              <a:latin typeface="inheri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73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Introduction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The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Beam Gas Ionization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(BGI) monitor is a non-invasive instrument for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measuring transverse beam profiles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. Building on the success of BGI devices currently operational in the PS and tested in the SPS, the high potential of this technology has been well demonstrated. In the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2022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 review,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BGI was selected as the baseline profile monitor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for the High Luminosity LHC (HL-LHC).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To meet the stringent operational requirements—achieving a transverse profile measurement accuracy within 2.5% and an emittance error below 5%—the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new </a:t>
            </a:r>
            <a:r>
              <a:rPr lang="en-GB" sz="1800" b="1" i="0" dirty="0" err="1">
                <a:solidFill>
                  <a:srgbClr val="242424"/>
                </a:solidFill>
                <a:effectLst/>
                <a:latin typeface="inherit"/>
              </a:rPr>
              <a:t>Timepix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-based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BGI requires a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magnetic field of 0.6T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. This marks a significant improvement over the older MCP-camera-based BGI, which operated at only 0.2T, making the reuse of existing magnets unfeasible.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With the increased magnetic field, operational considerations necessitate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an integrated B-field of zero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 to maintain a closed orbit and avoid transverse offsets. To achieve this,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a triplet configuration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was chosen, consisting of one main magnet and two trim magnets.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Working within a constrained budget, the project has prioritized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cost optimization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by recycling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existing power converters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,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magnets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, and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infrastructure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 wherever possible. Alternatives, including permanent magnets 3 in 1 magnet and MDX doublet configuration, were thoroughly evaluated before finalizing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the triplet configuration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, which requires a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new main magnet for each instrument.</a:t>
            </a:r>
            <a:endParaRPr lang="en-GB" sz="1800" b="1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In total,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four instruments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will be deployed—one for each transverse plane of the two LHC beams—ensuring precise and reliable beam profile monitoring for the HL-LHC.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63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9F46B-7D95-9807-576C-758DAD37B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896AA7-C055-1BD5-075C-FC885BFDE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BGI-LHC Technical </a:t>
            </a:r>
            <a:r>
              <a:rPr lang="fr-CH" sz="2800" dirty="0" err="1"/>
              <a:t>requirements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D48917-17CD-281C-E9FA-1F54BE133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008" y="896708"/>
            <a:ext cx="7920000" cy="5062800"/>
          </a:xfrm>
        </p:spPr>
        <p:txBody>
          <a:bodyPr>
            <a:noAutofit/>
          </a:bodyPr>
          <a:lstStyle/>
          <a:p>
            <a:pPr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4 Beam Gas Ionization detectors in total are located in Point 5: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5R4, 2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5L4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2 configuration are used: One with a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horizontal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field and one with a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field per beam.</a:t>
            </a:r>
          </a:p>
          <a:p>
            <a:pPr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 setup consist of 1 BGI magnet and 2 “field cancelling” trim magnets located upstream and downstream of the BGI magnet with opposite field so that they cancel the B field between the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three magnets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of trim magnets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provide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half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integrated B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field of the BGI magnet.</a:t>
            </a:r>
          </a:p>
          <a:p>
            <a:pPr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requested B Field in the detector gap is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0,6 T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Good Field Region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is defined as a volume within the magnet center of X,Y,Z: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30 x 50 x 30 mm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with Y offset of 1,5 mm.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field quality is defined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1500" b="1" dirty="0"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DB/B &lt;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1 e</a:t>
            </a:r>
            <a:r>
              <a:rPr lang="en-US" sz="1500" b="1" baseline="30000" dirty="0"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-3 </a:t>
            </a:r>
            <a:r>
              <a:rPr lang="en-US" sz="1500" dirty="0"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in the defined volume above.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magnet gap is 140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mm as a result of the instrument size and related vacuum chamber and assembly clearance (see Fig. 1, 2 and 3).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magnet design shall accommodates with the environment constraints defined by the machine layout, where basically the adjacent beam pipe and the QRL limit the transverse space (see fig. 4 to 7).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Easy access to the detector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is needed requesting the BGI magnet to be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movable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longitudinal axis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of minimum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300 mm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Operating power converter parameters: </a:t>
            </a:r>
          </a:p>
          <a:p>
            <a:pPr lvl="1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BGI magnet converters provide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600A, 40V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, 1 unit per BGI magnet, already available. </a:t>
            </a:r>
          </a:p>
          <a:p>
            <a:pPr lvl="1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Trim magnets converters provide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125A and 125V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, 1 unit per 2 trim magnets (presently in operation and available).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Available cooling water: P=11 bars, DP 8 bars, inlet temp= 27 °C. (1/2” piping)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11B094A-93D0-FF2E-A7FC-53138A1E0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>
            <a:extLst>
              <a:ext uri="{FF2B5EF4-FFF2-40B4-BE49-F238E27FC236}">
                <a16:creationId xmlns:a16="http://schemas.microsoft.com/office/drawing/2014/main" id="{8C02BC1D-9123-830F-743E-42EC7B7BE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81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95CE3-0EB6-3AE9-4CA1-B28CF5221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69E3B-B9CE-1230-7553-8937FB311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HL-LHC BGI designs review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9110F-1B0A-7AB2-A539-D127DB274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4CB89-9288-C139-B7C5-74A124FA9B9F}"/>
              </a:ext>
            </a:extLst>
          </p:cNvPr>
          <p:cNvSpPr txBox="1"/>
          <p:nvPr/>
        </p:nvSpPr>
        <p:spPr>
          <a:xfrm>
            <a:off x="305991" y="3455566"/>
            <a:ext cx="2915859" cy="12695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200" dirty="0">
                <a:solidFill>
                  <a:schemeClr val="accent2"/>
                </a:solidFill>
              </a:rPr>
              <a:t>ST1904954</a:t>
            </a:r>
          </a:p>
          <a:p>
            <a:pPr algn="l">
              <a:lnSpc>
                <a:spcPct val="150000"/>
              </a:lnSpc>
            </a:pPr>
            <a:r>
              <a:rPr lang="en-GB" sz="1200" i="1" dirty="0"/>
              <a:t>Detector</a:t>
            </a:r>
            <a:r>
              <a:rPr lang="en-GB" sz="1200" dirty="0"/>
              <a:t>: TPX3</a:t>
            </a:r>
          </a:p>
          <a:p>
            <a:pPr algn="l">
              <a:lnSpc>
                <a:spcPct val="150000"/>
              </a:lnSpc>
            </a:pPr>
            <a:r>
              <a:rPr lang="en-GB" sz="1200" i="1" dirty="0"/>
              <a:t>Envelope</a:t>
            </a:r>
            <a:r>
              <a:rPr lang="en-GB" sz="1200" dirty="0"/>
              <a:t> ~ 180 mm x 352 mm x 355 mm </a:t>
            </a:r>
            <a:r>
              <a:rPr lang="en-GB" sz="1200" i="1" dirty="0"/>
              <a:t>RF requirements</a:t>
            </a:r>
            <a:r>
              <a:rPr lang="en-GB" sz="1200" dirty="0"/>
              <a:t>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050" dirty="0"/>
              <a:t>SPS-BGI type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E06B4D-E023-1F2A-327D-91BEE90010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34" r="3587"/>
          <a:stretch/>
        </p:blipFill>
        <p:spPr>
          <a:xfrm>
            <a:off x="305991" y="1944000"/>
            <a:ext cx="3672408" cy="1485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E2CFD8-815F-4863-9D16-568576A4F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246" y="2038019"/>
            <a:ext cx="2511000" cy="1355640"/>
          </a:xfrm>
          <a:prstGeom prst="rect">
            <a:avLst/>
          </a:prstGeom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1099232E-1F21-A315-60E4-3465BC660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37047"/>
            <a:ext cx="8532019" cy="8001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Designs overview</a:t>
            </a:r>
            <a:br>
              <a:rPr lang="en-GB" dirty="0"/>
            </a:br>
            <a:br>
              <a:rPr lang="en-GB" sz="300" dirty="0"/>
            </a:br>
            <a:r>
              <a:rPr lang="en-GB" sz="1800" dirty="0">
                <a:solidFill>
                  <a:schemeClr val="accent2"/>
                </a:solidFill>
              </a:rPr>
              <a:t>OPTION 4: </a:t>
            </a:r>
            <a:r>
              <a:rPr lang="en-GB" sz="1800" b="0" dirty="0">
                <a:solidFill>
                  <a:schemeClr val="accent2"/>
                </a:solidFill>
              </a:rPr>
              <a:t>LHC-BGI RECT INSTR &amp; RECT CHAMBER ASSBLY - TPX3</a:t>
            </a:r>
            <a:endParaRPr lang="en-GB" b="0" dirty="0">
              <a:solidFill>
                <a:schemeClr val="accent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444DE9-03B3-3A54-C9F6-F100090D56BA}"/>
              </a:ext>
            </a:extLst>
          </p:cNvPr>
          <p:cNvSpPr/>
          <p:nvPr/>
        </p:nvSpPr>
        <p:spPr>
          <a:xfrm>
            <a:off x="7884368" y="3736419"/>
            <a:ext cx="1015698" cy="1335489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000" dirty="0"/>
              <a:t>Beam vertical offset +1,5 mm</a:t>
            </a:r>
            <a:endParaRPr lang="en-GB" sz="1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C6853F-B404-9AFC-5001-94D4357E5B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8399" y="3435853"/>
            <a:ext cx="3698399" cy="2133927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319108F0-FAD9-5475-2822-98BA17B2404F}"/>
              </a:ext>
            </a:extLst>
          </p:cNvPr>
          <p:cNvSpPr txBox="1">
            <a:spLocks/>
          </p:cNvSpPr>
          <p:nvPr/>
        </p:nvSpPr>
        <p:spPr>
          <a:xfrm>
            <a:off x="540096" y="350349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BGI-LHC Technical </a:t>
            </a:r>
            <a:r>
              <a:rPr lang="fr-CH" dirty="0" err="1"/>
              <a:t>requirements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B47D2F-ECC9-6B03-C104-57A53C29ED9A}"/>
              </a:ext>
            </a:extLst>
          </p:cNvPr>
          <p:cNvSpPr txBox="1"/>
          <p:nvPr/>
        </p:nvSpPr>
        <p:spPr>
          <a:xfrm>
            <a:off x="305991" y="5060206"/>
            <a:ext cx="291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 instrument </a:t>
            </a:r>
            <a:r>
              <a:rPr lang="fr-CH" sz="1200" dirty="0" err="1"/>
              <a:t>chamber</a:t>
            </a:r>
            <a:r>
              <a:rPr lang="fr-CH" sz="1200" dirty="0"/>
              <a:t> size </a:t>
            </a:r>
            <a:r>
              <a:rPr lang="fr-CH" sz="1200" dirty="0" err="1"/>
              <a:t>side</a:t>
            </a:r>
            <a:r>
              <a:rPr lang="fr-CH" sz="1200" dirty="0"/>
              <a:t> </a:t>
            </a:r>
            <a:r>
              <a:rPr lang="fr-CH" sz="1200" dirty="0" err="1"/>
              <a:t>view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8CAAA1-00B3-FA8B-7022-900B938BDDB1}"/>
              </a:ext>
            </a:extLst>
          </p:cNvPr>
          <p:cNvSpPr txBox="1"/>
          <p:nvPr/>
        </p:nvSpPr>
        <p:spPr>
          <a:xfrm>
            <a:off x="4006797" y="5720953"/>
            <a:ext cx="3608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Fig.2 &amp; 3 instrument </a:t>
            </a:r>
            <a:r>
              <a:rPr lang="fr-CH" sz="1200" dirty="0" err="1"/>
              <a:t>chamber</a:t>
            </a:r>
            <a:r>
              <a:rPr lang="fr-CH" sz="1200" dirty="0"/>
              <a:t> size cross section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071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89576"/>
          </a:xfrm>
        </p:spPr>
        <p:txBody>
          <a:bodyPr/>
          <a:lstStyle/>
          <a:p>
            <a:r>
              <a:rPr lang="fr-CH" sz="2800" dirty="0"/>
              <a:t>Magnet </a:t>
            </a:r>
            <a:r>
              <a:rPr lang="fr-CH" sz="2800" dirty="0" err="1"/>
              <a:t>integration</a:t>
            </a:r>
            <a:r>
              <a:rPr lang="fr-CH" sz="2800" dirty="0"/>
              <a:t> and </a:t>
            </a:r>
            <a:r>
              <a:rPr lang="fr-CH" sz="2800" dirty="0" err="1"/>
              <a:t>layout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7241DA0-241E-9271-46FA-8F7D5DDD1F38}"/>
              </a:ext>
            </a:extLst>
          </p:cNvPr>
          <p:cNvSpPr txBox="1"/>
          <p:nvPr/>
        </p:nvSpPr>
        <p:spPr>
          <a:xfrm>
            <a:off x="3240327" y="181120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5L4 configuration top </a:t>
            </a:r>
            <a:r>
              <a:rPr lang="fr-CH" dirty="0" err="1"/>
              <a:t>view</a:t>
            </a:r>
            <a:r>
              <a:rPr lang="fr-CH" dirty="0"/>
              <a:t>: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3FA209-76CA-4910-1142-0945E5E8DA8D}"/>
              </a:ext>
            </a:extLst>
          </p:cNvPr>
          <p:cNvSpPr txBox="1"/>
          <p:nvPr/>
        </p:nvSpPr>
        <p:spPr>
          <a:xfrm>
            <a:off x="3292820" y="387043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5R4 configuration top </a:t>
            </a:r>
            <a:r>
              <a:rPr lang="fr-CH" dirty="0" err="1"/>
              <a:t>view</a:t>
            </a:r>
            <a:endParaRPr lang="en-GB" dirty="0"/>
          </a:p>
        </p:txBody>
      </p:sp>
      <p:pic>
        <p:nvPicPr>
          <p:cNvPr id="24" name="Picture 23" descr="A long pipe with several boxes&#10;&#10;Description automatically generated with medium confidence">
            <a:extLst>
              <a:ext uri="{FF2B5EF4-FFF2-40B4-BE49-F238E27FC236}">
                <a16:creationId xmlns:a16="http://schemas.microsoft.com/office/drawing/2014/main" id="{B285301B-867E-687F-52BB-A4CC87200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4366353"/>
            <a:ext cx="2428855" cy="1492832"/>
          </a:xfrm>
          <a:prstGeom prst="rect">
            <a:avLst/>
          </a:prstGeom>
        </p:spPr>
      </p:pic>
      <p:pic>
        <p:nvPicPr>
          <p:cNvPr id="26" name="Picture 25" descr="A long metal pipe with several boxes&#10;&#10;Description automatically generated with medium confidence">
            <a:extLst>
              <a:ext uri="{FF2B5EF4-FFF2-40B4-BE49-F238E27FC236}">
                <a16:creationId xmlns:a16="http://schemas.microsoft.com/office/drawing/2014/main" id="{7066831E-0434-805E-1D60-B4B1026B6C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4279359"/>
            <a:ext cx="2402666" cy="1691330"/>
          </a:xfrm>
          <a:prstGeom prst="rect">
            <a:avLst/>
          </a:prstGeom>
        </p:spPr>
      </p:pic>
      <p:pic>
        <p:nvPicPr>
          <p:cNvPr id="28" name="Picture 27" descr="A machine with several parts&#10;&#10;Description automatically generated with medium confidence">
            <a:extLst>
              <a:ext uri="{FF2B5EF4-FFF2-40B4-BE49-F238E27FC236}">
                <a16:creationId xmlns:a16="http://schemas.microsoft.com/office/drawing/2014/main" id="{580621A6-81F9-0C5C-6224-F3C7D023286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8905"/>
          <a:stretch/>
        </p:blipFill>
        <p:spPr>
          <a:xfrm>
            <a:off x="1044908" y="2232319"/>
            <a:ext cx="3121007" cy="1323410"/>
          </a:xfrm>
          <a:prstGeom prst="rect">
            <a:avLst/>
          </a:prstGeom>
        </p:spPr>
      </p:pic>
      <p:pic>
        <p:nvPicPr>
          <p:cNvPr id="30" name="Picture 29" descr="A machine with green and grey parts&#10;&#10;Description automatically generated">
            <a:extLst>
              <a:ext uri="{FF2B5EF4-FFF2-40B4-BE49-F238E27FC236}">
                <a16:creationId xmlns:a16="http://schemas.microsoft.com/office/drawing/2014/main" id="{96690C0B-4E5B-C549-D08B-6E6B0E7C99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6369" y="2161864"/>
            <a:ext cx="3105860" cy="138056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849E852-61FD-8C26-C0F9-35DDB4AFFCB9}"/>
              </a:ext>
            </a:extLst>
          </p:cNvPr>
          <p:cNvSpPr txBox="1"/>
          <p:nvPr/>
        </p:nvSpPr>
        <p:spPr>
          <a:xfrm>
            <a:off x="1547664" y="3520144"/>
            <a:ext cx="2190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Fig.4 Operating configuration</a:t>
            </a:r>
            <a:endParaRPr lang="en-GB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673F1D-6AB5-C936-F43D-33A7113BAEFF}"/>
              </a:ext>
            </a:extLst>
          </p:cNvPr>
          <p:cNvSpPr txBox="1"/>
          <p:nvPr/>
        </p:nvSpPr>
        <p:spPr>
          <a:xfrm>
            <a:off x="1721231" y="5958694"/>
            <a:ext cx="2157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Fig.6 Operating configuration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E081CB5-5C36-6222-F68E-0F9FB69009B0}"/>
              </a:ext>
            </a:extLst>
          </p:cNvPr>
          <p:cNvSpPr txBox="1"/>
          <p:nvPr/>
        </p:nvSpPr>
        <p:spPr>
          <a:xfrm>
            <a:off x="5000599" y="3520144"/>
            <a:ext cx="2811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Fig.5 Instrument </a:t>
            </a:r>
            <a:r>
              <a:rPr lang="fr-CH" sz="1200" dirty="0" err="1"/>
              <a:t>access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662FB84-053C-11C2-A63D-4614C0A876DF}"/>
              </a:ext>
            </a:extLst>
          </p:cNvPr>
          <p:cNvSpPr txBox="1"/>
          <p:nvPr/>
        </p:nvSpPr>
        <p:spPr>
          <a:xfrm>
            <a:off x="5179419" y="5938362"/>
            <a:ext cx="28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Fig.7 Instrument </a:t>
            </a:r>
            <a:r>
              <a:rPr lang="fr-CH" sz="1200" dirty="0" err="1"/>
              <a:t>access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6286AE-2BC3-A1FF-5DFA-F40B83990703}"/>
              </a:ext>
            </a:extLst>
          </p:cNvPr>
          <p:cNvSpPr txBox="1"/>
          <p:nvPr/>
        </p:nvSpPr>
        <p:spPr>
          <a:xfrm>
            <a:off x="804054" y="659770"/>
            <a:ext cx="777686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>
                <a:latin typeface="inherit"/>
              </a:rPr>
              <a:t>The configuration of the magnets </a:t>
            </a:r>
            <a:r>
              <a:rPr lang="fr-CH" sz="1500" dirty="0" err="1">
                <a:latin typeface="inherit"/>
              </a:rPr>
              <a:t>is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following</a:t>
            </a:r>
            <a:r>
              <a:rPr lang="fr-CH" sz="1500" dirty="0">
                <a:latin typeface="inherit"/>
              </a:rPr>
              <a:t>: The </a:t>
            </a:r>
            <a:r>
              <a:rPr lang="fr-CH" sz="1500" b="1" dirty="0">
                <a:latin typeface="inherit"/>
              </a:rPr>
              <a:t>BGI magnet </a:t>
            </a:r>
            <a:r>
              <a:rPr lang="fr-CH" sz="1500" dirty="0">
                <a:latin typeface="inherit"/>
              </a:rPr>
              <a:t>(in green) </a:t>
            </a:r>
            <a:r>
              <a:rPr lang="fr-CH" sz="1500" b="1" dirty="0" err="1">
                <a:latin typeface="inherit"/>
              </a:rPr>
              <a:t>is</a:t>
            </a:r>
            <a:r>
              <a:rPr lang="fr-CH" sz="1500" b="1" dirty="0">
                <a:latin typeface="inherit"/>
              </a:rPr>
              <a:t> set </a:t>
            </a:r>
            <a:r>
              <a:rPr lang="fr-CH" sz="1500" b="1" dirty="0" err="1">
                <a:latin typeface="inherit"/>
              </a:rPr>
              <a:t>between</a:t>
            </a:r>
            <a:r>
              <a:rPr lang="fr-CH" sz="1500" b="1" dirty="0">
                <a:latin typeface="inherit"/>
              </a:rPr>
              <a:t> 2 IMHH magnets (in </a:t>
            </a:r>
            <a:r>
              <a:rPr lang="fr-CH" sz="1500" b="1" dirty="0" err="1">
                <a:latin typeface="inherit"/>
              </a:rPr>
              <a:t>grey</a:t>
            </a:r>
            <a:r>
              <a:rPr lang="fr-CH" sz="1500" b="1" dirty="0">
                <a:latin typeface="inherit"/>
              </a:rPr>
              <a:t>) </a:t>
            </a:r>
            <a:r>
              <a:rPr lang="fr-CH" sz="1500" dirty="0">
                <a:latin typeface="inherit"/>
              </a:rPr>
              <a:t>at </a:t>
            </a:r>
            <a:r>
              <a:rPr lang="fr-CH" sz="1500" dirty="0" err="1">
                <a:latin typeface="inherit"/>
              </a:rPr>
              <a:t>identical</a:t>
            </a:r>
            <a:r>
              <a:rPr lang="fr-CH" sz="1500" dirty="0">
                <a:latin typeface="inherit"/>
              </a:rPr>
              <a:t> distance for </a:t>
            </a:r>
            <a:r>
              <a:rPr lang="fr-CH" sz="1500" dirty="0" err="1">
                <a:latin typeface="inherit"/>
              </a:rPr>
              <a:t>symetry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purposes</a:t>
            </a:r>
            <a:r>
              <a:rPr lang="fr-CH" sz="1500" dirty="0">
                <a:latin typeface="inherit"/>
              </a:rPr>
              <a:t>. To </a:t>
            </a:r>
            <a:r>
              <a:rPr lang="fr-CH" sz="1500" b="1" dirty="0" err="1">
                <a:latin typeface="inherit"/>
              </a:rPr>
              <a:t>access</a:t>
            </a:r>
            <a:r>
              <a:rPr lang="fr-CH" sz="1500" dirty="0">
                <a:latin typeface="inherit"/>
              </a:rPr>
              <a:t> the instrument the BGI magnet </a:t>
            </a:r>
            <a:r>
              <a:rPr lang="fr-CH" sz="1500" dirty="0" err="1">
                <a:latin typeface="inherit"/>
              </a:rPr>
              <a:t>is</a:t>
            </a:r>
            <a:r>
              <a:rPr lang="fr-CH" sz="1500" dirty="0">
                <a:latin typeface="inherit"/>
              </a:rPr>
              <a:t> </a:t>
            </a:r>
            <a:r>
              <a:rPr lang="fr-CH" sz="1500" b="1" dirty="0" err="1">
                <a:latin typeface="inherit"/>
              </a:rPr>
              <a:t>slided</a:t>
            </a:r>
            <a:r>
              <a:rPr lang="fr-CH" sz="1500" b="1" dirty="0">
                <a:latin typeface="inherit"/>
              </a:rPr>
              <a:t> </a:t>
            </a:r>
            <a:r>
              <a:rPr lang="fr-CH" sz="1500" b="1" dirty="0" err="1">
                <a:latin typeface="inherit"/>
              </a:rPr>
              <a:t>longitudinaly</a:t>
            </a:r>
            <a:r>
              <a:rPr lang="fr-CH" sz="1500" b="1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thanks</a:t>
            </a:r>
            <a:r>
              <a:rPr lang="fr-CH" sz="1500" dirty="0">
                <a:latin typeface="inherit"/>
              </a:rPr>
              <a:t> to </a:t>
            </a:r>
            <a:r>
              <a:rPr lang="fr-CH" sz="1500" dirty="0" err="1">
                <a:latin typeface="inherit"/>
              </a:rPr>
              <a:t>available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movable</a:t>
            </a:r>
            <a:r>
              <a:rPr lang="fr-CH" sz="1500" dirty="0">
                <a:latin typeface="inherit"/>
              </a:rPr>
              <a:t> supports.</a:t>
            </a:r>
            <a:endParaRPr lang="en-GB" sz="1500" dirty="0"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1962652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62BA4-AB9A-F20A-7FA5-0B147E382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0760F5-FED5-4328-3F66-8AD6F6693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Magnet </a:t>
            </a:r>
            <a:r>
              <a:rPr lang="fr-CH" sz="2800" dirty="0" err="1"/>
              <a:t>integration</a:t>
            </a:r>
            <a:r>
              <a:rPr lang="fr-CH" sz="2800" dirty="0"/>
              <a:t> and </a:t>
            </a:r>
            <a:r>
              <a:rPr lang="fr-CH" sz="2800" dirty="0" err="1"/>
              <a:t>layout</a:t>
            </a:r>
            <a:br>
              <a:rPr lang="en-GB" sz="2800" dirty="0"/>
            </a:b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89E79A0-AE63-062D-6C7B-BC8B92A5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>
            <a:extLst>
              <a:ext uri="{FF2B5EF4-FFF2-40B4-BE49-F238E27FC236}">
                <a16:creationId xmlns:a16="http://schemas.microsoft.com/office/drawing/2014/main" id="{40E6B553-5FB8-D806-B4B3-08709C1A2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23EBCE-10E0-C74B-100C-CF2F89B10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6EBF9E-918E-D453-DFE4-02F987AAC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501C738-23AE-ABAD-1CE0-AE98F7ECE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E91E84-2A41-B436-7A90-068B8B44B5ED}"/>
              </a:ext>
            </a:extLst>
          </p:cNvPr>
          <p:cNvSpPr txBox="1"/>
          <p:nvPr/>
        </p:nvSpPr>
        <p:spPr>
          <a:xfrm>
            <a:off x="3419872" y="1708083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5L4 configuration top </a:t>
            </a:r>
            <a:r>
              <a:rPr lang="fr-CH" dirty="0" err="1"/>
              <a:t>view</a:t>
            </a:r>
            <a:r>
              <a:rPr lang="fr-CH" dirty="0"/>
              <a:t>: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539565-ADF2-3A3E-E305-BFE879914FE5}"/>
              </a:ext>
            </a:extLst>
          </p:cNvPr>
          <p:cNvSpPr txBox="1"/>
          <p:nvPr/>
        </p:nvSpPr>
        <p:spPr>
          <a:xfrm>
            <a:off x="3347864" y="384778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5R4 configuration top </a:t>
            </a:r>
            <a:r>
              <a:rPr lang="fr-CH" dirty="0" err="1"/>
              <a:t>view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20471AF-8261-47E7-A543-6A9BF622E0B3}"/>
              </a:ext>
            </a:extLst>
          </p:cNvPr>
          <p:cNvSpPr txBox="1"/>
          <p:nvPr/>
        </p:nvSpPr>
        <p:spPr>
          <a:xfrm>
            <a:off x="1422000" y="3636304"/>
            <a:ext cx="2501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Fig.8 Horizontal </a:t>
            </a:r>
            <a:r>
              <a:rPr lang="fr-CH" sz="1200" dirty="0" err="1"/>
              <a:t>field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1EE9B9-9C57-DDEF-7142-506F5382F58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222"/>
          <a:stretch/>
        </p:blipFill>
        <p:spPr>
          <a:xfrm>
            <a:off x="1422000" y="2122108"/>
            <a:ext cx="2379256" cy="14626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30C377-98CD-8134-1F2E-51F70C1F70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6644" y="2101002"/>
            <a:ext cx="2530883" cy="14837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2AC16F-4787-0B9F-7AAF-DEDA2F9DAF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9365" y="4348950"/>
            <a:ext cx="2195736" cy="15765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AEEC72-2AB9-EAB3-3C93-ECEBAA794B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8536" y="4221088"/>
            <a:ext cx="2098835" cy="16383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6866E7D-68C9-23D3-9A06-B785138074B9}"/>
              </a:ext>
            </a:extLst>
          </p:cNvPr>
          <p:cNvSpPr txBox="1"/>
          <p:nvPr/>
        </p:nvSpPr>
        <p:spPr>
          <a:xfrm>
            <a:off x="1422000" y="5925544"/>
            <a:ext cx="264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 10 Horizontal </a:t>
            </a:r>
            <a:r>
              <a:rPr lang="fr-CH" sz="1200" dirty="0" err="1"/>
              <a:t>field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664B25-9234-F750-EE9E-DC8569861C99}"/>
              </a:ext>
            </a:extLst>
          </p:cNvPr>
          <p:cNvSpPr txBox="1"/>
          <p:nvPr/>
        </p:nvSpPr>
        <p:spPr>
          <a:xfrm>
            <a:off x="5546644" y="3636303"/>
            <a:ext cx="2530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Fig.9 Vertical </a:t>
            </a:r>
            <a:r>
              <a:rPr lang="fr-CH" sz="1200" dirty="0" err="1"/>
              <a:t>field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C8B158-7F52-2263-D6BC-DC3010645F54}"/>
              </a:ext>
            </a:extLst>
          </p:cNvPr>
          <p:cNvSpPr txBox="1"/>
          <p:nvPr/>
        </p:nvSpPr>
        <p:spPr>
          <a:xfrm>
            <a:off x="5868144" y="5925544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Fig.11 Vertical </a:t>
            </a:r>
            <a:r>
              <a:rPr lang="fr-CH" sz="1200" dirty="0" err="1"/>
              <a:t>field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04397A-F959-310C-4055-BC02261E8952}"/>
              </a:ext>
            </a:extLst>
          </p:cNvPr>
          <p:cNvSpPr txBox="1"/>
          <p:nvPr/>
        </p:nvSpPr>
        <p:spPr>
          <a:xfrm>
            <a:off x="804054" y="909843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>
                <a:latin typeface="inherit"/>
              </a:rPr>
              <a:t>The BGI </a:t>
            </a:r>
            <a:r>
              <a:rPr lang="fr-CH" sz="1500" b="1" dirty="0">
                <a:latin typeface="inherit"/>
              </a:rPr>
              <a:t>magnet </a:t>
            </a:r>
            <a:r>
              <a:rPr lang="fr-CH" sz="1500" b="1" dirty="0" err="1">
                <a:latin typeface="inherit"/>
              </a:rPr>
              <a:t>yokes</a:t>
            </a:r>
            <a:r>
              <a:rPr lang="fr-CH" sz="1500" b="1" dirty="0">
                <a:latin typeface="inherit"/>
              </a:rPr>
              <a:t> </a:t>
            </a:r>
            <a:r>
              <a:rPr lang="fr-CH" sz="1500" dirty="0">
                <a:latin typeface="inherit"/>
              </a:rPr>
              <a:t>are </a:t>
            </a:r>
            <a:r>
              <a:rPr lang="fr-CH" sz="1500" dirty="0" err="1">
                <a:latin typeface="inherit"/>
              </a:rPr>
              <a:t>shaped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so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that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they</a:t>
            </a:r>
            <a:r>
              <a:rPr lang="fr-CH" sz="1500" dirty="0">
                <a:latin typeface="inherit"/>
              </a:rPr>
              <a:t> </a:t>
            </a:r>
            <a:r>
              <a:rPr lang="fr-CH" sz="1500" b="1" dirty="0">
                <a:latin typeface="inherit"/>
              </a:rPr>
              <a:t>do not </a:t>
            </a:r>
            <a:r>
              <a:rPr lang="fr-CH" sz="1500" b="1" dirty="0" err="1">
                <a:latin typeface="inherit"/>
              </a:rPr>
              <a:t>interfer</a:t>
            </a:r>
            <a:r>
              <a:rPr lang="fr-CH" sz="1500" b="1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with</a:t>
            </a:r>
            <a:r>
              <a:rPr lang="fr-CH" sz="1500" dirty="0">
                <a:latin typeface="inherit"/>
              </a:rPr>
              <a:t> the adjacent </a:t>
            </a:r>
            <a:r>
              <a:rPr lang="fr-CH" sz="1500" dirty="0" err="1">
                <a:latin typeface="inherit"/>
              </a:rPr>
              <a:t>equipment</a:t>
            </a:r>
            <a:r>
              <a:rPr lang="fr-CH" sz="1500" dirty="0">
                <a:latin typeface="inherit"/>
              </a:rPr>
              <a:t>. It </a:t>
            </a:r>
            <a:r>
              <a:rPr lang="fr-CH" sz="1500" dirty="0" err="1">
                <a:latin typeface="inherit"/>
              </a:rPr>
              <a:t>allows</a:t>
            </a:r>
            <a:r>
              <a:rPr lang="fr-CH" sz="1500" dirty="0">
                <a:latin typeface="inherit"/>
              </a:rPr>
              <a:t> installation / </a:t>
            </a:r>
            <a:r>
              <a:rPr lang="fr-CH" sz="1500" dirty="0" err="1">
                <a:latin typeface="inherit"/>
              </a:rPr>
              <a:t>removal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with</a:t>
            </a:r>
            <a:r>
              <a:rPr lang="fr-CH" sz="1500" dirty="0">
                <a:latin typeface="inherit"/>
              </a:rPr>
              <a:t> vertical lifting </a:t>
            </a:r>
            <a:r>
              <a:rPr lang="fr-CH" sz="1500" dirty="0" err="1">
                <a:latin typeface="inherit"/>
              </a:rPr>
              <a:t>devices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such</a:t>
            </a:r>
            <a:r>
              <a:rPr lang="fr-CH" sz="1500" dirty="0">
                <a:latin typeface="inherit"/>
              </a:rPr>
              <a:t> as crane. </a:t>
            </a:r>
            <a:endParaRPr lang="en-GB" sz="1500" dirty="0"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1250727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BGI magnet design </a:t>
            </a:r>
            <a:r>
              <a:rPr lang="fr-CH" sz="2800" dirty="0" err="1"/>
              <a:t>proposal</a:t>
            </a:r>
            <a:br>
              <a:rPr lang="en-GB" sz="2800" dirty="0"/>
            </a:b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9B9F575-E0E6-C4E1-E63F-7A71C057E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923" y="2996952"/>
            <a:ext cx="3131840" cy="16075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999AD69-AFD0-8171-8FF5-55F4BEDB3613}"/>
              </a:ext>
            </a:extLst>
          </p:cNvPr>
          <p:cNvSpPr txBox="1"/>
          <p:nvPr/>
        </p:nvSpPr>
        <p:spPr>
          <a:xfrm>
            <a:off x="843280" y="3684819"/>
            <a:ext cx="3368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Fig.12 2D </a:t>
            </a:r>
            <a:r>
              <a:rPr lang="fr-CH" sz="1200" dirty="0" err="1"/>
              <a:t>drawing</a:t>
            </a:r>
            <a:r>
              <a:rPr lang="fr-CH" sz="1200" dirty="0"/>
              <a:t> </a:t>
            </a:r>
            <a:r>
              <a:rPr lang="fr-CH" sz="1200" dirty="0" err="1"/>
              <a:t>with</a:t>
            </a:r>
            <a:r>
              <a:rPr lang="fr-CH" sz="1200" dirty="0"/>
              <a:t> instrument </a:t>
            </a:r>
            <a:r>
              <a:rPr lang="fr-CH" sz="1200" dirty="0" err="1"/>
              <a:t>integration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54CBE1-F109-9CAC-C18D-822205175CF1}"/>
              </a:ext>
            </a:extLst>
          </p:cNvPr>
          <p:cNvSpPr txBox="1"/>
          <p:nvPr/>
        </p:nvSpPr>
        <p:spPr>
          <a:xfrm>
            <a:off x="1247546" y="5919540"/>
            <a:ext cx="2892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Fig.13 2D FEMM </a:t>
            </a:r>
            <a:r>
              <a:rPr lang="fr-CH" sz="1200" dirty="0" err="1"/>
              <a:t>magnetic</a:t>
            </a:r>
            <a:r>
              <a:rPr lang="fr-CH" sz="1200" dirty="0"/>
              <a:t> simulation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CEF3E3-89C3-E459-FB87-BAE1EF0AF2D0}"/>
              </a:ext>
            </a:extLst>
          </p:cNvPr>
          <p:cNvSpPr txBox="1"/>
          <p:nvPr/>
        </p:nvSpPr>
        <p:spPr>
          <a:xfrm>
            <a:off x="5746707" y="4756009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Fig.14 B </a:t>
            </a:r>
            <a:r>
              <a:rPr lang="fr-CH" sz="1200" dirty="0" err="1"/>
              <a:t>field</a:t>
            </a:r>
            <a:r>
              <a:rPr lang="fr-CH" sz="1200" dirty="0"/>
              <a:t> in transverse axis</a:t>
            </a:r>
            <a:endParaRPr lang="en-GB" sz="1200" dirty="0"/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BAA0E77F-3933-3B89-4ABE-DDB28FF904C4}"/>
              </a:ext>
            </a:extLst>
          </p:cNvPr>
          <p:cNvSpPr txBox="1">
            <a:spLocks/>
          </p:cNvSpPr>
          <p:nvPr/>
        </p:nvSpPr>
        <p:spPr>
          <a:xfrm>
            <a:off x="616763" y="466298"/>
            <a:ext cx="7920000" cy="15511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dirty="0">
              <a:latin typeface="inherit"/>
            </a:endParaRPr>
          </a:p>
          <a:p>
            <a:r>
              <a:rPr lang="en-GB" sz="1200" dirty="0">
                <a:latin typeface="inherit"/>
              </a:rPr>
              <a:t>The BGI magnet used to generate the B field to the beam instrumentation is </a:t>
            </a:r>
            <a:r>
              <a:rPr lang="en-GB" sz="1200" b="1" dirty="0">
                <a:latin typeface="inherit"/>
              </a:rPr>
              <a:t>a H window solid yoke with rectangular pole </a:t>
            </a:r>
            <a:r>
              <a:rPr lang="en-GB" sz="1200" dirty="0">
                <a:latin typeface="inherit"/>
              </a:rPr>
              <a:t>shape made of ARMCO ©. The magnet design fits to the </a:t>
            </a:r>
            <a:r>
              <a:rPr lang="en-GB" sz="1200" b="1" dirty="0">
                <a:latin typeface="inherit"/>
              </a:rPr>
              <a:t>4 configurations</a:t>
            </a:r>
            <a:r>
              <a:rPr lang="en-GB" sz="1200" dirty="0">
                <a:latin typeface="inherit"/>
              </a:rPr>
              <a:t>. 2 coils are used to generate the field and match the power converters specifications. The optimization of the </a:t>
            </a:r>
            <a:r>
              <a:rPr lang="en-GB" sz="1200" b="1" dirty="0">
                <a:latin typeface="inherit"/>
              </a:rPr>
              <a:t>pole profile is tapered</a:t>
            </a:r>
            <a:r>
              <a:rPr lang="en-GB" sz="1200" dirty="0">
                <a:latin typeface="inherit"/>
              </a:rPr>
              <a:t> on the last 30 mm. </a:t>
            </a:r>
            <a:r>
              <a:rPr lang="en-GB" sz="1200" b="1" dirty="0">
                <a:latin typeface="inherit"/>
              </a:rPr>
              <a:t>70562 amperes turns provides 0,6T </a:t>
            </a:r>
            <a:r>
              <a:rPr lang="en-GB" sz="1200" dirty="0">
                <a:latin typeface="inherit"/>
              </a:rPr>
              <a:t>in the magnet gap at </a:t>
            </a:r>
            <a:r>
              <a:rPr lang="en-GB" sz="1200" b="1" dirty="0">
                <a:latin typeface="inherit"/>
              </a:rPr>
              <a:t>485</a:t>
            </a:r>
            <a:r>
              <a:rPr lang="en-GB" sz="1200" dirty="0">
                <a:latin typeface="inherit"/>
              </a:rPr>
              <a:t> </a:t>
            </a:r>
            <a:r>
              <a:rPr lang="en-GB" sz="1200" b="1" dirty="0">
                <a:latin typeface="inherit"/>
              </a:rPr>
              <a:t>amperes</a:t>
            </a:r>
            <a:r>
              <a:rPr lang="en-GB" sz="1200" dirty="0">
                <a:latin typeface="inherit"/>
              </a:rPr>
              <a:t>. The </a:t>
            </a:r>
            <a:r>
              <a:rPr lang="en-GB" sz="1200" b="1" dirty="0">
                <a:latin typeface="inherit"/>
              </a:rPr>
              <a:t>magnetic efficiency is 94,7%. </a:t>
            </a:r>
            <a:r>
              <a:rPr lang="en-GB" sz="1200" dirty="0">
                <a:latin typeface="inherit"/>
              </a:rPr>
              <a:t>The return yokes are asymmetrical due to space constraints mainly due to the detector instrumentation supply and measurement cables.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6E2267-E1C0-F702-9ABF-E5030D787B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30" y="4028910"/>
            <a:ext cx="5060946" cy="18588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420DCB-7DB7-7460-77B2-2F5BAC20DA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608" y="2115954"/>
            <a:ext cx="2862484" cy="147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2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1C7BF-3A0E-5309-ACE9-0EBACE37A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E9DB45-2343-CD2F-405F-669012386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BGI magnet design </a:t>
            </a:r>
            <a:r>
              <a:rPr lang="fr-CH" sz="2800" dirty="0" err="1"/>
              <a:t>proposal</a:t>
            </a:r>
            <a:br>
              <a:rPr lang="en-GB" sz="2800" dirty="0"/>
            </a:b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0707C6-18CA-A96B-A8A3-ECD5900E9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763" y="670479"/>
            <a:ext cx="7920000" cy="920261"/>
          </a:xfrm>
        </p:spPr>
        <p:txBody>
          <a:bodyPr>
            <a:noAutofit/>
          </a:bodyPr>
          <a:lstStyle/>
          <a:p>
            <a:r>
              <a:rPr lang="en-GB" sz="1200" dirty="0">
                <a:latin typeface="inherit"/>
              </a:rPr>
              <a:t>The pole </a:t>
            </a:r>
            <a:r>
              <a:rPr lang="en-GB" sz="1200" b="1" dirty="0">
                <a:latin typeface="inherit"/>
              </a:rPr>
              <a:t>rectangular</a:t>
            </a:r>
            <a:r>
              <a:rPr lang="en-GB" sz="1200" dirty="0">
                <a:latin typeface="inherit"/>
              </a:rPr>
              <a:t>. The </a:t>
            </a:r>
            <a:r>
              <a:rPr lang="en-GB" sz="1200" b="1" dirty="0">
                <a:latin typeface="inherit"/>
              </a:rPr>
              <a:t>yoke length is larger </a:t>
            </a:r>
            <a:r>
              <a:rPr lang="en-GB" sz="1200" dirty="0">
                <a:latin typeface="inherit"/>
              </a:rPr>
              <a:t>than the pole tip </a:t>
            </a:r>
            <a:r>
              <a:rPr lang="en-GB" sz="1200" b="1" dirty="0">
                <a:latin typeface="inherit"/>
              </a:rPr>
              <a:t>by 60 </a:t>
            </a:r>
            <a:r>
              <a:rPr lang="en-GB" sz="1200" dirty="0">
                <a:latin typeface="inherit"/>
              </a:rPr>
              <a:t>mm at each side to reduce iron saturation. Negligible areas on the yoke has a magnetic field of 1,6T (see Fig.17). </a:t>
            </a:r>
            <a:r>
              <a:rPr lang="fr-FR" sz="1200" dirty="0">
                <a:latin typeface="inherit"/>
              </a:rPr>
              <a:t>The </a:t>
            </a:r>
            <a:r>
              <a:rPr lang="fr-FR" sz="1200" b="1" dirty="0" err="1">
                <a:latin typeface="inherit"/>
              </a:rPr>
              <a:t>field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b="1" dirty="0" err="1">
                <a:latin typeface="inherit"/>
              </a:rPr>
              <a:t>homogeneity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is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dependent</a:t>
            </a:r>
            <a:r>
              <a:rPr lang="fr-FR" sz="1200" dirty="0">
                <a:latin typeface="inherit"/>
              </a:rPr>
              <a:t> of the vertical position By (</a:t>
            </a:r>
            <a:r>
              <a:rPr lang="fr-FR" sz="1200" dirty="0" err="1">
                <a:latin typeface="inherit"/>
              </a:rPr>
              <a:t>see</a:t>
            </a:r>
            <a:r>
              <a:rPr lang="fr-FR" sz="1200" dirty="0">
                <a:latin typeface="inherit"/>
              </a:rPr>
              <a:t> Fig.16). The </a:t>
            </a:r>
            <a:r>
              <a:rPr lang="fr-FR" sz="1200" b="1" dirty="0" err="1">
                <a:latin typeface="inherit"/>
              </a:rPr>
              <a:t>optimization</a:t>
            </a:r>
            <a:r>
              <a:rPr lang="fr-FR" sz="1200" b="1" dirty="0">
                <a:latin typeface="inherit"/>
              </a:rPr>
              <a:t> of the pole tip </a:t>
            </a:r>
            <a:r>
              <a:rPr lang="fr-FR" sz="1200" dirty="0" err="1">
                <a:latin typeface="inherit"/>
              </a:rPr>
              <a:t>allows</a:t>
            </a:r>
            <a:r>
              <a:rPr lang="fr-FR" sz="1200" dirty="0">
                <a:latin typeface="inherit"/>
              </a:rPr>
              <a:t> the By </a:t>
            </a:r>
            <a:r>
              <a:rPr lang="fr-FR" sz="1200" dirty="0" err="1">
                <a:latin typeface="inherit"/>
              </a:rPr>
              <a:t>field</a:t>
            </a:r>
            <a:r>
              <a:rPr lang="fr-FR" sz="1200" dirty="0">
                <a:latin typeface="inherit"/>
              </a:rPr>
              <a:t> to </a:t>
            </a:r>
            <a:r>
              <a:rPr lang="fr-FR" sz="1200" b="1" dirty="0" err="1">
                <a:latin typeface="inherit"/>
              </a:rPr>
              <a:t>be</a:t>
            </a:r>
            <a:r>
              <a:rPr lang="fr-FR" sz="1200" b="1" dirty="0">
                <a:latin typeface="inherit"/>
              </a:rPr>
              <a:t> 1.1 e</a:t>
            </a:r>
            <a:r>
              <a:rPr lang="fr-FR" sz="1200" b="1" baseline="30000" dirty="0">
                <a:latin typeface="inherit"/>
              </a:rPr>
              <a:t>-4</a:t>
            </a:r>
            <a:r>
              <a:rPr lang="fr-FR" sz="1200" b="1" dirty="0">
                <a:latin typeface="inherit"/>
              </a:rPr>
              <a:t> and 6,6 e</a:t>
            </a:r>
            <a:r>
              <a:rPr lang="fr-FR" sz="1200" b="1" baseline="30000" dirty="0">
                <a:latin typeface="inherit"/>
              </a:rPr>
              <a:t>-5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b="1" dirty="0" err="1">
                <a:latin typeface="inherit"/>
              </a:rPr>
              <a:t>within</a:t>
            </a:r>
            <a:r>
              <a:rPr lang="fr-FR" sz="1200" b="1" dirty="0">
                <a:latin typeface="inherit"/>
              </a:rPr>
              <a:t> the 1 e</a:t>
            </a:r>
            <a:r>
              <a:rPr lang="fr-FR" sz="1200" b="1" baseline="30000" dirty="0">
                <a:latin typeface="inherit"/>
              </a:rPr>
              <a:t>-3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dirty="0">
                <a:latin typeface="inherit"/>
              </a:rPr>
              <a:t>in the </a:t>
            </a:r>
            <a:r>
              <a:rPr lang="fr-FR" sz="1200" dirty="0" err="1">
                <a:latin typeface="inherit"/>
              </a:rPr>
              <a:t>defined</a:t>
            </a:r>
            <a:r>
              <a:rPr lang="fr-FR" sz="1200" dirty="0">
                <a:latin typeface="inherit"/>
              </a:rPr>
              <a:t> volume of x=30, y=56 (</a:t>
            </a:r>
            <a:r>
              <a:rPr lang="fr-FR" sz="1200" dirty="0" err="1">
                <a:latin typeface="inherit"/>
              </a:rPr>
              <a:t>including</a:t>
            </a:r>
            <a:r>
              <a:rPr lang="fr-FR" sz="1200" dirty="0">
                <a:latin typeface="inherit"/>
              </a:rPr>
              <a:t> the offset), z=30 </a:t>
            </a:r>
            <a:r>
              <a:rPr lang="fr-FR" sz="1200" dirty="0" err="1">
                <a:latin typeface="inherit"/>
              </a:rPr>
              <a:t>mm.</a:t>
            </a:r>
            <a:endParaRPr lang="fr-FR" sz="1200" dirty="0">
              <a:latin typeface="inherit"/>
            </a:endParaRPr>
          </a:p>
          <a:p>
            <a:endParaRPr lang="en-GB" sz="1200" dirty="0">
              <a:latin typeface="inheri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04CD26-A8C7-95A0-849E-6AFF4BEAF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>
            <a:extLst>
              <a:ext uri="{FF2B5EF4-FFF2-40B4-BE49-F238E27FC236}">
                <a16:creationId xmlns:a16="http://schemas.microsoft.com/office/drawing/2014/main" id="{0BA855FD-FBFE-90EA-B889-63DF67139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4FC9C3-82A7-0EDF-9DF2-C0C0348B2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765DD8-D3A0-47C4-B222-2745A0A5E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5FDC81-B9E4-F25E-7EF3-8FD2EC57E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E779488-5CAE-350F-5CC8-51E10E0C7B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9535051"/>
              </p:ext>
            </p:extLst>
          </p:nvPr>
        </p:nvGraphicFramePr>
        <p:xfrm>
          <a:off x="4355976" y="1797099"/>
          <a:ext cx="4216217" cy="2070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381C71-45A2-65DE-094F-AD120EBE8A9E}"/>
              </a:ext>
            </a:extLst>
          </p:cNvPr>
          <p:cNvSpPr txBox="1"/>
          <p:nvPr/>
        </p:nvSpPr>
        <p:spPr>
          <a:xfrm>
            <a:off x="722512" y="3655974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Fig.15 3D model of the BGI magnet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A8AF7F-963A-266B-D16A-F04AE4FE64DD}"/>
              </a:ext>
            </a:extLst>
          </p:cNvPr>
          <p:cNvSpPr txBox="1"/>
          <p:nvPr/>
        </p:nvSpPr>
        <p:spPr>
          <a:xfrm>
            <a:off x="5220072" y="3891898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Fig.16 3D model of the BGI magnet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C26B06-6C60-C486-2829-90A9B4926D3E}"/>
              </a:ext>
            </a:extLst>
          </p:cNvPr>
          <p:cNvSpPr txBox="1"/>
          <p:nvPr/>
        </p:nvSpPr>
        <p:spPr>
          <a:xfrm>
            <a:off x="3197253" y="6007097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Fig.17 3D Field </a:t>
            </a:r>
            <a:r>
              <a:rPr lang="fr-CH" sz="1200" dirty="0" err="1"/>
              <a:t>intensity</a:t>
            </a:r>
            <a:r>
              <a:rPr lang="fr-CH" sz="1200" dirty="0"/>
              <a:t> in the </a:t>
            </a:r>
            <a:r>
              <a:rPr lang="fr-CH" sz="1200" dirty="0" err="1"/>
              <a:t>yoke</a:t>
            </a:r>
            <a:r>
              <a:rPr lang="fr-CH" sz="1200" dirty="0"/>
              <a:t> (transverse </a:t>
            </a:r>
            <a:r>
              <a:rPr lang="fr-CH" sz="1200" dirty="0" err="1"/>
              <a:t>view</a:t>
            </a:r>
            <a:r>
              <a:rPr lang="fr-CH" sz="1200" dirty="0"/>
              <a:t>)</a:t>
            </a:r>
            <a:endParaRPr lang="en-GB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67EBDA-89CB-207F-9A49-EC15895EEC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1615100"/>
            <a:ext cx="2318250" cy="18040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F21862C-0882-BBDD-C6C5-D4D5E630BB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5816" y="4117508"/>
            <a:ext cx="3859575" cy="216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578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0178F-CB87-A8C0-5818-940604920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C7DBBD-1D6B-95E9-C33D-1F40C6EB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BGI magnet performances</a:t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A48D2C-3744-9337-05C4-A9B57173C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830" y="688755"/>
            <a:ext cx="7920000" cy="716744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fr-FR" sz="1200" dirty="0">
                <a:latin typeface="inherit"/>
              </a:rPr>
              <a:t>The </a:t>
            </a:r>
            <a:r>
              <a:rPr lang="fr-FR" sz="1200" b="1" dirty="0">
                <a:latin typeface="inherit"/>
              </a:rPr>
              <a:t>ʃ </a:t>
            </a:r>
            <a:r>
              <a:rPr lang="fr-FR" sz="1200" b="1" dirty="0" err="1">
                <a:latin typeface="inherit"/>
              </a:rPr>
              <a:t>B.dl</a:t>
            </a:r>
            <a:r>
              <a:rPr lang="fr-FR" sz="1200" b="1" dirty="0">
                <a:latin typeface="inherit"/>
              </a:rPr>
              <a:t> = 0,211 Tm at 0,6T for the full magnet </a:t>
            </a:r>
            <a:r>
              <a:rPr lang="fr-FR" sz="1200" b="1" dirty="0" err="1">
                <a:latin typeface="inherit"/>
              </a:rPr>
              <a:t>length</a:t>
            </a:r>
            <a:r>
              <a:rPr lang="fr-FR" sz="1200" dirty="0">
                <a:latin typeface="inherit"/>
              </a:rPr>
              <a:t>. </a:t>
            </a:r>
          </a:p>
          <a:p>
            <a:pPr eaLnBrk="1" hangingPunct="1">
              <a:buFontTx/>
              <a:buNone/>
            </a:pPr>
            <a:r>
              <a:rPr lang="fr-FR" sz="1200" dirty="0" err="1">
                <a:latin typeface="inherit"/>
              </a:rPr>
              <a:t>Absolute</a:t>
            </a:r>
            <a:r>
              <a:rPr lang="fr-FR" sz="1200" dirty="0">
                <a:latin typeface="inherit"/>
              </a:rPr>
              <a:t> and </a:t>
            </a:r>
            <a:r>
              <a:rPr lang="fr-FR" sz="1200" dirty="0" err="1">
                <a:latin typeface="inherit"/>
              </a:rPr>
              <a:t>normalized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harmonics</a:t>
            </a:r>
            <a:r>
              <a:rPr lang="fr-FR" sz="1200" dirty="0">
                <a:latin typeface="inherit"/>
              </a:rPr>
              <a:t> values are </a:t>
            </a:r>
            <a:r>
              <a:rPr lang="fr-FR" sz="1200" dirty="0" err="1">
                <a:latin typeface="inherit"/>
              </a:rPr>
              <a:t>given</a:t>
            </a:r>
            <a:r>
              <a:rPr lang="fr-FR" sz="1200" dirty="0">
                <a:latin typeface="inherit"/>
              </a:rPr>
              <a:t> for </a:t>
            </a:r>
            <a:r>
              <a:rPr lang="fr-FR" sz="1200" b="1" dirty="0" err="1">
                <a:latin typeface="inherit"/>
              </a:rPr>
              <a:t>half</a:t>
            </a:r>
            <a:r>
              <a:rPr lang="fr-FR" sz="1200" dirty="0">
                <a:latin typeface="inherit"/>
              </a:rPr>
              <a:t> </a:t>
            </a:r>
            <a:r>
              <a:rPr lang="fr-FR" sz="1200" b="1" dirty="0">
                <a:latin typeface="inherit"/>
              </a:rPr>
              <a:t>magnet </a:t>
            </a:r>
            <a:r>
              <a:rPr lang="fr-FR" sz="1200" b="1" dirty="0" err="1">
                <a:latin typeface="inherit"/>
              </a:rPr>
              <a:t>length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dirty="0">
                <a:latin typeface="inherit"/>
              </a:rPr>
              <a:t>R=17 mm L= 1 m</a:t>
            </a:r>
            <a:endParaRPr lang="fr-FR" sz="1200" baseline="30000" dirty="0">
              <a:latin typeface="inherit"/>
            </a:endParaRPr>
          </a:p>
          <a:p>
            <a:pPr eaLnBrk="1" hangingPunct="1">
              <a:buFontTx/>
              <a:buNone/>
            </a:pPr>
            <a:endParaRPr lang="fr-FR" sz="1200" baseline="30000" dirty="0">
              <a:latin typeface="inherit"/>
            </a:endParaRPr>
          </a:p>
          <a:p>
            <a:pPr eaLnBrk="1" hangingPunct="1">
              <a:buFontTx/>
              <a:buNone/>
            </a:pPr>
            <a:endParaRPr lang="fr-FR" sz="1200" dirty="0">
              <a:latin typeface="inherit"/>
            </a:endParaRPr>
          </a:p>
          <a:p>
            <a:pPr eaLnBrk="1" hangingPunct="1">
              <a:buFontTx/>
              <a:buNone/>
            </a:pPr>
            <a:endParaRPr lang="fr-FR" sz="1200" dirty="0">
              <a:latin typeface="inherit"/>
            </a:endParaRPr>
          </a:p>
          <a:p>
            <a:endParaRPr lang="fr-FR" sz="1200" dirty="0">
              <a:latin typeface="inherit"/>
            </a:endParaRPr>
          </a:p>
          <a:p>
            <a:endParaRPr lang="en-GB" sz="1200" dirty="0">
              <a:latin typeface="inheri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C951F03-F9E4-7435-8280-A68054AC2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>
            <a:extLst>
              <a:ext uri="{FF2B5EF4-FFF2-40B4-BE49-F238E27FC236}">
                <a16:creationId xmlns:a16="http://schemas.microsoft.com/office/drawing/2014/main" id="{D9CA5CAD-B662-5A3E-556F-656C32EA8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F07100D-2489-6EB2-4BB3-066FE3D5C0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088689"/>
              </p:ext>
            </p:extLst>
          </p:nvPr>
        </p:nvGraphicFramePr>
        <p:xfrm>
          <a:off x="5148064" y="1829773"/>
          <a:ext cx="2578378" cy="2681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1748007801"/>
                    </a:ext>
                  </a:extLst>
                </a:gridCol>
                <a:gridCol w="994202">
                  <a:extLst>
                    <a:ext uri="{9D8B030D-6E8A-4147-A177-3AD203B41FA5}">
                      <a16:colId xmlns:a16="http://schemas.microsoft.com/office/drawing/2014/main" val="962123517"/>
                    </a:ext>
                  </a:extLst>
                </a:gridCol>
              </a:tblGrid>
              <a:tr h="244253">
                <a:tc gridSpan="2"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Coils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data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553669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# of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Turns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72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754566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Conductor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size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10x10x4 mm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636071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I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density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5,66 A/mm</a:t>
                      </a:r>
                      <a:r>
                        <a:rPr lang="fr-CH" sz="1100" baseline="30000" dirty="0">
                          <a:latin typeface="Aptos Narrow" panose="020B0004020202020204" pitchFamily="34" charset="0"/>
                        </a:rPr>
                        <a:t>2</a:t>
                      </a:r>
                      <a:endParaRPr lang="en-GB" sz="1100" baseline="300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101933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Cooling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circuits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2/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781405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Water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velocity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2,5 m/s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444625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Water flow/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7,5 l/min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634462"/>
                  </a:ext>
                </a:extLst>
              </a:tr>
              <a:tr h="35012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Total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dissipated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power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9,19 kW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505313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R magnet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0,039 </a:t>
                      </a:r>
                      <a:r>
                        <a:rPr lang="el-GR" sz="1100" dirty="0">
                          <a:latin typeface="Aptos Narrow" panose="020B0004020202020204" pitchFamily="34" charset="0"/>
                        </a:rPr>
                        <a:t>Ω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40680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Temperature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increase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18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degC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396221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33871C77-542A-07BF-75C2-6019F31F6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C04D16-664A-1747-ED39-A2867A9B2CE0}"/>
              </a:ext>
            </a:extLst>
          </p:cNvPr>
          <p:cNvSpPr txBox="1"/>
          <p:nvPr/>
        </p:nvSpPr>
        <p:spPr>
          <a:xfrm>
            <a:off x="1547664" y="1744100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1: </a:t>
            </a:r>
            <a:r>
              <a:rPr lang="fr-CH" sz="1200" dirty="0" err="1"/>
              <a:t>Harmonics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A1AEC4-7A39-800C-DB81-EE0F1F6E41D1}"/>
              </a:ext>
            </a:extLst>
          </p:cNvPr>
          <p:cNvSpPr txBox="1"/>
          <p:nvPr/>
        </p:nvSpPr>
        <p:spPr>
          <a:xfrm>
            <a:off x="5697248" y="1535991"/>
            <a:ext cx="1467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2: </a:t>
            </a:r>
            <a:r>
              <a:rPr lang="fr-CH" sz="1200" dirty="0" err="1"/>
              <a:t>Coils</a:t>
            </a:r>
            <a:r>
              <a:rPr lang="fr-CH" sz="1200" dirty="0"/>
              <a:t> data</a:t>
            </a:r>
            <a:endParaRPr lang="en-GB" sz="1200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AB0E26B7-1EAF-E434-42D5-D2CD6EBDCB6E}"/>
              </a:ext>
            </a:extLst>
          </p:cNvPr>
          <p:cNvSpPr txBox="1">
            <a:spLocks/>
          </p:cNvSpPr>
          <p:nvPr/>
        </p:nvSpPr>
        <p:spPr>
          <a:xfrm>
            <a:off x="558582" y="5458868"/>
            <a:ext cx="7920000" cy="9195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4315E67-677A-6F6F-C964-262625B123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6824"/>
              </p:ext>
            </p:extLst>
          </p:nvPr>
        </p:nvGraphicFramePr>
        <p:xfrm>
          <a:off x="1232887" y="2051437"/>
          <a:ext cx="2116317" cy="2248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278">
                  <a:extLst>
                    <a:ext uri="{9D8B030D-6E8A-4147-A177-3AD203B41FA5}">
                      <a16:colId xmlns:a16="http://schemas.microsoft.com/office/drawing/2014/main" val="2455415897"/>
                    </a:ext>
                  </a:extLst>
                </a:gridCol>
                <a:gridCol w="743739">
                  <a:extLst>
                    <a:ext uri="{9D8B030D-6E8A-4147-A177-3AD203B41FA5}">
                      <a16:colId xmlns:a16="http://schemas.microsoft.com/office/drawing/2014/main" val="3529362738"/>
                    </a:ext>
                  </a:extLst>
                </a:gridCol>
                <a:gridCol w="803300">
                  <a:extLst>
                    <a:ext uri="{9D8B030D-6E8A-4147-A177-3AD203B41FA5}">
                      <a16:colId xmlns:a16="http://schemas.microsoft.com/office/drawing/2014/main" val="568247640"/>
                    </a:ext>
                  </a:extLst>
                </a:gridCol>
              </a:tblGrid>
              <a:tr h="205076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Absolute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values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Normalised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values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76211157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B1 [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mTm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105,21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5413983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B2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6.34E-05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3.94E-07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26758011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B3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7.71E-04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4.79E-06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36377158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B4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2.26E-05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1.41E-07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2533470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B5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1.73E-05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1.08E-07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0258256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B6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8.64E-06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5.37E-08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936624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B7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8.72E-06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5.42E-08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94150983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B8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3.80E-06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2.36E-08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94196196"/>
                  </a:ext>
                </a:extLst>
              </a:tr>
            </a:tbl>
          </a:graphicData>
        </a:graphic>
      </p:graphicFrame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521F1C96-C015-6CED-7EB0-7A4ABD44C62F}"/>
              </a:ext>
            </a:extLst>
          </p:cNvPr>
          <p:cNvSpPr txBox="1">
            <a:spLocks/>
          </p:cNvSpPr>
          <p:nvPr/>
        </p:nvSpPr>
        <p:spPr>
          <a:xfrm>
            <a:off x="625605" y="4892736"/>
            <a:ext cx="7920000" cy="4597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>
                <a:latin typeface="inherit"/>
              </a:rPr>
              <a:t>Fringe </a:t>
            </a:r>
            <a:r>
              <a:rPr lang="fr-CH" sz="1200" dirty="0" err="1">
                <a:latin typeface="inherit"/>
              </a:rPr>
              <a:t>field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disturbing</a:t>
            </a:r>
            <a:r>
              <a:rPr lang="fr-CH" sz="1200" dirty="0">
                <a:latin typeface="inherit"/>
              </a:rPr>
              <a:t> the adjacent </a:t>
            </a:r>
            <a:r>
              <a:rPr lang="fr-CH" sz="1200" dirty="0" err="1">
                <a:latin typeface="inherit"/>
              </a:rPr>
              <a:t>beam</a:t>
            </a:r>
            <a:r>
              <a:rPr lang="fr-CH" sz="1200" dirty="0">
                <a:latin typeface="inherit"/>
              </a:rPr>
              <a:t> max </a:t>
            </a:r>
            <a:r>
              <a:rPr lang="fr-CH" sz="1200" dirty="0" err="1">
                <a:latin typeface="inherit"/>
              </a:rPr>
              <a:t>intensity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is</a:t>
            </a:r>
            <a:r>
              <a:rPr lang="fr-CH" sz="1200" dirty="0">
                <a:latin typeface="inherit"/>
              </a:rPr>
              <a:t> of 2,3 </a:t>
            </a:r>
            <a:r>
              <a:rPr lang="fr-CH" sz="1200" dirty="0" err="1">
                <a:latin typeface="inherit"/>
              </a:rPr>
              <a:t>mT</a:t>
            </a:r>
            <a:r>
              <a:rPr lang="fr-CH" sz="1200" dirty="0">
                <a:latin typeface="inherit"/>
              </a:rPr>
              <a:t> at 0,3 m </a:t>
            </a:r>
            <a:r>
              <a:rPr lang="fr-CH" sz="1200" dirty="0" err="1">
                <a:latin typeface="inherit"/>
              </a:rPr>
              <a:t>from</a:t>
            </a:r>
            <a:r>
              <a:rPr lang="fr-CH" sz="1200" dirty="0">
                <a:latin typeface="inherit"/>
              </a:rPr>
              <a:t> the magnet center. Magnetic </a:t>
            </a:r>
            <a:r>
              <a:rPr lang="fr-CH" sz="1200" dirty="0" err="1">
                <a:latin typeface="inherit"/>
              </a:rPr>
              <a:t>shield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will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be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wrapped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around</a:t>
            </a:r>
            <a:r>
              <a:rPr lang="fr-CH" sz="1200" dirty="0">
                <a:latin typeface="inherit"/>
              </a:rPr>
              <a:t> the adjacent </a:t>
            </a:r>
            <a:r>
              <a:rPr lang="fr-CH" sz="1200" dirty="0" err="1">
                <a:latin typeface="inherit"/>
              </a:rPr>
              <a:t>beam</a:t>
            </a:r>
            <a:r>
              <a:rPr lang="fr-CH" sz="1200" dirty="0">
                <a:latin typeface="inherit"/>
              </a:rPr>
              <a:t> to </a:t>
            </a:r>
            <a:r>
              <a:rPr lang="fr-CH" sz="1200" dirty="0" err="1">
                <a:latin typeface="inherit"/>
              </a:rPr>
              <a:t>reduce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disturbance</a:t>
            </a:r>
            <a:r>
              <a:rPr lang="fr-CH" sz="1200" dirty="0">
                <a:latin typeface="inherit"/>
              </a:rPr>
              <a:t> to </a:t>
            </a:r>
            <a:r>
              <a:rPr lang="fr-CH" sz="1200" dirty="0" err="1">
                <a:latin typeface="inherit"/>
              </a:rPr>
              <a:t>negligible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levels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being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lower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than</a:t>
            </a:r>
            <a:r>
              <a:rPr lang="fr-CH" sz="1200" dirty="0">
                <a:latin typeface="inherit"/>
              </a:rPr>
              <a:t> 1.e</a:t>
            </a:r>
            <a:r>
              <a:rPr lang="fr-CH" sz="1200" baseline="30000" dirty="0">
                <a:latin typeface="inherit"/>
              </a:rPr>
              <a:t>-4</a:t>
            </a:r>
            <a:r>
              <a:rPr lang="fr-CH" sz="1200" dirty="0">
                <a:latin typeface="inherit"/>
              </a:rPr>
              <a:t> T.</a:t>
            </a:r>
            <a:endParaRPr lang="en-GB" sz="1200" dirty="0"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37180892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8A1618-99FF-464E-A2B8-A046B0EABBF0}">
  <ds:schemaRefs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8946e33d-fd2f-4ae4-8ee9-d90c129cdf9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7D8D739-28B2-4183-A203-183B1EE64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4AC18B-468A-4F34-A4C5-8812B2AEB4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108831</TotalTime>
  <Words>2213</Words>
  <Application>Microsoft Office PowerPoint</Application>
  <PresentationFormat>On-screen Show (4:3)</PresentationFormat>
  <Paragraphs>334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Aptos</vt:lpstr>
      <vt:lpstr>Aptos Narrow</vt:lpstr>
      <vt:lpstr>Arial</vt:lpstr>
      <vt:lpstr>Calibri</vt:lpstr>
      <vt:lpstr>inherit</vt:lpstr>
      <vt:lpstr>Wingdings</vt:lpstr>
      <vt:lpstr>Thème Office</vt:lpstr>
      <vt:lpstr>Design review for the LHC-BGI magnets</vt:lpstr>
      <vt:lpstr>Introduction</vt:lpstr>
      <vt:lpstr>BGI-LHC Technical requirements</vt:lpstr>
      <vt:lpstr>Designs overview  OPTION 4: LHC-BGI RECT INSTR &amp; RECT CHAMBER ASSBLY - TPX3</vt:lpstr>
      <vt:lpstr>Magnet integration and layout</vt:lpstr>
      <vt:lpstr>Magnet integration and layout </vt:lpstr>
      <vt:lpstr>BGI magnet design proposal </vt:lpstr>
      <vt:lpstr>BGI magnet design proposal </vt:lpstr>
      <vt:lpstr>BGI magnet performances </vt:lpstr>
      <vt:lpstr>IMHH magnet design</vt:lpstr>
      <vt:lpstr>Single IMHH magnet performances </vt:lpstr>
      <vt:lpstr>Operating voltages</vt:lpstr>
      <vt:lpstr>Cost / Planning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Dominique Bodart</cp:lastModifiedBy>
  <cp:revision>101</cp:revision>
  <dcterms:created xsi:type="dcterms:W3CDTF">2016-02-12T10:02:27Z</dcterms:created>
  <dcterms:modified xsi:type="dcterms:W3CDTF">2025-05-27T07:40:07Z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