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505" r:id="rId3"/>
    <p:sldId id="4509" r:id="rId4"/>
    <p:sldId id="4506" r:id="rId5"/>
    <p:sldId id="4511" r:id="rId6"/>
    <p:sldId id="4508" r:id="rId7"/>
    <p:sldId id="4507" r:id="rId8"/>
    <p:sldId id="4487" r:id="rId9"/>
    <p:sldId id="451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A02B"/>
    <a:srgbClr val="FF9300"/>
    <a:srgbClr val="FF4E42"/>
    <a:srgbClr val="4E8F00"/>
    <a:srgbClr val="1E77B4"/>
    <a:srgbClr val="71B3D9"/>
    <a:srgbClr val="0700FF"/>
    <a:srgbClr val="008941"/>
    <a:srgbClr val="BA0600"/>
    <a:srgbClr val="24B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–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60" autoAdjust="0"/>
    <p:restoredTop sz="99850" autoAdjust="0"/>
  </p:normalViewPr>
  <p:slideViewPr>
    <p:cSldViewPr snapToGrid="0" snapToObjects="1">
      <p:cViewPr varScale="1">
        <p:scale>
          <a:sx n="133" d="100"/>
          <a:sy n="133" d="100"/>
        </p:scale>
        <p:origin x="224" y="5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5/26/25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5/26/25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HL-LHC WP2/WP13 meeting, 27 May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91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8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1314/" TargetMode="External"/><Relationship Id="rId2" Type="http://schemas.openxmlformats.org/officeDocument/2006/relationships/hyperlink" Target="https://indico.cern.ch/event/1154258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5049/" TargetMode="External"/><Relationship Id="rId2" Type="http://schemas.openxmlformats.org/officeDocument/2006/relationships/hyperlink" Target="https://indico.cern.ch/event/1430397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F239FA6E-F448-6E6A-773B-F11EF7B02D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941955"/>
            <a:ext cx="8534400" cy="1752600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K. Paraschou, L. Mether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3E496DF-ACA6-79B0-EF0F-B91FB76F05F7}"/>
              </a:ext>
            </a:extLst>
          </p:cNvPr>
          <p:cNvSpPr txBox="1">
            <a:spLocks/>
          </p:cNvSpPr>
          <p:nvPr/>
        </p:nvSpPr>
        <p:spPr>
          <a:xfrm>
            <a:off x="1189893" y="2434381"/>
            <a:ext cx="981221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Q4/Q5 BPM coating and </a:t>
            </a:r>
            <a:br>
              <a:rPr lang="en-GB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electron cloud in the orbit corrector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40924F5-C6E1-030C-71EE-F402E8705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5" y="5690335"/>
            <a:ext cx="5879551" cy="1152195"/>
          </a:xfrm>
        </p:spPr>
        <p:txBody>
          <a:bodyPr/>
          <a:lstStyle/>
          <a:p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HiLumi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Special Joint WP2/WP13 Meeting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27 May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BB070-1995-5FFC-CD51-3A47C93B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120C2-7706-FE8D-1090-0E38CAD6E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79"/>
            <a:ext cx="11398102" cy="5678371"/>
          </a:xfrm>
        </p:spPr>
        <p:txBody>
          <a:bodyPr/>
          <a:lstStyle/>
          <a:p>
            <a:r>
              <a:rPr lang="en-GB" dirty="0"/>
              <a:t>In Run 2, proton beams in collision were found to suffer from strong incoherent electron cloud losses</a:t>
            </a:r>
          </a:p>
          <a:p>
            <a:pPr lvl="1"/>
            <a:r>
              <a:rPr lang="en-GB" dirty="0"/>
              <a:t>Source of losses traced to IR1/5, due to the large beta-functions</a:t>
            </a:r>
          </a:p>
          <a:p>
            <a:endParaRPr lang="en-GB" dirty="0"/>
          </a:p>
          <a:p>
            <a:r>
              <a:rPr lang="en-GB" dirty="0"/>
              <a:t>Coating with amorphous carbon adopted as baseline for full interaction region: Q5 </a:t>
            </a:r>
            <a:r>
              <a:rPr lang="en-GB" dirty="0">
                <a:sym typeface="Wingdings" pitchFamily="2" charset="2"/>
              </a:rPr>
              <a:t> Q5</a:t>
            </a:r>
            <a:endParaRPr lang="en-GB" dirty="0"/>
          </a:p>
          <a:p>
            <a:pPr lvl="1"/>
            <a:r>
              <a:rPr lang="en-GB" dirty="0"/>
              <a:t>G. Iadarola “Need for coating in Q4 and Q5 in IR1 and IR5”, </a:t>
            </a:r>
            <a:r>
              <a:rPr lang="en-GB" dirty="0">
                <a:hlinkClick r:id="rId2"/>
              </a:rPr>
              <a:t>202nd </a:t>
            </a:r>
            <a:r>
              <a:rPr lang="en-GB" dirty="0" err="1">
                <a:hlinkClick r:id="rId2"/>
              </a:rPr>
              <a:t>HiLumi</a:t>
            </a:r>
            <a:r>
              <a:rPr lang="en-GB" dirty="0">
                <a:hlinkClick r:id="rId2"/>
              </a:rPr>
              <a:t> WP2 meeting</a:t>
            </a:r>
            <a:endParaRPr lang="en-GB" dirty="0"/>
          </a:p>
          <a:p>
            <a:pPr lvl="1"/>
            <a:r>
              <a:rPr lang="en-GB" dirty="0"/>
              <a:t>G. Iadarola “Specification of SEY requirements for surface treatment of Q5 beam screens”, </a:t>
            </a:r>
            <a:br>
              <a:rPr lang="en-GB" dirty="0"/>
            </a:br>
            <a:r>
              <a:rPr lang="en-GB" dirty="0">
                <a:hlinkClick r:id="rId3"/>
              </a:rPr>
              <a:t>205th </a:t>
            </a:r>
            <a:r>
              <a:rPr lang="en-GB" dirty="0" err="1">
                <a:hlinkClick r:id="rId3"/>
              </a:rPr>
              <a:t>HiLumi</a:t>
            </a:r>
            <a:r>
              <a:rPr lang="en-GB" dirty="0">
                <a:hlinkClick r:id="rId3"/>
              </a:rPr>
              <a:t> WP2 meeting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C486E-D481-A271-5D3A-3F4DB74D4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E0462-A7D2-2297-BECA-BFC8FCD66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CF469-D584-B189-06CF-B71F83756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E8C744-DC6F-8A61-690D-515006AC2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8093" y="3506002"/>
            <a:ext cx="3822700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7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6EE22-1D74-5004-4E9E-28B2AFEE7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23297-0A87-574B-524E-ECBB7BB28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24A37-70AD-A2B1-3EA6-48D85FBCA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79"/>
            <a:ext cx="11398102" cy="5678371"/>
          </a:xfrm>
        </p:spPr>
        <p:txBody>
          <a:bodyPr/>
          <a:lstStyle/>
          <a:p>
            <a:r>
              <a:rPr lang="en-GB" dirty="0"/>
              <a:t>Coating strategy for BPMs around Q4 and Q5 not explicitly considered by equipment groups</a:t>
            </a:r>
          </a:p>
          <a:p>
            <a:pPr lvl="1"/>
            <a:r>
              <a:rPr lang="en-GB" dirty="0"/>
              <a:t>Several technical challenges: radioactivity, limited spares </a:t>
            </a:r>
            <a:r>
              <a:rPr lang="en-GB" dirty="0">
                <a:sym typeface="Wingdings" pitchFamily="2" charset="2"/>
              </a:rPr>
              <a:t> non-negligible</a:t>
            </a:r>
            <a:r>
              <a:rPr lang="en-GB" dirty="0"/>
              <a:t> additional cost </a:t>
            </a:r>
          </a:p>
          <a:p>
            <a:pPr lvl="1"/>
            <a:r>
              <a:rPr lang="en-GB" dirty="0"/>
              <a:t>M. Krupa “Coating of BPM for Q4/Q5 in IR1 and IR5”, </a:t>
            </a:r>
            <a:r>
              <a:rPr lang="en-GB" dirty="0">
                <a:hlinkClick r:id="rId2"/>
              </a:rPr>
              <a:t>198th HL-LHC TCC</a:t>
            </a:r>
            <a:endParaRPr lang="en-GB" dirty="0"/>
          </a:p>
          <a:p>
            <a:endParaRPr lang="en-GB" dirty="0"/>
          </a:p>
          <a:p>
            <a:r>
              <a:rPr lang="en-GB" dirty="0"/>
              <a:t>WP2 asked to assess impact of leaving BPMs uncoated</a:t>
            </a:r>
          </a:p>
          <a:p>
            <a:pPr lvl="1"/>
            <a:r>
              <a:rPr lang="en-GB" dirty="0"/>
              <a:t>K. Paraschou “Do we need amorphous carbon coating of BPMs in Q4 and Q5?”, </a:t>
            </a:r>
            <a:r>
              <a:rPr lang="en-GB" dirty="0">
                <a:hlinkClick r:id="rId3"/>
              </a:rPr>
              <a:t>229th </a:t>
            </a:r>
            <a:r>
              <a:rPr lang="en-GB" dirty="0" err="1">
                <a:hlinkClick r:id="rId3"/>
              </a:rPr>
              <a:t>HiLumi</a:t>
            </a:r>
            <a:r>
              <a:rPr lang="en-GB" dirty="0">
                <a:hlinkClick r:id="rId3"/>
              </a:rPr>
              <a:t> WP2 Meeting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B4BA0-55DB-C277-8C55-995D519C5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C5527-5D36-4244-3A93-3E07143B0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53C22-26A4-1AEA-BD42-CA5271A10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A diagram of a circular object with a dotted circle&#10;&#10;Description automatically generated with medium confidence">
            <a:extLst>
              <a:ext uri="{FF2B5EF4-FFF2-40B4-BE49-F238E27FC236}">
                <a16:creationId xmlns:a16="http://schemas.microsoft.com/office/drawing/2014/main" id="{8F84D5BD-F7EC-DD86-9E20-3969BB98A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131" y="3483591"/>
            <a:ext cx="4620087" cy="30800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42F705-06EC-BF86-02DC-06FADF095F7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90" r="990"/>
          <a:stretch/>
        </p:blipFill>
        <p:spPr>
          <a:xfrm>
            <a:off x="1035031" y="3270486"/>
            <a:ext cx="4213184" cy="32237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7F228E-FA17-A08A-6433-51FC76601400}"/>
              </a:ext>
            </a:extLst>
          </p:cNvPr>
          <p:cNvSpPr txBox="1"/>
          <p:nvPr/>
        </p:nvSpPr>
        <p:spPr>
          <a:xfrm>
            <a:off x="3975233" y="4211970"/>
            <a:ext cx="3503237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Decision to be taken after comparison of buildup in BPMs and dipole correctors (not currently foreseen to be coated)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EB14C-3725-1769-28D1-D8B6D975BF7C}"/>
              </a:ext>
            </a:extLst>
          </p:cNvPr>
          <p:cNvSpPr txBox="1"/>
          <p:nvPr/>
        </p:nvSpPr>
        <p:spPr>
          <a:xfrm>
            <a:off x="1596144" y="3093549"/>
            <a:ext cx="276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Q5 BPM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3B0262-F13E-3BD7-40AC-F026EBA7E29B}"/>
              </a:ext>
            </a:extLst>
          </p:cNvPr>
          <p:cNvSpPr txBox="1"/>
          <p:nvPr/>
        </p:nvSpPr>
        <p:spPr>
          <a:xfrm>
            <a:off x="6980762" y="3093549"/>
            <a:ext cx="344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Q5 magnet</a:t>
            </a:r>
          </a:p>
        </p:txBody>
      </p:sp>
    </p:spTree>
    <p:extLst>
      <p:ext uri="{BB962C8B-B14F-4D97-AF65-F5344CB8AC3E}">
        <p14:creationId xmlns:p14="http://schemas.microsoft.com/office/powerpoint/2010/main" val="76576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B4389-703A-C7F1-5B7D-09CC9860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Buildup in BPMs –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D4D1E-463A-23BE-B7D8-9BC9B9FC9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Multipacting</a:t>
            </a:r>
            <a:r>
              <a:rPr lang="en-GB" dirty="0"/>
              <a:t> threshold is &lt; 1.1 for the relevant intensities – buildup is basically unavoidable</a:t>
            </a:r>
          </a:p>
          <a:p>
            <a:r>
              <a:rPr lang="en-GB" dirty="0"/>
              <a:t>Buildup in Q4 and Q5 BPMs is similar, with a factor ~2 difference in electron density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F693F-5B72-91F4-514E-2698D6174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722E2-AF3E-80D1-633C-70AAC6CAE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D22F6-BEA9-FAAA-7EA4-62CBEFCEF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13" name="Picture 1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05963C2-6ADF-3602-4D7B-1E2FC8D8C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09" r="8308"/>
          <a:stretch/>
        </p:blipFill>
        <p:spPr>
          <a:xfrm>
            <a:off x="6462366" y="2708527"/>
            <a:ext cx="4860000" cy="37244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221DE4-9010-9D51-59C4-16F4063EAF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7" t="6079" r="8907"/>
          <a:stretch/>
        </p:blipFill>
        <p:spPr>
          <a:xfrm>
            <a:off x="869634" y="2737401"/>
            <a:ext cx="4723131" cy="369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1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5900F-EF26-2923-1A5A-2F4FE7E35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FDE78-C27B-5133-9CD2-771114D37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Buildup in BPMs –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C626E-4D12-F69B-2300-DC7D329C2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Multipacting</a:t>
            </a:r>
            <a:r>
              <a:rPr lang="en-GB" dirty="0"/>
              <a:t> threshold is &lt; 1.1 for the relevant intensities – buildup is basically unavoidable</a:t>
            </a:r>
          </a:p>
          <a:p>
            <a:r>
              <a:rPr lang="en-GB" dirty="0"/>
              <a:t>Buildup in Q4 and Q5 BPMs is similar, with a factor ~2 difference in electron density</a:t>
            </a:r>
          </a:p>
          <a:p>
            <a:endParaRPr lang="en-GB" dirty="0"/>
          </a:p>
          <a:p>
            <a:r>
              <a:rPr lang="en-GB" dirty="0"/>
              <a:t>Central electron density goes up to 4 ∙ 10</a:t>
            </a:r>
            <a:r>
              <a:rPr lang="en-GB" baseline="30000" dirty="0"/>
              <a:t>11</a:t>
            </a:r>
            <a:r>
              <a:rPr lang="en-GB" dirty="0"/>
              <a:t> e</a:t>
            </a:r>
            <a:r>
              <a:rPr lang="en-GB" baseline="30000" dirty="0"/>
              <a:t>-</a:t>
            </a:r>
            <a:r>
              <a:rPr lang="en-GB" dirty="0"/>
              <a:t>/m</a:t>
            </a:r>
            <a:r>
              <a:rPr lang="en-GB" baseline="30000" dirty="0"/>
              <a:t>3 </a:t>
            </a:r>
            <a:r>
              <a:rPr lang="en-GB" dirty="0"/>
              <a:t>in Q4 BPM, with Q5 BPM a factor ~2 lower </a:t>
            </a:r>
          </a:p>
          <a:p>
            <a:pPr lvl="1"/>
            <a:r>
              <a:rPr lang="en-GB" dirty="0"/>
              <a:t>3 orders of magnitude lower than in the Q5 quadrupole (</a:t>
            </a:r>
            <a:r>
              <a:rPr lang="en-CH" dirty="0">
                <a:cs typeface="Times New Roman" panose="02020603050405020304" pitchFamily="18" charset="0"/>
              </a:rPr>
              <a:t>4 </a:t>
            </a:r>
            <a:r>
              <a:rPr lang="en-CH" b="1" baseline="30000" dirty="0">
                <a:cs typeface="Times New Roman" panose="02020603050405020304" pitchFamily="18" charset="0"/>
              </a:rPr>
              <a:t>. </a:t>
            </a:r>
            <a:r>
              <a:rPr lang="en-CH" dirty="0">
                <a:cs typeface="Times New Roman" panose="02020603050405020304" pitchFamily="18" charset="0"/>
              </a:rPr>
              <a:t>10</a:t>
            </a:r>
            <a:r>
              <a:rPr lang="en-CH" b="1" baseline="30000" dirty="0">
                <a:cs typeface="Times New Roman" panose="02020603050405020304" pitchFamily="18" charset="0"/>
              </a:rPr>
              <a:t>14</a:t>
            </a:r>
            <a:r>
              <a:rPr lang="en-CH" dirty="0">
                <a:cs typeface="Times New Roman" panose="02020603050405020304" pitchFamily="18" charset="0"/>
              </a:rPr>
              <a:t> e</a:t>
            </a:r>
            <a:r>
              <a:rPr lang="en-CH" baseline="30000" dirty="0">
                <a:cs typeface="Times New Roman" panose="02020603050405020304" pitchFamily="18" charset="0"/>
              </a:rPr>
              <a:t>-</a:t>
            </a:r>
            <a:r>
              <a:rPr lang="en-CH" dirty="0">
                <a:cs typeface="Times New Roman" panose="02020603050405020304" pitchFamily="18" charset="0"/>
              </a:rPr>
              <a:t>/m</a:t>
            </a:r>
            <a:r>
              <a:rPr lang="en-CH" baseline="30000" dirty="0">
                <a:cs typeface="Times New Roman" panose="02020603050405020304" pitchFamily="18" charset="0"/>
              </a:rPr>
              <a:t>3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5AC50-B606-0701-C5B3-EE5B0D6EC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C7F32-E410-794E-A12F-AA2E5C7D2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BAEB4-38D7-8282-10C2-8DDD429E6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A8CD11-F671-F4F7-DA5F-2B5FA50C39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7" t="5748" r="7630"/>
          <a:stretch/>
        </p:blipFill>
        <p:spPr>
          <a:xfrm>
            <a:off x="6491241" y="2689524"/>
            <a:ext cx="4860000" cy="37627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DF903E-A900-0B05-F134-3A39588F8F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3" t="5748" r="6623"/>
          <a:stretch/>
        </p:blipFill>
        <p:spPr>
          <a:xfrm>
            <a:off x="869634" y="2699149"/>
            <a:ext cx="4860000" cy="376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03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827D7-FC8D-4E2C-45A6-AEAF46C8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Buildup in MCBC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811EE-784D-70E4-A520-1E0245D8C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Buildup depends strongly on magnetic field</a:t>
            </a:r>
          </a:p>
          <a:p>
            <a:pPr lvl="1"/>
            <a:r>
              <a:rPr lang="en-GB" dirty="0" err="1"/>
              <a:t>Multipacting</a:t>
            </a:r>
            <a:r>
              <a:rPr lang="en-GB" dirty="0"/>
              <a:t> threshold is ≥ 1.2 (shown here for 1.8 ∙ 10</a:t>
            </a:r>
            <a:r>
              <a:rPr lang="en-GB" baseline="30000" dirty="0"/>
              <a:t>11</a:t>
            </a:r>
            <a:r>
              <a:rPr lang="en-GB" dirty="0"/>
              <a:t> p/b)</a:t>
            </a:r>
          </a:p>
          <a:p>
            <a:r>
              <a:rPr lang="en-GB" dirty="0"/>
              <a:t>Central electron density is significant only for non-zero, but low magnetic fields:  0 &lt; B &lt; 0.5 T</a:t>
            </a:r>
          </a:p>
          <a:p>
            <a:r>
              <a:rPr lang="en-GB" dirty="0"/>
              <a:t>In the worst case, B ≈ 0.01 T and SEY ≥ 1.4, the central electron density goes up to 1 ∙ 10</a:t>
            </a:r>
            <a:r>
              <a:rPr lang="en-GB" baseline="30000" dirty="0"/>
              <a:t>13</a:t>
            </a:r>
            <a:r>
              <a:rPr lang="en-GB" dirty="0"/>
              <a:t> e</a:t>
            </a:r>
            <a:r>
              <a:rPr lang="en-GB" baseline="30000" dirty="0"/>
              <a:t>-</a:t>
            </a:r>
            <a:r>
              <a:rPr lang="en-GB" dirty="0"/>
              <a:t>/m</a:t>
            </a:r>
            <a:r>
              <a:rPr lang="en-GB" baseline="30000" dirty="0"/>
              <a:t>3 </a:t>
            </a:r>
          </a:p>
          <a:p>
            <a:pPr lvl="1"/>
            <a:r>
              <a:rPr lang="en-GB" dirty="0"/>
              <a:t>1 order of magnitude below the Q5 magnet and 2 orders of magnitude above the BPMs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3AB6E-C946-063A-AABA-03A5CFF53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61E55-93FF-80DF-F394-BDE8CAD2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A6ACE-B29F-A228-364E-6F9816B87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7D981E2-2BC9-9538-FBE9-11F0EF824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31" y="2672414"/>
            <a:ext cx="5040000" cy="3780000"/>
          </a:xfrm>
          <a:prstGeom prst="rect">
            <a:avLst/>
          </a:prstGeom>
        </p:spPr>
      </p:pic>
      <p:pic>
        <p:nvPicPr>
          <p:cNvPr id="12" name="Picture 11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3AD261E6-36FE-A713-2747-3C39BBF41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069" y="2672414"/>
            <a:ext cx="504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6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B23E7-CBF6-4AFA-61E1-E1FEA53A4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393AD-C659-DA1C-89F1-F727BB5F5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5516507" cy="5773218"/>
          </a:xfrm>
          <a:ln w="19050">
            <a:solidFill>
              <a:schemeClr val="accent1"/>
            </a:solidFill>
          </a:ln>
        </p:spPr>
        <p:txBody>
          <a:bodyPr numCol="1"/>
          <a:lstStyle/>
          <a:p>
            <a:pPr marL="0" indent="0" algn="ctr">
              <a:buNone/>
            </a:pPr>
            <a:r>
              <a:rPr lang="en-GB" b="1" dirty="0"/>
              <a:t>BPMs</a:t>
            </a:r>
            <a:endParaRPr lang="en-GB" dirty="0"/>
          </a:p>
          <a:p>
            <a:r>
              <a:rPr lang="en-GB" dirty="0"/>
              <a:t>Buildup occurs </a:t>
            </a:r>
            <a:r>
              <a:rPr lang="en-GB" dirty="0">
                <a:solidFill>
                  <a:schemeClr val="accent2"/>
                </a:solidFill>
              </a:rPr>
              <a:t>even for low SEY</a:t>
            </a:r>
          </a:p>
          <a:p>
            <a:r>
              <a:rPr lang="en-GB" dirty="0"/>
              <a:t>Only mild variation of central electron density with SEY and bunch intensity</a:t>
            </a:r>
          </a:p>
          <a:p>
            <a:r>
              <a:rPr lang="en-GB" dirty="0"/>
              <a:t>Central density </a:t>
            </a:r>
            <a:r>
              <a:rPr lang="en-GB" dirty="0">
                <a:solidFill>
                  <a:schemeClr val="accent1"/>
                </a:solidFill>
              </a:rPr>
              <a:t>3 orders of magnitude below Q5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accent1"/>
                </a:solidFill>
              </a:rPr>
              <a:t>Low risk </a:t>
            </a:r>
            <a:r>
              <a:rPr lang="en-GB" dirty="0"/>
              <a:t>from leaving uncoated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04F7F-A604-B7FC-E3CB-94AEF99E0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641A4-8D6C-61F2-16B2-723AD6415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44BB0-CCF2-5986-EBC9-92FF8377B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FC19209-446B-AABF-55D5-8FD7470602EC}"/>
              </a:ext>
            </a:extLst>
          </p:cNvPr>
          <p:cNvSpPr txBox="1">
            <a:spLocks/>
          </p:cNvSpPr>
          <p:nvPr/>
        </p:nvSpPr>
        <p:spPr>
          <a:xfrm>
            <a:off x="6282090" y="736757"/>
            <a:ext cx="5516507" cy="5773217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numCol="1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/>
              <a:t>MCBCs</a:t>
            </a:r>
            <a:endParaRPr lang="en-GB" dirty="0"/>
          </a:p>
          <a:p>
            <a:r>
              <a:rPr lang="en-GB" dirty="0"/>
              <a:t>Buildup </a:t>
            </a:r>
            <a:r>
              <a:rPr lang="en-GB" dirty="0">
                <a:solidFill>
                  <a:schemeClr val="accent1"/>
                </a:solidFill>
              </a:rPr>
              <a:t>only with SEY ≥ 1.2</a:t>
            </a:r>
          </a:p>
          <a:p>
            <a:pPr>
              <a:buClr>
                <a:schemeClr val="tx1"/>
              </a:buClr>
            </a:pPr>
            <a:r>
              <a:rPr lang="en-GB" dirty="0"/>
              <a:t>Strong variation of central electron density with SEY and corrector field</a:t>
            </a:r>
          </a:p>
          <a:p>
            <a:r>
              <a:rPr lang="en-GB" dirty="0"/>
              <a:t>Central density up to </a:t>
            </a:r>
            <a:r>
              <a:rPr lang="en-GB" dirty="0">
                <a:solidFill>
                  <a:schemeClr val="accent2"/>
                </a:solidFill>
              </a:rPr>
              <a:t>1 order of magnitude below Q5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accent1"/>
                </a:solidFill>
              </a:rPr>
              <a:t>Low to </a:t>
            </a:r>
            <a:r>
              <a:rPr lang="en-GB" dirty="0">
                <a:solidFill>
                  <a:schemeClr val="accent2"/>
                </a:solidFill>
              </a:rPr>
              <a:t>moderate risk </a:t>
            </a:r>
            <a:r>
              <a:rPr lang="en-GB" dirty="0"/>
              <a:t>from leaving uncoated</a:t>
            </a:r>
          </a:p>
          <a:p>
            <a:endParaRPr lang="en-GB" dirty="0"/>
          </a:p>
        </p:txBody>
      </p:sp>
      <p:pic>
        <p:nvPicPr>
          <p:cNvPr id="8" name="Picture 7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F3F3C79D-8BEB-CD3C-2383-252070576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528" y="3003479"/>
            <a:ext cx="4489385" cy="33670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8D9C17-55CD-3F6E-6F98-6B74A2817B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3" t="5748" r="6623"/>
          <a:stretch/>
        </p:blipFill>
        <p:spPr>
          <a:xfrm>
            <a:off x="1087335" y="3088754"/>
            <a:ext cx="4128646" cy="319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6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587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694D6-60A6-17B1-A68F-141926BDC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842E5-DD94-439C-1599-49CE5E2A0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446F0-639B-0042-94C7-87901058F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B19E5-2B27-913D-EBD2-AC339A79F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WP2/WP13 meeting, 27 May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288C3-57FF-A415-694F-CAA67109F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D313C6-5195-DF8D-D44A-F9A9BC860861}"/>
              </a:ext>
            </a:extLst>
          </p:cNvPr>
          <p:cNvGrpSpPr/>
          <p:nvPr/>
        </p:nvGrpSpPr>
        <p:grpSpPr>
          <a:xfrm>
            <a:off x="3098789" y="1678260"/>
            <a:ext cx="5840274" cy="3084251"/>
            <a:chOff x="1857826" y="829827"/>
            <a:chExt cx="5840274" cy="3084251"/>
          </a:xfrm>
        </p:grpSpPr>
        <p:pic>
          <p:nvPicPr>
            <p:cNvPr id="8" name="Picture 7" descr="Diagram, schematic&#10;&#10;Description automatically generated">
              <a:extLst>
                <a:ext uri="{FF2B5EF4-FFF2-40B4-BE49-F238E27FC236}">
                  <a16:creationId xmlns:a16="http://schemas.microsoft.com/office/drawing/2014/main" id="{0447B63E-3735-4A29-3F30-52FAF02258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40259"/>
            <a:stretch/>
          </p:blipFill>
          <p:spPr>
            <a:xfrm>
              <a:off x="1857826" y="829827"/>
              <a:ext cx="5840274" cy="308425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45BBBC7-2FEC-9A2F-121F-4876B54D7969}"/>
                </a:ext>
              </a:extLst>
            </p:cNvPr>
            <p:cNvSpPr/>
            <p:nvPr/>
          </p:nvSpPr>
          <p:spPr>
            <a:xfrm>
              <a:off x="3278459" y="3092605"/>
              <a:ext cx="3289609" cy="334536"/>
            </a:xfrm>
            <a:prstGeom prst="rect">
              <a:avLst/>
            </a:prstGeom>
            <a:solidFill>
              <a:schemeClr val="accent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1DF2C9C-8048-F5D8-C3CE-168DB4532A5B}"/>
                </a:ext>
              </a:extLst>
            </p:cNvPr>
            <p:cNvSpPr/>
            <p:nvPr/>
          </p:nvSpPr>
          <p:spPr>
            <a:xfrm>
              <a:off x="2561064" y="3092605"/>
              <a:ext cx="717395" cy="334536"/>
            </a:xfrm>
            <a:prstGeom prst="rect">
              <a:avLst/>
            </a:prstGeom>
            <a:solidFill>
              <a:schemeClr val="accent6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14793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82331</TotalTime>
  <Words>582</Words>
  <Application>Microsoft Macintosh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Wingdings</vt:lpstr>
      <vt:lpstr>Office Theme</vt:lpstr>
      <vt:lpstr>PowerPoint Presentation</vt:lpstr>
      <vt:lpstr>Introduction</vt:lpstr>
      <vt:lpstr>Introduction</vt:lpstr>
      <vt:lpstr>Buildup in BPMs – recap</vt:lpstr>
      <vt:lpstr>Buildup in BPMs – recap</vt:lpstr>
      <vt:lpstr>Buildup in MCBC</vt:lpstr>
      <vt:lpstr>Summary</vt:lpstr>
      <vt:lpstr>PowerPoint Presentation</vt:lpstr>
      <vt:lpstr>Layout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1835</cp:revision>
  <dcterms:created xsi:type="dcterms:W3CDTF">2017-07-07T12:54:19Z</dcterms:created>
  <dcterms:modified xsi:type="dcterms:W3CDTF">2025-05-27T07:21:14Z</dcterms:modified>
</cp:coreProperties>
</file>