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298" r:id="rId6"/>
    <p:sldId id="313" r:id="rId7"/>
    <p:sldId id="314" r:id="rId8"/>
    <p:sldId id="315" r:id="rId9"/>
    <p:sldId id="316" r:id="rId10"/>
    <p:sldId id="317" r:id="rId11"/>
    <p:sldId id="266" r:id="rId12"/>
  </p:sldIdLst>
  <p:sldSz cx="9144000" cy="5143500" type="screen16x9"/>
  <p:notesSz cx="7010400" cy="92964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E44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2" autoAdjust="0"/>
    <p:restoredTop sz="94660"/>
  </p:normalViewPr>
  <p:slideViewPr>
    <p:cSldViewPr snapToObjects="1" showGuides="1">
      <p:cViewPr varScale="1">
        <p:scale>
          <a:sx n="194" d="100"/>
          <a:sy n="194" d="100"/>
        </p:scale>
        <p:origin x="162" y="4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P. Pepinster - LHC Coordination Meeting - 22.06.2021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P. Pepinster - LHC Coordination Meeting - 22.06.2021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P. Pepinster - LHC Coordination Meeting - 22.06.2021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283718"/>
            <a:ext cx="7200000" cy="1235770"/>
          </a:xfrm>
        </p:spPr>
        <p:txBody>
          <a:bodyPr/>
          <a:lstStyle/>
          <a:p>
            <a:pPr algn="ctr"/>
            <a:r>
              <a:rPr lang="en-GB" dirty="0"/>
              <a:t>UR15</a:t>
            </a:r>
            <a:br>
              <a:rPr lang="en-GB" dirty="0"/>
            </a:br>
            <a:r>
              <a:rPr lang="en-GB" dirty="0"/>
              <a:t>As-built </a:t>
            </a:r>
            <a:r>
              <a:rPr lang="en-GB" dirty="0" err="1"/>
              <a:t>Tappings</a:t>
            </a:r>
            <a:r>
              <a:rPr lang="en-GB" dirty="0"/>
              <a:t> Compressed Air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CH" dirty="0"/>
              <a:t>F. Borralho / EN-CV </a:t>
            </a:r>
            <a:endParaRPr lang="en-GB" dirty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09.05.2025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762A65F9-D902-D29F-FE45-D44ABED3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3691" y="170749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97DA6-6E42-AD3C-223B-C1C8311B53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>
            <a:extLst>
              <a:ext uri="{FF2B5EF4-FFF2-40B4-BE49-F238E27FC236}">
                <a16:creationId xmlns:a16="http://schemas.microsoft.com/office/drawing/2014/main" id="{AD609B03-50CD-F56E-85BB-9C4E725D9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7076"/>
            <a:ext cx="9144000" cy="3309347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CF05CCDD-3634-7F69-7D37-1270D2918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2676E97C-C76A-3CFA-4C8A-B53E20FDA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UR15 – 3D </a:t>
            </a:r>
            <a:r>
              <a:rPr lang="en-GB" sz="2400" dirty="0" err="1"/>
              <a:t>model+scan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27ADD6-1BCA-E937-A0D9-D2FAAF82C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FE2B0464-7920-A619-4405-04B6915E2672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2183532" y="1057186"/>
            <a:ext cx="26547" cy="1132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DD508658-A969-BB5A-24BF-414E6351A572}"/>
              </a:ext>
            </a:extLst>
          </p:cNvPr>
          <p:cNvSpPr txBox="1"/>
          <p:nvPr/>
        </p:nvSpPr>
        <p:spPr>
          <a:xfrm>
            <a:off x="1493376" y="749409"/>
            <a:ext cx="143340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3D </a:t>
            </a:r>
            <a:r>
              <a:rPr lang="fr-CH" sz="1400" dirty="0" err="1">
                <a:solidFill>
                  <a:schemeClr val="bg2"/>
                </a:solidFill>
              </a:rPr>
              <a:t>model+scan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C537180-C002-64B7-3A21-615A886D2008}"/>
              </a:ext>
            </a:extLst>
          </p:cNvPr>
          <p:cNvSpPr txBox="1"/>
          <p:nvPr/>
        </p:nvSpPr>
        <p:spPr>
          <a:xfrm>
            <a:off x="3923210" y="3675065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UL17</a:t>
            </a:r>
            <a:endParaRPr lang="fr-FR" dirty="0"/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C5F614D2-8FBC-6CA1-383E-5BE8A02A6F23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5076056" y="1055697"/>
            <a:ext cx="243645" cy="1132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BD1BA416-8989-B439-1D3F-CBDD2366AD0D}"/>
              </a:ext>
            </a:extLst>
          </p:cNvPr>
          <p:cNvSpPr txBox="1"/>
          <p:nvPr/>
        </p:nvSpPr>
        <p:spPr>
          <a:xfrm>
            <a:off x="4602998" y="747920"/>
            <a:ext cx="143340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3D </a:t>
            </a:r>
            <a:r>
              <a:rPr lang="fr-CH" sz="1400" dirty="0" err="1">
                <a:solidFill>
                  <a:schemeClr val="bg2"/>
                </a:solidFill>
              </a:rPr>
              <a:t>model+scan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7C1A0D77-788F-465B-858C-14513A359553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5319701" y="1055697"/>
            <a:ext cx="84750" cy="11338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Signe de multiplication 42">
            <a:extLst>
              <a:ext uri="{FF2B5EF4-FFF2-40B4-BE49-F238E27FC236}">
                <a16:creationId xmlns:a16="http://schemas.microsoft.com/office/drawing/2014/main" id="{D2CAA4E8-E3E8-7DD2-7F87-6978FEEB86F1}"/>
              </a:ext>
            </a:extLst>
          </p:cNvPr>
          <p:cNvSpPr/>
          <p:nvPr/>
        </p:nvSpPr>
        <p:spPr>
          <a:xfrm>
            <a:off x="7380312" y="1923678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877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25C9F-2E84-FC88-7139-EA428F162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>
            <a:extLst>
              <a:ext uri="{FF2B5EF4-FFF2-40B4-BE49-F238E27FC236}">
                <a16:creationId xmlns:a16="http://schemas.microsoft.com/office/drawing/2014/main" id="{DBCA895B-D533-AE47-3968-A382FB108A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7076"/>
            <a:ext cx="9144000" cy="3309347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811DD3E5-B91C-54F6-EE3D-3AD684D2C9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21DEE336-F74B-53B0-A729-7B1D007E5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UR15 – 3D </a:t>
            </a:r>
            <a:r>
              <a:rPr lang="en-GB" sz="2400" dirty="0" err="1"/>
              <a:t>model+scan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7841CE-E016-4679-56F8-A09E697B4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01E42C4B-5575-B33C-F9CD-A4A3E15E2BE0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2183532" y="1057186"/>
            <a:ext cx="26547" cy="1132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75550F75-08E8-E524-7DFA-D8558F9753BC}"/>
              </a:ext>
            </a:extLst>
          </p:cNvPr>
          <p:cNvSpPr txBox="1"/>
          <p:nvPr/>
        </p:nvSpPr>
        <p:spPr>
          <a:xfrm>
            <a:off x="1493376" y="749409"/>
            <a:ext cx="143340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3D </a:t>
            </a:r>
            <a:r>
              <a:rPr lang="fr-CH" sz="1400" dirty="0" err="1">
                <a:solidFill>
                  <a:schemeClr val="bg2"/>
                </a:solidFill>
              </a:rPr>
              <a:t>model+scan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F8FF274-F829-ACD2-BF96-CE7AFD22801E}"/>
              </a:ext>
            </a:extLst>
          </p:cNvPr>
          <p:cNvSpPr txBox="1"/>
          <p:nvPr/>
        </p:nvSpPr>
        <p:spPr>
          <a:xfrm>
            <a:off x="3923210" y="3675065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UL17</a:t>
            </a:r>
            <a:endParaRPr lang="fr-FR" dirty="0"/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16770623-9A97-57C5-91BC-F3DC897DBC8C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5076056" y="1055697"/>
            <a:ext cx="243645" cy="1132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89944FFF-EF8B-E831-F7A4-E442980E39AE}"/>
              </a:ext>
            </a:extLst>
          </p:cNvPr>
          <p:cNvSpPr txBox="1"/>
          <p:nvPr/>
        </p:nvSpPr>
        <p:spPr>
          <a:xfrm>
            <a:off x="4602998" y="747920"/>
            <a:ext cx="143340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3D </a:t>
            </a:r>
            <a:r>
              <a:rPr lang="fr-CH" sz="1400" dirty="0" err="1">
                <a:solidFill>
                  <a:schemeClr val="bg2"/>
                </a:solidFill>
              </a:rPr>
              <a:t>model+scan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48903A4A-8E43-C91D-7E98-799642979529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5319701" y="1055697"/>
            <a:ext cx="84750" cy="11338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Signe de multiplication 42">
            <a:extLst>
              <a:ext uri="{FF2B5EF4-FFF2-40B4-BE49-F238E27FC236}">
                <a16:creationId xmlns:a16="http://schemas.microsoft.com/office/drawing/2014/main" id="{4491A029-0B12-ED63-B5AF-C903871F0F5F}"/>
              </a:ext>
            </a:extLst>
          </p:cNvPr>
          <p:cNvSpPr/>
          <p:nvPr/>
        </p:nvSpPr>
        <p:spPr>
          <a:xfrm>
            <a:off x="7380312" y="1923678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0490AB0-384F-BA51-16FC-BFBE08F36160}"/>
              </a:ext>
            </a:extLst>
          </p:cNvPr>
          <p:cNvSpPr txBox="1"/>
          <p:nvPr/>
        </p:nvSpPr>
        <p:spPr>
          <a:xfrm>
            <a:off x="7016582" y="763187"/>
            <a:ext cx="118013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New tapping</a:t>
            </a:r>
            <a:endParaRPr lang="fr-FR" sz="1400" dirty="0">
              <a:solidFill>
                <a:schemeClr val="accent6"/>
              </a:solidFill>
            </a:endParaRP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D1D3DCDA-17A1-7300-249C-6180947FEF5C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7596336" y="1070964"/>
            <a:ext cx="10312" cy="8527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182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FF99D-9DFB-292C-7177-A57A46A10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74CE1471-335E-B36A-AB1C-3274C7D72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7373"/>
            <a:ext cx="9144000" cy="3688754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E442632C-23BA-77B1-0354-590FE60E5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4C10757E-6CA6-7ED5-2CD3-5C1751C1E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UR15 – 3D </a:t>
            </a:r>
            <a:r>
              <a:rPr lang="en-GB" sz="2400" dirty="0" err="1"/>
              <a:t>model+scan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EC0ACB-9AF4-7DF2-1489-CE1CB3D7B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Signe de multiplication 42">
            <a:extLst>
              <a:ext uri="{FF2B5EF4-FFF2-40B4-BE49-F238E27FC236}">
                <a16:creationId xmlns:a16="http://schemas.microsoft.com/office/drawing/2014/main" id="{128A4A3C-F33B-172C-0011-91131C0128C8}"/>
              </a:ext>
            </a:extLst>
          </p:cNvPr>
          <p:cNvSpPr/>
          <p:nvPr/>
        </p:nvSpPr>
        <p:spPr>
          <a:xfrm>
            <a:off x="6105859" y="2076124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6B45A7C-F3FE-CE77-0932-F4A9ABB6BCA0}"/>
              </a:ext>
            </a:extLst>
          </p:cNvPr>
          <p:cNvSpPr txBox="1"/>
          <p:nvPr/>
        </p:nvSpPr>
        <p:spPr>
          <a:xfrm>
            <a:off x="5836451" y="727373"/>
            <a:ext cx="118013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New tapping</a:t>
            </a:r>
            <a:endParaRPr lang="fr-FR" sz="1400" dirty="0">
              <a:solidFill>
                <a:schemeClr val="accent6"/>
              </a:solidFill>
            </a:endParaRP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6E244C01-75A1-F559-6306-C2412E2BC9AF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6416205" y="1035150"/>
            <a:ext cx="10312" cy="8527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8B9844FB-6746-615D-92F7-5735007F6136}"/>
              </a:ext>
            </a:extLst>
          </p:cNvPr>
          <p:cNvCxnSpPr>
            <a:cxnSpLocks/>
          </p:cNvCxnSpPr>
          <p:nvPr/>
        </p:nvCxnSpPr>
        <p:spPr>
          <a:xfrm>
            <a:off x="1344950" y="4011910"/>
            <a:ext cx="495524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48C98721-0DF2-D239-FBBA-4125390DD659}"/>
              </a:ext>
            </a:extLst>
          </p:cNvPr>
          <p:cNvSpPr txBox="1"/>
          <p:nvPr/>
        </p:nvSpPr>
        <p:spPr>
          <a:xfrm>
            <a:off x="3476008" y="3627911"/>
            <a:ext cx="8803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8500mm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4D2F4D13-017F-EFC3-38BF-EE120E71A51B}"/>
              </a:ext>
            </a:extLst>
          </p:cNvPr>
          <p:cNvCxnSpPr>
            <a:cxnSpLocks/>
          </p:cNvCxnSpPr>
          <p:nvPr/>
        </p:nvCxnSpPr>
        <p:spPr>
          <a:xfrm flipH="1">
            <a:off x="6300191" y="2284843"/>
            <a:ext cx="1" cy="2231123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71CE4F02-1CA7-15EC-9FB8-B8729A87933D}"/>
              </a:ext>
            </a:extLst>
          </p:cNvPr>
          <p:cNvCxnSpPr>
            <a:cxnSpLocks/>
          </p:cNvCxnSpPr>
          <p:nvPr/>
        </p:nvCxnSpPr>
        <p:spPr>
          <a:xfrm>
            <a:off x="1331640" y="2293068"/>
            <a:ext cx="0" cy="2123059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2EA2B496-1E97-4B5B-63A8-2E11015763D7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1259632" y="1057186"/>
            <a:ext cx="1001743" cy="12276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F25AEE0A-F1F4-0068-CC7C-5372E3F01651}"/>
              </a:ext>
            </a:extLst>
          </p:cNvPr>
          <p:cNvSpPr txBox="1"/>
          <p:nvPr/>
        </p:nvSpPr>
        <p:spPr>
          <a:xfrm>
            <a:off x="1493376" y="749409"/>
            <a:ext cx="15359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>
                <a:solidFill>
                  <a:schemeClr val="bg2"/>
                </a:solidFill>
              </a:rPr>
              <a:t>From</a:t>
            </a:r>
            <a:r>
              <a:rPr lang="fr-CH" sz="1400" dirty="0">
                <a:solidFill>
                  <a:schemeClr val="bg2"/>
                </a:solidFill>
              </a:rPr>
              <a:t> </a:t>
            </a:r>
            <a:r>
              <a:rPr lang="fr-CH" sz="1400" dirty="0" err="1">
                <a:solidFill>
                  <a:schemeClr val="bg2"/>
                </a:solidFill>
              </a:rPr>
              <a:t>Firefighting</a:t>
            </a:r>
            <a:endParaRPr lang="fr-FR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51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A4CCD-53B7-7FA5-9F26-1C2E025E9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6D667D1-377D-F5E5-6B34-4AABF01E9C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4341"/>
            <a:ext cx="9144000" cy="3194817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C09D3D17-7CD1-9BF4-D950-3188C11B6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266FF12C-5BA4-6598-A8F2-E8763B167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UR15 – 3D </a:t>
            </a:r>
            <a:r>
              <a:rPr lang="en-GB" sz="2400" dirty="0" err="1"/>
              <a:t>model+scan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003C2A-197E-701E-762F-2F0BDE8AB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6FBD11A0-8881-4935-E1B2-EA87CBB44AC0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1338900" y="1033734"/>
            <a:ext cx="214705" cy="1132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2C969452-4F96-B18C-57DE-E52E7823BCD4}"/>
              </a:ext>
            </a:extLst>
          </p:cNvPr>
          <p:cNvSpPr txBox="1"/>
          <p:nvPr/>
        </p:nvSpPr>
        <p:spPr>
          <a:xfrm>
            <a:off x="863449" y="725957"/>
            <a:ext cx="95090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3D model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8B223922-A703-DE63-5BA5-8BBCE4504B59}"/>
              </a:ext>
            </a:extLst>
          </p:cNvPr>
          <p:cNvSpPr txBox="1"/>
          <p:nvPr/>
        </p:nvSpPr>
        <p:spPr>
          <a:xfrm>
            <a:off x="4312766" y="336383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UL13</a:t>
            </a:r>
            <a:endParaRPr lang="fr-FR" dirty="0"/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54147C8C-41E0-BB8C-A106-923900348ABD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4015105" y="1055697"/>
            <a:ext cx="1076450" cy="10840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12CB21E5-BF4C-B2F0-40EF-EDEA1D0D4123}"/>
              </a:ext>
            </a:extLst>
          </p:cNvPr>
          <p:cNvSpPr txBox="1"/>
          <p:nvPr/>
        </p:nvSpPr>
        <p:spPr>
          <a:xfrm>
            <a:off x="4602998" y="747920"/>
            <a:ext cx="97711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3D model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5543455A-FA47-2D48-C91A-D57E1B0F0F5B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4266677" y="1055697"/>
            <a:ext cx="824878" cy="10840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Signe de multiplication 42">
            <a:extLst>
              <a:ext uri="{FF2B5EF4-FFF2-40B4-BE49-F238E27FC236}">
                <a16:creationId xmlns:a16="http://schemas.microsoft.com/office/drawing/2014/main" id="{AC21A594-1CE9-2DA0-E390-2B809869D8BA}"/>
              </a:ext>
            </a:extLst>
          </p:cNvPr>
          <p:cNvSpPr/>
          <p:nvPr/>
        </p:nvSpPr>
        <p:spPr>
          <a:xfrm>
            <a:off x="6923445" y="1987255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9AEC95B-A004-6288-E20B-5C042F1A58C8}"/>
              </a:ext>
            </a:extLst>
          </p:cNvPr>
          <p:cNvCxnSpPr>
            <a:cxnSpLocks/>
          </p:cNvCxnSpPr>
          <p:nvPr/>
        </p:nvCxnSpPr>
        <p:spPr>
          <a:xfrm>
            <a:off x="1553605" y="1707654"/>
            <a:ext cx="222630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CAF9056A-92AC-711D-4F1D-9DF87AD97CD9}"/>
              </a:ext>
            </a:extLst>
          </p:cNvPr>
          <p:cNvSpPr txBox="1"/>
          <p:nvPr/>
        </p:nvSpPr>
        <p:spPr>
          <a:xfrm>
            <a:off x="2331799" y="1390308"/>
            <a:ext cx="95308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11100mm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500BB5A-27D4-5541-38E0-32A9B5973815}"/>
              </a:ext>
            </a:extLst>
          </p:cNvPr>
          <p:cNvCxnSpPr>
            <a:cxnSpLocks/>
          </p:cNvCxnSpPr>
          <p:nvPr/>
        </p:nvCxnSpPr>
        <p:spPr>
          <a:xfrm>
            <a:off x="3808293" y="1282244"/>
            <a:ext cx="0" cy="1577538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A478E20-9698-AC1D-2C9F-E46053ECF6CB}"/>
              </a:ext>
            </a:extLst>
          </p:cNvPr>
          <p:cNvCxnSpPr>
            <a:cxnSpLocks/>
          </p:cNvCxnSpPr>
          <p:nvPr/>
        </p:nvCxnSpPr>
        <p:spPr>
          <a:xfrm>
            <a:off x="1547664" y="1390308"/>
            <a:ext cx="0" cy="1109434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BCCF0B0E-6C13-EE8A-768E-F5DE4D1916D0}"/>
              </a:ext>
            </a:extLst>
          </p:cNvPr>
          <p:cNvSpPr txBox="1"/>
          <p:nvPr/>
        </p:nvSpPr>
        <p:spPr>
          <a:xfrm>
            <a:off x="2016356" y="1062917"/>
            <a:ext cx="15359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>
                <a:solidFill>
                  <a:schemeClr val="bg2"/>
                </a:solidFill>
              </a:rPr>
              <a:t>From</a:t>
            </a:r>
            <a:r>
              <a:rPr lang="fr-CH" sz="1400" dirty="0">
                <a:solidFill>
                  <a:schemeClr val="bg2"/>
                </a:solidFill>
              </a:rPr>
              <a:t> </a:t>
            </a:r>
            <a:r>
              <a:rPr lang="fr-CH" sz="1400" dirty="0" err="1">
                <a:solidFill>
                  <a:schemeClr val="bg2"/>
                </a:solidFill>
              </a:rPr>
              <a:t>Firefighting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DC0E0C-43DE-DAF7-5E17-4FD0ABEE75B6}"/>
              </a:ext>
            </a:extLst>
          </p:cNvPr>
          <p:cNvSpPr txBox="1"/>
          <p:nvPr/>
        </p:nvSpPr>
        <p:spPr>
          <a:xfrm>
            <a:off x="6591494" y="849712"/>
            <a:ext cx="118013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New tapping</a:t>
            </a:r>
            <a:endParaRPr lang="fr-FR" sz="1400" dirty="0">
              <a:solidFill>
                <a:schemeClr val="accent6"/>
              </a:solidFill>
            </a:endParaRP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BC560BEF-06EF-C726-97E0-C50208DC8098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7171248" y="1157489"/>
            <a:ext cx="10312" cy="8527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235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8DAE8-25B7-779A-E6AA-8C5ED64235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B15BEC6-B740-3E7C-0EB2-72E4E8459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138" y="695685"/>
            <a:ext cx="6745962" cy="3850388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ACF1C4DE-E908-F511-8772-4664F1AE6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A736F3E6-504B-19EA-9195-574E5581A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UR15 – 3D </a:t>
            </a:r>
            <a:r>
              <a:rPr lang="en-GB" sz="2400" dirty="0" err="1"/>
              <a:t>model+scan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5490D-C0C2-A76F-208B-B2108B870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4B323638-3D76-EF81-F94F-AD1A38E88FE7}"/>
              </a:ext>
            </a:extLst>
          </p:cNvPr>
          <p:cNvCxnSpPr>
            <a:cxnSpLocks/>
            <a:stCxn id="37" idx="2"/>
          </p:cNvCxnSpPr>
          <p:nvPr/>
        </p:nvCxnSpPr>
        <p:spPr>
          <a:xfrm flipH="1">
            <a:off x="3748043" y="792842"/>
            <a:ext cx="944964" cy="15747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669226D5-BF84-9582-2011-729C3E63CE40}"/>
              </a:ext>
            </a:extLst>
          </p:cNvPr>
          <p:cNvSpPr txBox="1"/>
          <p:nvPr/>
        </p:nvSpPr>
        <p:spPr>
          <a:xfrm>
            <a:off x="4204450" y="485065"/>
            <a:ext cx="97711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3D model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BAE07932-6BB8-2C11-1DC7-C2CA1CA0A754}"/>
              </a:ext>
            </a:extLst>
          </p:cNvPr>
          <p:cNvCxnSpPr>
            <a:cxnSpLocks/>
            <a:stCxn id="37" idx="2"/>
          </p:cNvCxnSpPr>
          <p:nvPr/>
        </p:nvCxnSpPr>
        <p:spPr>
          <a:xfrm>
            <a:off x="4693007" y="792842"/>
            <a:ext cx="941638" cy="15747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6DB8009E-80AD-5E9A-48B9-E8A28FDEE2CB}"/>
              </a:ext>
            </a:extLst>
          </p:cNvPr>
          <p:cNvCxnSpPr>
            <a:cxnSpLocks/>
          </p:cNvCxnSpPr>
          <p:nvPr/>
        </p:nvCxnSpPr>
        <p:spPr>
          <a:xfrm>
            <a:off x="2522552" y="4011910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9085923-1590-A0B8-5794-C2556E9AC517}"/>
              </a:ext>
            </a:extLst>
          </p:cNvPr>
          <p:cNvSpPr txBox="1"/>
          <p:nvPr/>
        </p:nvSpPr>
        <p:spPr>
          <a:xfrm>
            <a:off x="2602683" y="3576006"/>
            <a:ext cx="8803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1330mm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DCD0725-6A5C-193E-9011-310DA1453BF7}"/>
              </a:ext>
            </a:extLst>
          </p:cNvPr>
          <p:cNvCxnSpPr>
            <a:cxnSpLocks/>
          </p:cNvCxnSpPr>
          <p:nvPr/>
        </p:nvCxnSpPr>
        <p:spPr>
          <a:xfrm>
            <a:off x="3635896" y="1323091"/>
            <a:ext cx="0" cy="3048859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A315495-2CD8-1154-3D6A-59DABE4952A6}"/>
              </a:ext>
            </a:extLst>
          </p:cNvPr>
          <p:cNvCxnSpPr>
            <a:cxnSpLocks/>
          </p:cNvCxnSpPr>
          <p:nvPr/>
        </p:nvCxnSpPr>
        <p:spPr>
          <a:xfrm flipH="1">
            <a:off x="2522552" y="1673854"/>
            <a:ext cx="33224" cy="2773961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001902BE-6622-3810-8D5F-AAF533534124}"/>
              </a:ext>
            </a:extLst>
          </p:cNvPr>
          <p:cNvCxnSpPr>
            <a:cxnSpLocks/>
          </p:cNvCxnSpPr>
          <p:nvPr/>
        </p:nvCxnSpPr>
        <p:spPr>
          <a:xfrm>
            <a:off x="5724128" y="1581750"/>
            <a:ext cx="0" cy="2718192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98CC2068-AEBE-1193-355A-CE3D622DE01E}"/>
              </a:ext>
            </a:extLst>
          </p:cNvPr>
          <p:cNvCxnSpPr>
            <a:cxnSpLocks/>
          </p:cNvCxnSpPr>
          <p:nvPr/>
        </p:nvCxnSpPr>
        <p:spPr>
          <a:xfrm>
            <a:off x="3707904" y="4011910"/>
            <a:ext cx="187220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05D9F0EE-5B3F-15DC-80C4-D317CF9B8327}"/>
              </a:ext>
            </a:extLst>
          </p:cNvPr>
          <p:cNvSpPr txBox="1"/>
          <p:nvPr/>
        </p:nvSpPr>
        <p:spPr>
          <a:xfrm>
            <a:off x="4328198" y="3581271"/>
            <a:ext cx="8803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1550mm</a:t>
            </a:r>
            <a:endParaRPr lang="fr-FR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419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F1D87-2AA0-E58B-AA9E-057C8D315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CD00C2CB-0CF9-E97D-651E-0E068E875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2" y="720227"/>
            <a:ext cx="9144000" cy="3680971"/>
          </a:xfrm>
          <a:prstGeom prst="rect">
            <a:avLst/>
          </a:prstGeom>
        </p:spPr>
      </p:pic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C0BEF663-9CC6-E5ED-750B-8A3BB115E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7ADF0245-7CB9-F24C-AF3E-A26F658EA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4935"/>
            <a:ext cx="8136464" cy="540000"/>
          </a:xfrm>
        </p:spPr>
        <p:txBody>
          <a:bodyPr/>
          <a:lstStyle/>
          <a:p>
            <a:r>
              <a:rPr lang="en-GB" sz="2400" dirty="0"/>
              <a:t>UR15 – 3D </a:t>
            </a:r>
            <a:r>
              <a:rPr lang="en-GB" sz="2400" dirty="0" err="1"/>
              <a:t>model+scan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ED907-C641-C197-37F8-6C54E5C58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305AEB2E-F786-322F-9255-A34A9920A9A0}"/>
              </a:ext>
            </a:extLst>
          </p:cNvPr>
          <p:cNvSpPr txBox="1"/>
          <p:nvPr/>
        </p:nvSpPr>
        <p:spPr>
          <a:xfrm>
            <a:off x="2416305" y="401568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UL13</a:t>
            </a:r>
            <a:endParaRPr lang="fr-FR" dirty="0"/>
          </a:p>
        </p:txBody>
      </p:sp>
      <p:sp>
        <p:nvSpPr>
          <p:cNvPr id="43" name="Signe de multiplication 42">
            <a:extLst>
              <a:ext uri="{FF2B5EF4-FFF2-40B4-BE49-F238E27FC236}">
                <a16:creationId xmlns:a16="http://schemas.microsoft.com/office/drawing/2014/main" id="{CAECE604-52F1-0B14-2BE4-21652390591D}"/>
              </a:ext>
            </a:extLst>
          </p:cNvPr>
          <p:cNvSpPr/>
          <p:nvPr/>
        </p:nvSpPr>
        <p:spPr>
          <a:xfrm>
            <a:off x="6599083" y="1862420"/>
            <a:ext cx="388665" cy="304893"/>
          </a:xfrm>
          <a:prstGeom prst="mathMultiply">
            <a:avLst>
              <a:gd name="adj1" fmla="val 8673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DB91251E-9918-BEA9-520A-3036CF14458A}"/>
              </a:ext>
            </a:extLst>
          </p:cNvPr>
          <p:cNvCxnSpPr>
            <a:cxnSpLocks/>
          </p:cNvCxnSpPr>
          <p:nvPr/>
        </p:nvCxnSpPr>
        <p:spPr>
          <a:xfrm>
            <a:off x="827584" y="1698085"/>
            <a:ext cx="5976664" cy="95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D350FBD3-0ED2-36BF-03EB-C4CAF187AAA9}"/>
              </a:ext>
            </a:extLst>
          </p:cNvPr>
          <p:cNvSpPr txBox="1"/>
          <p:nvPr/>
        </p:nvSpPr>
        <p:spPr>
          <a:xfrm>
            <a:off x="3272414" y="1349490"/>
            <a:ext cx="97975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chemeClr val="bg2"/>
                </a:solidFill>
              </a:rPr>
              <a:t>14000mm</a:t>
            </a:r>
            <a:endParaRPr lang="fr-FR" sz="1400" dirty="0">
              <a:solidFill>
                <a:schemeClr val="bg2"/>
              </a:solidFill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197EDA9-CF7F-8C5D-3357-A6DE636DA902}"/>
              </a:ext>
            </a:extLst>
          </p:cNvPr>
          <p:cNvCxnSpPr>
            <a:cxnSpLocks/>
          </p:cNvCxnSpPr>
          <p:nvPr/>
        </p:nvCxnSpPr>
        <p:spPr>
          <a:xfrm>
            <a:off x="6804248" y="1503379"/>
            <a:ext cx="0" cy="1577538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FDFA652-8C1D-E8AC-7294-BDDC8A58C31B}"/>
              </a:ext>
            </a:extLst>
          </p:cNvPr>
          <p:cNvCxnSpPr>
            <a:cxnSpLocks/>
          </p:cNvCxnSpPr>
          <p:nvPr/>
        </p:nvCxnSpPr>
        <p:spPr>
          <a:xfrm>
            <a:off x="827584" y="1370694"/>
            <a:ext cx="0" cy="1109434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5BEDF0E1-5EEB-94F3-1D18-192F342EE203}"/>
              </a:ext>
            </a:extLst>
          </p:cNvPr>
          <p:cNvSpPr txBox="1"/>
          <p:nvPr/>
        </p:nvSpPr>
        <p:spPr>
          <a:xfrm>
            <a:off x="2980955" y="1042746"/>
            <a:ext cx="15359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err="1">
                <a:solidFill>
                  <a:schemeClr val="bg2"/>
                </a:solidFill>
              </a:rPr>
              <a:t>From</a:t>
            </a:r>
            <a:r>
              <a:rPr lang="fr-CH" sz="1400" dirty="0">
                <a:solidFill>
                  <a:schemeClr val="bg2"/>
                </a:solidFill>
              </a:rPr>
              <a:t> </a:t>
            </a:r>
            <a:r>
              <a:rPr lang="fr-CH" sz="1400" dirty="0" err="1">
                <a:solidFill>
                  <a:schemeClr val="bg2"/>
                </a:solidFill>
              </a:rPr>
              <a:t>Firefighting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EE0944-3C32-C4F1-165A-9B6391D738D5}"/>
              </a:ext>
            </a:extLst>
          </p:cNvPr>
          <p:cNvSpPr txBox="1"/>
          <p:nvPr/>
        </p:nvSpPr>
        <p:spPr>
          <a:xfrm>
            <a:off x="6591494" y="849712"/>
            <a:ext cx="118013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accent6"/>
                </a:solidFill>
              </a:rPr>
              <a:t>New tapping</a:t>
            </a:r>
            <a:endParaRPr lang="fr-FR" sz="1400" dirty="0">
              <a:solidFill>
                <a:schemeClr val="accent6"/>
              </a:solidFill>
            </a:endParaRP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7F2B7507-FC41-BA21-1F2E-9E27EFBE6975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6948264" y="1157489"/>
            <a:ext cx="233296" cy="7679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21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F269C8-5380-4D25-BC3E-492BED2AA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90955</TotalTime>
  <Words>104</Words>
  <Application>Microsoft Office PowerPoint</Application>
  <PresentationFormat>Affichage à l'écran (16:9)</PresentationFormat>
  <Paragraphs>41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UR15 As-built Tappings Compressed Air</vt:lpstr>
      <vt:lpstr>UR15 – 3D model+scan</vt:lpstr>
      <vt:lpstr>UR15 – 3D model+scan</vt:lpstr>
      <vt:lpstr>UR15 – 3D model+scan</vt:lpstr>
      <vt:lpstr>UR15 – 3D model+scan</vt:lpstr>
      <vt:lpstr>UR15 – 3D model+scan</vt:lpstr>
      <vt:lpstr>UR15 – 3D model+scan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Frederic Borralho</cp:lastModifiedBy>
  <cp:revision>931</cp:revision>
  <cp:lastPrinted>2025-05-09T11:11:17Z</cp:lastPrinted>
  <dcterms:created xsi:type="dcterms:W3CDTF">2020-02-06T17:34:13Z</dcterms:created>
  <dcterms:modified xsi:type="dcterms:W3CDTF">2025-05-09T15:11:30Z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