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0"/>
  </p:notesMasterIdLst>
  <p:sldIdLst>
    <p:sldId id="256" r:id="rId2"/>
    <p:sldId id="3380" r:id="rId3"/>
    <p:sldId id="257" r:id="rId4"/>
    <p:sldId id="3437" r:id="rId5"/>
    <p:sldId id="3394" r:id="rId6"/>
    <p:sldId id="677" r:id="rId7"/>
    <p:sldId id="3442" r:id="rId8"/>
    <p:sldId id="3436" r:id="rId9"/>
    <p:sldId id="519" r:id="rId10"/>
    <p:sldId id="3439" r:id="rId11"/>
    <p:sldId id="689" r:id="rId12"/>
    <p:sldId id="3443" r:id="rId13"/>
    <p:sldId id="3444" r:id="rId14"/>
    <p:sldId id="3449" r:id="rId15"/>
    <p:sldId id="490" r:id="rId16"/>
    <p:sldId id="497" r:id="rId17"/>
    <p:sldId id="3447" r:id="rId18"/>
    <p:sldId id="270" r:id="rId19"/>
  </p:sldIdLst>
  <p:sldSz cx="12192000" cy="6858000"/>
  <p:notesSz cx="6858000" cy="9144000"/>
  <p:defaultText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1" autoAdjust="0"/>
    <p:restoredTop sz="96327"/>
  </p:normalViewPr>
  <p:slideViewPr>
    <p:cSldViewPr snapToGrid="0">
      <p:cViewPr varScale="1">
        <p:scale>
          <a:sx n="78" d="100"/>
          <a:sy n="78" d="100"/>
        </p:scale>
        <p:origin x="942"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A389C4-7800-7D4D-9460-120C96D6B30E}" type="datetimeFigureOut">
              <a:rPr lang="en-IT" smtClean="0"/>
              <a:t>10/29/2025</a:t>
            </a:fld>
            <a:endParaRPr lang="en-I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9EA565-9EDE-D847-A778-4CFF01B0CDFD}" type="slidenum">
              <a:rPr lang="en-IT" smtClean="0"/>
              <a:t>‹#›</a:t>
            </a:fld>
            <a:endParaRPr lang="en-IT"/>
          </a:p>
        </p:txBody>
      </p:sp>
    </p:spTree>
    <p:extLst>
      <p:ext uri="{BB962C8B-B14F-4D97-AF65-F5344CB8AC3E}">
        <p14:creationId xmlns:p14="http://schemas.microsoft.com/office/powerpoint/2010/main" val="2235178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0E3A60F0-12AF-4A71-BD54-EF56BD5127A9}" type="slidenum">
              <a:rPr lang="en-GB" smtClean="0"/>
              <a:t>15</a:t>
            </a:fld>
            <a:endParaRPr lang="en-GB"/>
          </a:p>
        </p:txBody>
      </p:sp>
    </p:spTree>
    <p:extLst>
      <p:ext uri="{BB962C8B-B14F-4D97-AF65-F5344CB8AC3E}">
        <p14:creationId xmlns:p14="http://schemas.microsoft.com/office/powerpoint/2010/main" val="25655400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4:notes"/>
          <p:cNvSpPr txBox="1">
            <a:spLocks noGrp="1"/>
          </p:cNvSpPr>
          <p:nvPr>
            <p:ph type="body" idx="1"/>
          </p:nvPr>
        </p:nvSpPr>
        <p:spPr>
          <a:xfrm>
            <a:off x="679768" y="4715153"/>
            <a:ext cx="5438140" cy="446698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3" name="Google Shape;163;p4: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965311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B1891462-D144-B436-4489-2FB8AEECAC14}"/>
              </a:ext>
            </a:extLst>
          </p:cNvPr>
          <p:cNvSpPr>
            <a:spLocks noChangeArrowheads="1"/>
          </p:cNvSpPr>
          <p:nvPr userDrawn="1"/>
        </p:nvSpPr>
        <p:spPr bwMode="auto">
          <a:xfrm>
            <a:off x="0" y="6517263"/>
            <a:ext cx="12204031" cy="365125"/>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buClr>
                <a:srgbClr val="000000"/>
              </a:buClr>
              <a:buSzPct val="100000"/>
              <a:buFont typeface="Times New Roman" charset="0"/>
              <a:buNone/>
              <a:defRPr/>
            </a:pPr>
            <a:endParaRPr lang="en-US" altLang="x-none">
              <a:solidFill>
                <a:prstClr val="black"/>
              </a:solidFill>
              <a:latin typeface="Calibri" panose="020F0502020204030204"/>
              <a:ea typeface="DejaVu Sans" charset="0"/>
              <a:cs typeface="DejaVu Sans" charset="0"/>
              <a:sym typeface="Calibri"/>
            </a:endParaRPr>
          </a:p>
        </p:txBody>
      </p:sp>
      <p:sp>
        <p:nvSpPr>
          <p:cNvPr id="2" name="Titre 1"/>
          <p:cNvSpPr>
            <a:spLocks noGrp="1"/>
          </p:cNvSpPr>
          <p:nvPr>
            <p:ph type="title"/>
          </p:nvPr>
        </p:nvSpPr>
        <p:spPr>
          <a:xfrm>
            <a:off x="1488589" y="2073423"/>
            <a:ext cx="8786379" cy="776327"/>
          </a:xfrm>
          <a:prstGeom prst="rect">
            <a:avLst/>
          </a:prstGeom>
        </p:spPr>
        <p:txBody>
          <a:bodyPr/>
          <a:lstStyle>
            <a:lvl1pPr algn="ctr">
              <a:defRPr sz="5400" b="1">
                <a:solidFill>
                  <a:schemeClr val="accent1">
                    <a:lumMod val="75000"/>
                  </a:schemeClr>
                </a:solidFill>
              </a:defRPr>
            </a:lvl1pPr>
          </a:lstStyle>
          <a:p>
            <a:r>
              <a:rPr kumimoji="0" lang="en-GB" dirty="0"/>
              <a:t>Click to edit Master title style</a:t>
            </a:r>
            <a:endParaRPr kumimoji="0" lang="en-US" dirty="0"/>
          </a:p>
        </p:txBody>
      </p:sp>
      <p:pic>
        <p:nvPicPr>
          <p:cNvPr id="4" name="Picture 3" descr="Diagram&#10;&#10;Description automatically generated">
            <a:extLst>
              <a:ext uri="{FF2B5EF4-FFF2-40B4-BE49-F238E27FC236}">
                <a16:creationId xmlns:a16="http://schemas.microsoft.com/office/drawing/2014/main" id="{91F3AF2A-F828-7202-5A5B-9D6F0CE19A48}"/>
              </a:ext>
            </a:extLst>
          </p:cNvPr>
          <p:cNvPicPr>
            <a:picLocks noChangeAspect="1"/>
          </p:cNvPicPr>
          <p:nvPr userDrawn="1"/>
        </p:nvPicPr>
        <p:blipFill>
          <a:blip r:embed="rId2"/>
          <a:stretch>
            <a:fillRect/>
          </a:stretch>
        </p:blipFill>
        <p:spPr>
          <a:xfrm>
            <a:off x="0" y="0"/>
            <a:ext cx="1488589" cy="1046747"/>
          </a:xfrm>
          <a:prstGeom prst="rect">
            <a:avLst/>
          </a:prstGeom>
          <a:noFill/>
        </p:spPr>
      </p:pic>
      <p:sp>
        <p:nvSpPr>
          <p:cNvPr id="7" name="TextBox 6">
            <a:extLst>
              <a:ext uri="{FF2B5EF4-FFF2-40B4-BE49-F238E27FC236}">
                <a16:creationId xmlns:a16="http://schemas.microsoft.com/office/drawing/2014/main" id="{A6C96F43-E681-2502-C372-76E91926CEDE}"/>
              </a:ext>
            </a:extLst>
          </p:cNvPr>
          <p:cNvSpPr txBox="1"/>
          <p:nvPr userDrawn="1"/>
        </p:nvSpPr>
        <p:spPr>
          <a:xfrm>
            <a:off x="10178716" y="32286"/>
            <a:ext cx="2013284" cy="923330"/>
          </a:xfrm>
          <a:prstGeom prst="rect">
            <a:avLst/>
          </a:prstGeom>
          <a:noFill/>
        </p:spPr>
        <p:txBody>
          <a:bodyPr wrap="square" rtlCol="0">
            <a:spAutoFit/>
          </a:bodyPr>
          <a:lstStyle/>
          <a:p>
            <a:r>
              <a:rPr lang="en-US" sz="5400" dirty="0">
                <a:solidFill>
                  <a:schemeClr val="accent1">
                    <a:lumMod val="75000"/>
                  </a:schemeClr>
                </a:solidFill>
                <a:latin typeface="Bauhaus 93" panose="04030905020B02020C02" pitchFamily="82" charset="0"/>
              </a:rPr>
              <a:t>DRD3</a:t>
            </a:r>
            <a:endParaRPr lang="en-GB" sz="5400" dirty="0">
              <a:solidFill>
                <a:schemeClr val="accent1">
                  <a:lumMod val="75000"/>
                </a:schemeClr>
              </a:solidFill>
              <a:latin typeface="Bauhaus 93" panose="04030905020B02020C02" pitchFamily="82" charset="0"/>
            </a:endParaRPr>
          </a:p>
        </p:txBody>
      </p:sp>
      <p:sp>
        <p:nvSpPr>
          <p:cNvPr id="5" name="Footer Placeholder 4">
            <a:extLst>
              <a:ext uri="{FF2B5EF4-FFF2-40B4-BE49-F238E27FC236}">
                <a16:creationId xmlns:a16="http://schemas.microsoft.com/office/drawing/2014/main" id="{3B257D17-7CB5-4934-8483-EF25571E28C8}"/>
              </a:ext>
            </a:extLst>
          </p:cNvPr>
          <p:cNvSpPr>
            <a:spLocks noGrp="1"/>
          </p:cNvSpPr>
          <p:nvPr>
            <p:ph type="ftr" sz="quarter" idx="10"/>
          </p:nvPr>
        </p:nvSpPr>
        <p:spPr>
          <a:xfrm>
            <a:off x="3627865" y="6520081"/>
            <a:ext cx="5222598" cy="365125"/>
          </a:xfrm>
        </p:spPr>
        <p:txBody>
          <a:bodyPr/>
          <a:lstStyle/>
          <a:p>
            <a:r>
              <a:rPr lang="en-GB"/>
              <a:t>G. Kramberger, DRD3 collaboration, DRD Jamboree, CERN</a:t>
            </a:r>
            <a:endParaRPr lang="en-US" dirty="0"/>
          </a:p>
        </p:txBody>
      </p:sp>
      <p:sp>
        <p:nvSpPr>
          <p:cNvPr id="6" name="Slide Number Placeholder 5">
            <a:extLst>
              <a:ext uri="{FF2B5EF4-FFF2-40B4-BE49-F238E27FC236}">
                <a16:creationId xmlns:a16="http://schemas.microsoft.com/office/drawing/2014/main" id="{FF129355-F23F-4D29-AD8C-F503BC7910AF}"/>
              </a:ext>
            </a:extLst>
          </p:cNvPr>
          <p:cNvSpPr>
            <a:spLocks noGrp="1"/>
          </p:cNvSpPr>
          <p:nvPr>
            <p:ph type="sldNum" sz="quarter" idx="11"/>
          </p:nvPr>
        </p:nvSpPr>
        <p:spPr>
          <a:xfrm>
            <a:off x="11523435" y="6514445"/>
            <a:ext cx="668565" cy="365125"/>
          </a:xfrm>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827163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B1891462-D144-B436-4489-2FB8AEECAC14}"/>
              </a:ext>
            </a:extLst>
          </p:cNvPr>
          <p:cNvSpPr>
            <a:spLocks noChangeArrowheads="1"/>
          </p:cNvSpPr>
          <p:nvPr userDrawn="1"/>
        </p:nvSpPr>
        <p:spPr bwMode="auto">
          <a:xfrm>
            <a:off x="0" y="6517263"/>
            <a:ext cx="12204031" cy="365125"/>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buClr>
                <a:srgbClr val="000000"/>
              </a:buClr>
              <a:buSzPct val="100000"/>
              <a:buFont typeface="Times New Roman" charset="0"/>
              <a:buNone/>
              <a:defRPr/>
            </a:pPr>
            <a:endParaRPr lang="en-US" altLang="x-none">
              <a:solidFill>
                <a:prstClr val="black"/>
              </a:solidFill>
              <a:latin typeface="Calibri" panose="020F0502020204030204"/>
              <a:ea typeface="DejaVu Sans" charset="0"/>
              <a:cs typeface="DejaVu Sans" charset="0"/>
              <a:sym typeface="Calibri"/>
            </a:endParaRPr>
          </a:p>
        </p:txBody>
      </p:sp>
      <p:sp>
        <p:nvSpPr>
          <p:cNvPr id="2" name="Titre 1"/>
          <p:cNvSpPr>
            <a:spLocks noGrp="1"/>
          </p:cNvSpPr>
          <p:nvPr>
            <p:ph type="title"/>
          </p:nvPr>
        </p:nvSpPr>
        <p:spPr>
          <a:xfrm>
            <a:off x="1627736" y="105787"/>
            <a:ext cx="8786379" cy="776327"/>
          </a:xfrm>
          <a:prstGeom prst="rect">
            <a:avLst/>
          </a:prstGeom>
        </p:spPr>
        <p:txBody>
          <a:bodyPr/>
          <a:lstStyle>
            <a:lvl1pPr algn="ctr">
              <a:defRPr b="1">
                <a:solidFill>
                  <a:schemeClr val="accent1">
                    <a:lumMod val="75000"/>
                  </a:schemeClr>
                </a:solidFill>
                <a:effectLst/>
                <a:latin typeface="+mj-lt"/>
              </a:defRPr>
            </a:lvl1pPr>
          </a:lstStyle>
          <a:p>
            <a:r>
              <a:rPr kumimoji="0" lang="en-GB" dirty="0"/>
              <a:t>Click to edit Master title style</a:t>
            </a:r>
            <a:endParaRPr kumimoji="0" lang="en-US" dirty="0"/>
          </a:p>
        </p:txBody>
      </p:sp>
      <p:sp>
        <p:nvSpPr>
          <p:cNvPr id="6" name="Rectangle 1">
            <a:extLst>
              <a:ext uri="{FF2B5EF4-FFF2-40B4-BE49-F238E27FC236}">
                <a16:creationId xmlns:a16="http://schemas.microsoft.com/office/drawing/2014/main" id="{FB655552-77E5-0109-CCDA-CF18AB930BFD}"/>
              </a:ext>
            </a:extLst>
          </p:cNvPr>
          <p:cNvSpPr>
            <a:spLocks noChangeArrowheads="1"/>
          </p:cNvSpPr>
          <p:nvPr userDrawn="1"/>
        </p:nvSpPr>
        <p:spPr bwMode="auto">
          <a:xfrm>
            <a:off x="1840833" y="1006689"/>
            <a:ext cx="8217569" cy="45719"/>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buClr>
                <a:srgbClr val="000000"/>
              </a:buClr>
              <a:buSzPct val="100000"/>
              <a:buFont typeface="Times New Roman" charset="0"/>
              <a:buNone/>
              <a:defRPr/>
            </a:pPr>
            <a:endParaRPr lang="en-US" altLang="x-none">
              <a:solidFill>
                <a:prstClr val="black"/>
              </a:solidFill>
              <a:latin typeface="Calibri" panose="020F0502020204030204"/>
              <a:ea typeface="DejaVu Sans" charset="0"/>
              <a:cs typeface="DejaVu Sans" charset="0"/>
              <a:sym typeface="Calibri"/>
            </a:endParaRPr>
          </a:p>
        </p:txBody>
      </p:sp>
      <p:pic>
        <p:nvPicPr>
          <p:cNvPr id="4" name="Picture 3" descr="Diagram&#10;&#10;Description automatically generated">
            <a:extLst>
              <a:ext uri="{FF2B5EF4-FFF2-40B4-BE49-F238E27FC236}">
                <a16:creationId xmlns:a16="http://schemas.microsoft.com/office/drawing/2014/main" id="{91F3AF2A-F828-7202-5A5B-9D6F0CE19A48}"/>
              </a:ext>
            </a:extLst>
          </p:cNvPr>
          <p:cNvPicPr>
            <a:picLocks noChangeAspect="1"/>
          </p:cNvPicPr>
          <p:nvPr userDrawn="1"/>
        </p:nvPicPr>
        <p:blipFill>
          <a:blip r:embed="rId2"/>
          <a:stretch>
            <a:fillRect/>
          </a:stretch>
        </p:blipFill>
        <p:spPr>
          <a:xfrm>
            <a:off x="0" y="0"/>
            <a:ext cx="1488589" cy="1046747"/>
          </a:xfrm>
          <a:prstGeom prst="rect">
            <a:avLst/>
          </a:prstGeom>
          <a:noFill/>
        </p:spPr>
      </p:pic>
      <p:sp>
        <p:nvSpPr>
          <p:cNvPr id="7" name="TextBox 6">
            <a:extLst>
              <a:ext uri="{FF2B5EF4-FFF2-40B4-BE49-F238E27FC236}">
                <a16:creationId xmlns:a16="http://schemas.microsoft.com/office/drawing/2014/main" id="{A6C96F43-E681-2502-C372-76E91926CEDE}"/>
              </a:ext>
            </a:extLst>
          </p:cNvPr>
          <p:cNvSpPr txBox="1"/>
          <p:nvPr userDrawn="1"/>
        </p:nvSpPr>
        <p:spPr>
          <a:xfrm>
            <a:off x="10178716" y="32286"/>
            <a:ext cx="2013284" cy="923330"/>
          </a:xfrm>
          <a:prstGeom prst="rect">
            <a:avLst/>
          </a:prstGeom>
          <a:noFill/>
        </p:spPr>
        <p:txBody>
          <a:bodyPr wrap="square" rtlCol="0">
            <a:spAutoFit/>
          </a:bodyPr>
          <a:lstStyle/>
          <a:p>
            <a:r>
              <a:rPr lang="en-US" sz="5400" dirty="0">
                <a:solidFill>
                  <a:schemeClr val="accent1">
                    <a:lumMod val="75000"/>
                  </a:schemeClr>
                </a:solidFill>
                <a:latin typeface="Bauhaus 93" panose="04030905020B02020C02" pitchFamily="82" charset="0"/>
              </a:rPr>
              <a:t>DRD3</a:t>
            </a:r>
            <a:endParaRPr lang="en-GB" sz="5400" dirty="0">
              <a:solidFill>
                <a:schemeClr val="accent1">
                  <a:lumMod val="75000"/>
                </a:schemeClr>
              </a:solidFill>
              <a:latin typeface="Bauhaus 93" panose="04030905020B02020C02" pitchFamily="82" charset="0"/>
            </a:endParaRPr>
          </a:p>
        </p:txBody>
      </p:sp>
      <p:sp>
        <p:nvSpPr>
          <p:cNvPr id="5" name="Footer Placeholder 4">
            <a:extLst>
              <a:ext uri="{FF2B5EF4-FFF2-40B4-BE49-F238E27FC236}">
                <a16:creationId xmlns:a16="http://schemas.microsoft.com/office/drawing/2014/main" id="{901F6ADC-4C40-4E8A-95AD-E0F291BB9EC2}"/>
              </a:ext>
            </a:extLst>
          </p:cNvPr>
          <p:cNvSpPr>
            <a:spLocks noGrp="1"/>
          </p:cNvSpPr>
          <p:nvPr>
            <p:ph type="ftr" sz="quarter" idx="10"/>
          </p:nvPr>
        </p:nvSpPr>
        <p:spPr/>
        <p:txBody>
          <a:bodyPr/>
          <a:lstStyle/>
          <a:p>
            <a:r>
              <a:rPr lang="en-GB"/>
              <a:t>G. Kramberger, DRD3 collaboration, DRD Jamboree, CERN</a:t>
            </a:r>
            <a:endParaRPr lang="en-US" dirty="0"/>
          </a:p>
        </p:txBody>
      </p:sp>
      <p:sp>
        <p:nvSpPr>
          <p:cNvPr id="8" name="Slide Number Placeholder 7">
            <a:extLst>
              <a:ext uri="{FF2B5EF4-FFF2-40B4-BE49-F238E27FC236}">
                <a16:creationId xmlns:a16="http://schemas.microsoft.com/office/drawing/2014/main" id="{58DA9B6F-0775-436F-9777-97ECF225099E}"/>
              </a:ext>
            </a:extLst>
          </p:cNvPr>
          <p:cNvSpPr>
            <a:spLocks noGrp="1"/>
          </p:cNvSpPr>
          <p:nvPr>
            <p:ph type="sldNum" sz="quarter" idx="11"/>
          </p:nvPr>
        </p:nvSpPr>
        <p:spPr>
          <a:xfrm>
            <a:off x="11523435" y="6529301"/>
            <a:ext cx="668565" cy="365125"/>
          </a:xfrm>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747440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95D94B28-E479-6400-3E67-CDF74F858CCD}"/>
              </a:ext>
            </a:extLst>
          </p:cNvPr>
          <p:cNvSpPr>
            <a:spLocks noChangeArrowheads="1"/>
          </p:cNvSpPr>
          <p:nvPr userDrawn="1"/>
        </p:nvSpPr>
        <p:spPr bwMode="auto">
          <a:xfrm>
            <a:off x="0" y="6517263"/>
            <a:ext cx="12204031" cy="365125"/>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buClr>
                <a:srgbClr val="000000"/>
              </a:buClr>
              <a:buSzPct val="100000"/>
              <a:buFont typeface="Times New Roman" charset="0"/>
              <a:buNone/>
              <a:defRPr/>
            </a:pPr>
            <a:endParaRPr lang="en-US" altLang="x-none">
              <a:solidFill>
                <a:prstClr val="black"/>
              </a:solidFill>
              <a:latin typeface="Calibri" panose="020F0502020204030204"/>
              <a:ea typeface="DejaVu Sans" charset="0"/>
              <a:cs typeface="DejaVu Sans" charset="0"/>
              <a:sym typeface="Calibri"/>
            </a:endParaRPr>
          </a:p>
        </p:txBody>
      </p:sp>
      <p:sp>
        <p:nvSpPr>
          <p:cNvPr id="5" name="Titre 1">
            <a:extLst>
              <a:ext uri="{FF2B5EF4-FFF2-40B4-BE49-F238E27FC236}">
                <a16:creationId xmlns:a16="http://schemas.microsoft.com/office/drawing/2014/main" id="{8894AF94-D287-AE6A-F534-BA9AFD3F1F2A}"/>
              </a:ext>
            </a:extLst>
          </p:cNvPr>
          <p:cNvSpPr>
            <a:spLocks noGrp="1"/>
          </p:cNvSpPr>
          <p:nvPr>
            <p:ph type="title"/>
          </p:nvPr>
        </p:nvSpPr>
        <p:spPr>
          <a:xfrm>
            <a:off x="1627736" y="105787"/>
            <a:ext cx="8786379" cy="776327"/>
          </a:xfrm>
          <a:prstGeom prst="rect">
            <a:avLst/>
          </a:prstGeom>
        </p:spPr>
        <p:txBody>
          <a:bodyPr/>
          <a:lstStyle>
            <a:lvl1pPr algn="ctr">
              <a:defRPr b="1">
                <a:solidFill>
                  <a:schemeClr val="accent1">
                    <a:lumMod val="75000"/>
                  </a:schemeClr>
                </a:solidFill>
              </a:defRPr>
            </a:lvl1pPr>
          </a:lstStyle>
          <a:p>
            <a:r>
              <a:rPr kumimoji="0" lang="en-GB"/>
              <a:t>Click to edit Master title style</a:t>
            </a:r>
            <a:endParaRPr kumimoji="0" lang="en-US" dirty="0"/>
          </a:p>
        </p:txBody>
      </p:sp>
      <p:sp>
        <p:nvSpPr>
          <p:cNvPr id="6" name="Rectangle 1">
            <a:extLst>
              <a:ext uri="{FF2B5EF4-FFF2-40B4-BE49-F238E27FC236}">
                <a16:creationId xmlns:a16="http://schemas.microsoft.com/office/drawing/2014/main" id="{EA65C19B-0809-59BC-D7E8-60EA9A2C9389}"/>
              </a:ext>
            </a:extLst>
          </p:cNvPr>
          <p:cNvSpPr>
            <a:spLocks noChangeArrowheads="1"/>
          </p:cNvSpPr>
          <p:nvPr userDrawn="1"/>
        </p:nvSpPr>
        <p:spPr bwMode="auto">
          <a:xfrm>
            <a:off x="1840833" y="1006689"/>
            <a:ext cx="8217569" cy="45719"/>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buClr>
                <a:srgbClr val="000000"/>
              </a:buClr>
              <a:buSzPct val="100000"/>
              <a:buFont typeface="Times New Roman" charset="0"/>
              <a:buNone/>
              <a:defRPr/>
            </a:pPr>
            <a:endParaRPr lang="en-US" altLang="x-none">
              <a:solidFill>
                <a:prstClr val="black"/>
              </a:solidFill>
              <a:latin typeface="Calibri" panose="020F0502020204030204"/>
              <a:ea typeface="DejaVu Sans" charset="0"/>
              <a:cs typeface="DejaVu Sans" charset="0"/>
              <a:sym typeface="Calibri"/>
            </a:endParaRPr>
          </a:p>
        </p:txBody>
      </p:sp>
      <p:pic>
        <p:nvPicPr>
          <p:cNvPr id="7" name="Picture 6" descr="Diagram&#10;&#10;Description automatically generated">
            <a:extLst>
              <a:ext uri="{FF2B5EF4-FFF2-40B4-BE49-F238E27FC236}">
                <a16:creationId xmlns:a16="http://schemas.microsoft.com/office/drawing/2014/main" id="{7A76009B-B94C-0954-EB1F-637D0B8E700A}"/>
              </a:ext>
            </a:extLst>
          </p:cNvPr>
          <p:cNvPicPr>
            <a:picLocks noChangeAspect="1"/>
          </p:cNvPicPr>
          <p:nvPr userDrawn="1"/>
        </p:nvPicPr>
        <p:blipFill>
          <a:blip r:embed="rId2"/>
          <a:stretch>
            <a:fillRect/>
          </a:stretch>
        </p:blipFill>
        <p:spPr>
          <a:xfrm>
            <a:off x="0" y="0"/>
            <a:ext cx="1488589" cy="1046747"/>
          </a:xfrm>
          <a:prstGeom prst="rect">
            <a:avLst/>
          </a:prstGeom>
          <a:noFill/>
        </p:spPr>
      </p:pic>
      <p:sp>
        <p:nvSpPr>
          <p:cNvPr id="12" name="TextBox 11">
            <a:extLst>
              <a:ext uri="{FF2B5EF4-FFF2-40B4-BE49-F238E27FC236}">
                <a16:creationId xmlns:a16="http://schemas.microsoft.com/office/drawing/2014/main" id="{8DAC8259-268E-4147-6650-5B7EEE83CEED}"/>
              </a:ext>
            </a:extLst>
          </p:cNvPr>
          <p:cNvSpPr txBox="1"/>
          <p:nvPr userDrawn="1"/>
        </p:nvSpPr>
        <p:spPr>
          <a:xfrm>
            <a:off x="10178716" y="32286"/>
            <a:ext cx="2013284" cy="923330"/>
          </a:xfrm>
          <a:prstGeom prst="rect">
            <a:avLst/>
          </a:prstGeom>
          <a:noFill/>
        </p:spPr>
        <p:txBody>
          <a:bodyPr wrap="square" rtlCol="0">
            <a:spAutoFit/>
          </a:bodyPr>
          <a:lstStyle/>
          <a:p>
            <a:r>
              <a:rPr lang="en-US" sz="5400" dirty="0">
                <a:solidFill>
                  <a:schemeClr val="accent1">
                    <a:lumMod val="75000"/>
                  </a:schemeClr>
                </a:solidFill>
                <a:latin typeface="Bauhaus 93" panose="04030905020B02020C02" pitchFamily="82" charset="0"/>
              </a:rPr>
              <a:t>DRD3</a:t>
            </a:r>
            <a:endParaRPr lang="en-GB" sz="5400" dirty="0">
              <a:solidFill>
                <a:schemeClr val="accent1">
                  <a:lumMod val="75000"/>
                </a:schemeClr>
              </a:solidFill>
              <a:latin typeface="Bauhaus 93" panose="04030905020B02020C02" pitchFamily="82" charset="0"/>
            </a:endParaRPr>
          </a:p>
        </p:txBody>
      </p:sp>
      <p:sp>
        <p:nvSpPr>
          <p:cNvPr id="2" name="Footer Placeholder 1">
            <a:extLst>
              <a:ext uri="{FF2B5EF4-FFF2-40B4-BE49-F238E27FC236}">
                <a16:creationId xmlns:a16="http://schemas.microsoft.com/office/drawing/2014/main" id="{8EB79697-13D2-49CE-9407-0792E39648B9}"/>
              </a:ext>
            </a:extLst>
          </p:cNvPr>
          <p:cNvSpPr>
            <a:spLocks noGrp="1"/>
          </p:cNvSpPr>
          <p:nvPr>
            <p:ph type="ftr" sz="quarter" idx="10"/>
          </p:nvPr>
        </p:nvSpPr>
        <p:spPr/>
        <p:txBody>
          <a:bodyPr/>
          <a:lstStyle/>
          <a:p>
            <a:r>
              <a:rPr lang="en-GB"/>
              <a:t>G. Kramberger, DRD3 collaboration, DRD Jamboree, CERN</a:t>
            </a:r>
            <a:endParaRPr lang="en-US" dirty="0"/>
          </a:p>
        </p:txBody>
      </p:sp>
      <p:sp>
        <p:nvSpPr>
          <p:cNvPr id="3" name="Slide Number Placeholder 2">
            <a:extLst>
              <a:ext uri="{FF2B5EF4-FFF2-40B4-BE49-F238E27FC236}">
                <a16:creationId xmlns:a16="http://schemas.microsoft.com/office/drawing/2014/main" id="{5A3AAB61-A135-490F-B8D2-4BD86BEC2733}"/>
              </a:ext>
            </a:extLst>
          </p:cNvPr>
          <p:cNvSpPr>
            <a:spLocks noGrp="1"/>
          </p:cNvSpPr>
          <p:nvPr>
            <p:ph type="sldNum" sz="quarter" idx="11"/>
          </p:nvPr>
        </p:nvSpPr>
        <p:spPr>
          <a:xfrm>
            <a:off x="11535466" y="6517263"/>
            <a:ext cx="668565" cy="365125"/>
          </a:xfrm>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4533968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lide Number Placeholder 3">
            <a:extLst>
              <a:ext uri="{FF2B5EF4-FFF2-40B4-BE49-F238E27FC236}">
                <a16:creationId xmlns:a16="http://schemas.microsoft.com/office/drawing/2014/main" id="{35D6A9C3-F66A-85C4-A328-876E50AB0C6B}"/>
              </a:ext>
            </a:extLst>
          </p:cNvPr>
          <p:cNvSpPr>
            <a:spLocks noGrp="1"/>
          </p:cNvSpPr>
          <p:nvPr>
            <p:ph type="sldNum" sz="quarter" idx="4"/>
          </p:nvPr>
        </p:nvSpPr>
        <p:spPr>
          <a:xfrm>
            <a:off x="11147289" y="6535109"/>
            <a:ext cx="668565" cy="365125"/>
          </a:xfrm>
          <a:prstGeom prst="rect">
            <a:avLst/>
          </a:prstGeom>
        </p:spPr>
        <p:txBody>
          <a:bodyPr vert="horz" lIns="91440" tIns="45720" rIns="91440" bIns="45720" rtlCol="0" anchor="ctr"/>
          <a:lstStyle>
            <a:lvl1pPr algn="r">
              <a:defRPr sz="1200">
                <a:solidFill>
                  <a:schemeClr val="bg1"/>
                </a:solidFill>
              </a:defRPr>
            </a:lvl1pPr>
          </a:lstStyle>
          <a:p>
            <a:fld id="{17918391-D411-FE40-AAD7-861AE5233E0E}" type="slidenum">
              <a:rPr lang="en-US" smtClean="0"/>
              <a:pPr/>
              <a:t>‹#›</a:t>
            </a:fld>
            <a:endParaRPr lang="en-US" dirty="0"/>
          </a:p>
        </p:txBody>
      </p:sp>
      <p:sp>
        <p:nvSpPr>
          <p:cNvPr id="8" name="Footer Placeholder 2">
            <a:extLst>
              <a:ext uri="{FF2B5EF4-FFF2-40B4-BE49-F238E27FC236}">
                <a16:creationId xmlns:a16="http://schemas.microsoft.com/office/drawing/2014/main" id="{20E9AC14-9FA4-F856-FC16-538CA622FC8E}"/>
              </a:ext>
            </a:extLst>
          </p:cNvPr>
          <p:cNvSpPr>
            <a:spLocks noGrp="1"/>
          </p:cNvSpPr>
          <p:nvPr>
            <p:ph type="ftr" sz="quarter" idx="3"/>
          </p:nvPr>
        </p:nvSpPr>
        <p:spPr>
          <a:xfrm>
            <a:off x="3484701" y="6533554"/>
            <a:ext cx="5222598" cy="365125"/>
          </a:xfrm>
          <a:prstGeom prst="rect">
            <a:avLst/>
          </a:prstGeom>
        </p:spPr>
        <p:txBody>
          <a:bodyPr vert="horz" lIns="91440" tIns="45720" rIns="91440" bIns="45720" rtlCol="0" anchor="ctr"/>
          <a:lstStyle>
            <a:lvl1pPr algn="ctr">
              <a:defRPr sz="1200">
                <a:solidFill>
                  <a:schemeClr val="bg1"/>
                </a:solidFill>
              </a:defRPr>
            </a:lvl1pPr>
          </a:lstStyle>
          <a:p>
            <a:r>
              <a:rPr lang="en-GB"/>
              <a:t>G. Kramberger, DRD3 collaboration, DRD Jamboree, CERN</a:t>
            </a:r>
            <a:endParaRPr lang="en-US" dirty="0"/>
          </a:p>
        </p:txBody>
      </p:sp>
    </p:spTree>
    <p:extLst>
      <p:ext uri="{BB962C8B-B14F-4D97-AF65-F5344CB8AC3E}">
        <p14:creationId xmlns:p14="http://schemas.microsoft.com/office/powerpoint/2010/main" val="2045486311"/>
      </p:ext>
    </p:extLst>
  </p:cSld>
  <p:clrMap bg1="lt1" tx1="dk1" bg2="lt2" tx2="dk2" accent1="accent1" accent2="accent2" accent3="accent3" accent4="accent4" accent5="accent5" accent6="accent6" hlink="hlink" folHlink="folHlink"/>
  <p:sldLayoutIdLst>
    <p:sldLayoutId id="2147483650" r:id="rId1"/>
    <p:sldLayoutId id="2147483656" r:id="rId2"/>
    <p:sldLayoutId id="2147483653" r:id="rId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1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1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17.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cds.cern.ch/record/2784893"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DA312-AFBF-8B0C-150C-A821BAD62436}"/>
              </a:ext>
            </a:extLst>
          </p:cNvPr>
          <p:cNvSpPr>
            <a:spLocks noGrp="1"/>
          </p:cNvSpPr>
          <p:nvPr>
            <p:ph type="title"/>
          </p:nvPr>
        </p:nvSpPr>
        <p:spPr>
          <a:xfrm>
            <a:off x="393193" y="2298063"/>
            <a:ext cx="11064240" cy="2216119"/>
          </a:xfrm>
        </p:spPr>
        <p:txBody>
          <a:bodyPr/>
          <a:lstStyle/>
          <a:p>
            <a:r>
              <a:rPr lang="en-GB" sz="6000" dirty="0">
                <a:latin typeface="Century Gothic" panose="020B0502020202020204" pitchFamily="34" charset="0"/>
              </a:rPr>
              <a:t>DRD3 collaboration</a:t>
            </a:r>
            <a:br>
              <a:rPr lang="en-GB" sz="6000" dirty="0">
                <a:latin typeface="Century Gothic" panose="020B0502020202020204" pitchFamily="34" charset="0"/>
              </a:rPr>
            </a:br>
            <a:r>
              <a:rPr lang="en-GB" sz="3600" dirty="0">
                <a:latin typeface="Century Gothic" panose="020B0502020202020204" pitchFamily="34" charset="0"/>
              </a:rPr>
              <a:t>(</a:t>
            </a:r>
            <a:r>
              <a:rPr lang="en-GB" sz="3600" b="1" dirty="0">
                <a:latin typeface="Century Gothic" panose="020B0502020202020204" pitchFamily="34" charset="0"/>
              </a:rPr>
              <a:t>R&amp;D on Solid-state Detector Technologies </a:t>
            </a:r>
            <a:r>
              <a:rPr lang="en-GB" sz="3600" dirty="0">
                <a:latin typeface="Century Gothic" panose="020B0502020202020204" pitchFamily="34" charset="0"/>
              </a:rPr>
              <a:t>)</a:t>
            </a:r>
            <a:endParaRPr lang="en-IT" sz="6000" b="1" dirty="0">
              <a:latin typeface="Century Gothic" panose="020B0502020202020204" pitchFamily="34" charset="0"/>
            </a:endParaRPr>
          </a:p>
        </p:txBody>
      </p:sp>
      <p:sp>
        <p:nvSpPr>
          <p:cNvPr id="4" name="TextBox 3">
            <a:extLst>
              <a:ext uri="{FF2B5EF4-FFF2-40B4-BE49-F238E27FC236}">
                <a16:creationId xmlns:a16="http://schemas.microsoft.com/office/drawing/2014/main" id="{1FE72329-828E-7636-8D0F-494C3F1CBC50}"/>
              </a:ext>
            </a:extLst>
          </p:cNvPr>
          <p:cNvSpPr txBox="1"/>
          <p:nvPr/>
        </p:nvSpPr>
        <p:spPr>
          <a:xfrm>
            <a:off x="1940322" y="3929407"/>
            <a:ext cx="8499891" cy="584775"/>
          </a:xfrm>
          <a:prstGeom prst="rect">
            <a:avLst/>
          </a:prstGeom>
          <a:noFill/>
        </p:spPr>
        <p:txBody>
          <a:bodyPr wrap="none" rtlCol="0">
            <a:spAutoFit/>
          </a:bodyPr>
          <a:lstStyle/>
          <a:p>
            <a:pPr algn="ctr"/>
            <a:r>
              <a:rPr lang="en-GB" sz="3200" dirty="0"/>
              <a:t>Gregor Kramberger on behalf of the collaboration</a:t>
            </a:r>
            <a:r>
              <a:rPr lang="en-GB" sz="3200" baseline="30000" dirty="0"/>
              <a:t> </a:t>
            </a:r>
            <a:endParaRPr lang="en-GB" sz="3200" dirty="0"/>
          </a:p>
        </p:txBody>
      </p:sp>
      <p:sp>
        <p:nvSpPr>
          <p:cNvPr id="5" name="TextBox 4">
            <a:extLst>
              <a:ext uri="{FF2B5EF4-FFF2-40B4-BE49-F238E27FC236}">
                <a16:creationId xmlns:a16="http://schemas.microsoft.com/office/drawing/2014/main" id="{D00371B1-FDEB-2030-0703-AF1816B2D329}"/>
              </a:ext>
            </a:extLst>
          </p:cNvPr>
          <p:cNvSpPr txBox="1"/>
          <p:nvPr/>
        </p:nvSpPr>
        <p:spPr>
          <a:xfrm>
            <a:off x="4135780" y="4514182"/>
            <a:ext cx="3962944" cy="461665"/>
          </a:xfrm>
          <a:prstGeom prst="rect">
            <a:avLst/>
          </a:prstGeom>
          <a:noFill/>
        </p:spPr>
        <p:txBody>
          <a:bodyPr wrap="none" rtlCol="0">
            <a:spAutoFit/>
          </a:bodyPr>
          <a:lstStyle/>
          <a:p>
            <a:r>
              <a:rPr lang="en-GB" sz="2400" dirty="0" err="1"/>
              <a:t>Jožef</a:t>
            </a:r>
            <a:r>
              <a:rPr lang="en-GB" sz="2400" dirty="0"/>
              <a:t> Stefan Institute, Slovenia</a:t>
            </a:r>
          </a:p>
        </p:txBody>
      </p:sp>
      <p:pic>
        <p:nvPicPr>
          <p:cNvPr id="3" name="Picture 2">
            <a:extLst>
              <a:ext uri="{FF2B5EF4-FFF2-40B4-BE49-F238E27FC236}">
                <a16:creationId xmlns:a16="http://schemas.microsoft.com/office/drawing/2014/main" id="{B9877640-77E4-47CD-9E7E-BFE4731DF24C}"/>
              </a:ext>
            </a:extLst>
          </p:cNvPr>
          <p:cNvPicPr>
            <a:picLocks noChangeAspect="1"/>
          </p:cNvPicPr>
          <p:nvPr/>
        </p:nvPicPr>
        <p:blipFill>
          <a:blip r:embed="rId2"/>
          <a:stretch>
            <a:fillRect/>
          </a:stretch>
        </p:blipFill>
        <p:spPr>
          <a:xfrm>
            <a:off x="0" y="6251098"/>
            <a:ext cx="708991" cy="653285"/>
          </a:xfrm>
          <a:prstGeom prst="rect">
            <a:avLst/>
          </a:prstGeom>
        </p:spPr>
      </p:pic>
    </p:spTree>
    <p:extLst>
      <p:ext uri="{BB962C8B-B14F-4D97-AF65-F5344CB8AC3E}">
        <p14:creationId xmlns:p14="http://schemas.microsoft.com/office/powerpoint/2010/main" val="35040736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BBCD7-9654-0A83-4CC4-FD39BA0B7CA4}"/>
              </a:ext>
            </a:extLst>
          </p:cNvPr>
          <p:cNvSpPr>
            <a:spLocks noGrp="1"/>
          </p:cNvSpPr>
          <p:nvPr>
            <p:ph type="title"/>
          </p:nvPr>
        </p:nvSpPr>
        <p:spPr>
          <a:xfrm>
            <a:off x="1568339" y="117409"/>
            <a:ext cx="8786379" cy="776327"/>
          </a:xfrm>
        </p:spPr>
        <p:txBody>
          <a:bodyPr/>
          <a:lstStyle/>
          <a:p>
            <a:r>
              <a:rPr lang="en-GB" dirty="0">
                <a:solidFill>
                  <a:srgbClr val="FF0000"/>
                </a:solidFill>
              </a:rPr>
              <a:t>WG1/WP1 Monolithic silicon sensors</a:t>
            </a:r>
          </a:p>
        </p:txBody>
      </p:sp>
      <p:sp>
        <p:nvSpPr>
          <p:cNvPr id="9" name="Footer Placeholder 8">
            <a:extLst>
              <a:ext uri="{FF2B5EF4-FFF2-40B4-BE49-F238E27FC236}">
                <a16:creationId xmlns:a16="http://schemas.microsoft.com/office/drawing/2014/main" id="{52A8E0AC-7B4A-4207-9CFE-02E0A626EAD5}"/>
              </a:ext>
            </a:extLst>
          </p:cNvPr>
          <p:cNvSpPr>
            <a:spLocks noGrp="1"/>
          </p:cNvSpPr>
          <p:nvPr>
            <p:ph type="ftr" sz="quarter" idx="10"/>
          </p:nvPr>
        </p:nvSpPr>
        <p:spPr/>
        <p:txBody>
          <a:bodyPr/>
          <a:lstStyle/>
          <a:p>
            <a:r>
              <a:rPr lang="en-GB"/>
              <a:t>G. Kramberger, DRD3 collaboration, DRD Jamboree, CERN</a:t>
            </a:r>
            <a:endParaRPr lang="en-US" dirty="0"/>
          </a:p>
        </p:txBody>
      </p:sp>
      <p:sp>
        <p:nvSpPr>
          <p:cNvPr id="10" name="Slide Number Placeholder 9">
            <a:extLst>
              <a:ext uri="{FF2B5EF4-FFF2-40B4-BE49-F238E27FC236}">
                <a16:creationId xmlns:a16="http://schemas.microsoft.com/office/drawing/2014/main" id="{4CACC95E-2317-4C11-98D9-F958F7F86387}"/>
              </a:ext>
            </a:extLst>
          </p:cNvPr>
          <p:cNvSpPr>
            <a:spLocks noGrp="1"/>
          </p:cNvSpPr>
          <p:nvPr>
            <p:ph type="sldNum" sz="quarter" idx="11"/>
          </p:nvPr>
        </p:nvSpPr>
        <p:spPr/>
        <p:txBody>
          <a:bodyPr/>
          <a:lstStyle/>
          <a:p>
            <a:fld id="{17918391-D411-FE40-AAD7-861AE5233E0E}" type="slidenum">
              <a:rPr lang="en-US" smtClean="0"/>
              <a:pPr/>
              <a:t>10</a:t>
            </a:fld>
            <a:endParaRPr lang="en-US" dirty="0"/>
          </a:p>
        </p:txBody>
      </p:sp>
      <p:sp>
        <p:nvSpPr>
          <p:cNvPr id="11" name="TextBox 10">
            <a:extLst>
              <a:ext uri="{FF2B5EF4-FFF2-40B4-BE49-F238E27FC236}">
                <a16:creationId xmlns:a16="http://schemas.microsoft.com/office/drawing/2014/main" id="{9FB96D21-CE98-4083-83D5-5D9A215892A6}"/>
              </a:ext>
            </a:extLst>
          </p:cNvPr>
          <p:cNvSpPr txBox="1"/>
          <p:nvPr/>
        </p:nvSpPr>
        <p:spPr>
          <a:xfrm>
            <a:off x="11975" y="1164018"/>
            <a:ext cx="6437945" cy="4278094"/>
          </a:xfrm>
          <a:prstGeom prst="rect">
            <a:avLst/>
          </a:prstGeom>
          <a:noFill/>
        </p:spPr>
        <p:txBody>
          <a:bodyPr wrap="square" rtlCol="0">
            <a:spAutoFit/>
          </a:bodyPr>
          <a:lstStyle/>
          <a:p>
            <a:r>
              <a:rPr lang="en-GB" sz="1600" dirty="0"/>
              <a:t>Projects </a:t>
            </a:r>
            <a:r>
              <a:rPr lang="en-GB" sz="1600" b="1" dirty="0">
                <a:solidFill>
                  <a:srgbClr val="00B050"/>
                </a:solidFill>
              </a:rPr>
              <a:t>running</a:t>
            </a:r>
            <a:r>
              <a:rPr lang="en-GB" sz="1600" dirty="0"/>
              <a:t>, </a:t>
            </a:r>
            <a:r>
              <a:rPr lang="en-GB" sz="1600" b="1" dirty="0">
                <a:solidFill>
                  <a:srgbClr val="FFC000"/>
                </a:solidFill>
              </a:rPr>
              <a:t>proposal draft submitted (work ongoing), </a:t>
            </a:r>
            <a:r>
              <a:rPr lang="en-GB" sz="1600" b="1" dirty="0">
                <a:solidFill>
                  <a:srgbClr val="0070C0"/>
                </a:solidFill>
              </a:rPr>
              <a:t>proposals in preparation (work ongoing):</a:t>
            </a:r>
            <a:r>
              <a:rPr lang="en-GB" sz="1600" b="1" dirty="0">
                <a:solidFill>
                  <a:srgbClr val="FFC000"/>
                </a:solidFill>
              </a:rPr>
              <a:t>  </a:t>
            </a:r>
          </a:p>
          <a:p>
            <a:pPr marL="285750" indent="-285750">
              <a:buFont typeface="Wingdings" panose="05000000000000000000" pitchFamily="2" charset="2"/>
              <a:buChar char="Ø"/>
            </a:pPr>
            <a:r>
              <a:rPr lang="en-GB" sz="1600" dirty="0"/>
              <a:t>55 nm SMIC </a:t>
            </a:r>
            <a:endParaRPr lang="en-US" sz="1600" dirty="0"/>
          </a:p>
          <a:p>
            <a:pPr marL="742950" lvl="1" indent="-285750">
              <a:buFont typeface="Wingdings" panose="05000000000000000000" pitchFamily="2" charset="2"/>
              <a:buChar char="Ø"/>
            </a:pPr>
            <a:r>
              <a:rPr lang="en-US" sz="1600" dirty="0">
                <a:solidFill>
                  <a:srgbClr val="FFC000"/>
                </a:solidFill>
              </a:rPr>
              <a:t>Development of HVCMOS sensors using 55nm process - COFFEE</a:t>
            </a:r>
            <a:endParaRPr lang="en-GB" sz="1600" dirty="0">
              <a:solidFill>
                <a:srgbClr val="FFC000"/>
              </a:solidFill>
            </a:endParaRPr>
          </a:p>
          <a:p>
            <a:pPr marL="285750" indent="-285750">
              <a:buFont typeface="Wingdings" panose="05000000000000000000" pitchFamily="2" charset="2"/>
              <a:buChar char="Ø"/>
            </a:pPr>
            <a:r>
              <a:rPr lang="en-GB" sz="1600" dirty="0"/>
              <a:t>65 nm </a:t>
            </a:r>
            <a:r>
              <a:rPr lang="en-GB" sz="1600" dirty="0" err="1"/>
              <a:t>TPSCo</a:t>
            </a:r>
            <a:r>
              <a:rPr lang="en-GB" sz="1600" dirty="0"/>
              <a:t> technology (in co. with DRD7.6a):</a:t>
            </a:r>
            <a:endParaRPr lang="en-US" sz="1600" dirty="0">
              <a:solidFill>
                <a:srgbClr val="00B050"/>
              </a:solidFill>
            </a:endParaRPr>
          </a:p>
          <a:p>
            <a:pPr marL="742950" lvl="1" indent="-285750">
              <a:buFont typeface="Wingdings" panose="05000000000000000000" pitchFamily="2" charset="2"/>
              <a:buChar char="Ø"/>
            </a:pPr>
            <a:r>
              <a:rPr lang="en-US" sz="1600" dirty="0">
                <a:solidFill>
                  <a:srgbClr val="00B050"/>
                </a:solidFill>
              </a:rPr>
              <a:t>OCTOPUS - Optimized CMOS Technology for Precision in Ultra-thin Silicon</a:t>
            </a:r>
          </a:p>
          <a:p>
            <a:pPr marL="742950" lvl="1" indent="-285750">
              <a:buFont typeface="Wingdings" panose="05000000000000000000" pitchFamily="2" charset="2"/>
              <a:buChar char="Ø"/>
            </a:pPr>
            <a:r>
              <a:rPr lang="en-US" sz="1600" dirty="0">
                <a:solidFill>
                  <a:srgbClr val="0070C0"/>
                </a:solidFill>
              </a:rPr>
              <a:t>MANTA - Versatile MAPS </a:t>
            </a:r>
          </a:p>
          <a:p>
            <a:pPr marL="742950" lvl="1" indent="-285750">
              <a:buFont typeface="Wingdings" panose="05000000000000000000" pitchFamily="2" charset="2"/>
              <a:buChar char="Ø"/>
            </a:pPr>
            <a:r>
              <a:rPr lang="en-US" sz="1600" dirty="0" err="1">
                <a:solidFill>
                  <a:srgbClr val="FFC000"/>
                </a:solidFill>
              </a:rPr>
              <a:t>TPSCo</a:t>
            </a:r>
            <a:r>
              <a:rPr lang="en-US" sz="1600" dirty="0">
                <a:solidFill>
                  <a:srgbClr val="FFC000"/>
                </a:solidFill>
              </a:rPr>
              <a:t> 65nm MCMOS with high precision timing</a:t>
            </a:r>
            <a:endParaRPr lang="en-GB" sz="1600" dirty="0">
              <a:solidFill>
                <a:srgbClr val="FFC000"/>
              </a:solidFill>
            </a:endParaRPr>
          </a:p>
          <a:p>
            <a:pPr marL="285750" indent="-285750">
              <a:buFont typeface="Wingdings" panose="05000000000000000000" pitchFamily="2" charset="2"/>
              <a:buChar char="Ø"/>
            </a:pPr>
            <a:r>
              <a:rPr lang="en-GB" sz="1600" dirty="0"/>
              <a:t>150 nm LF technology</a:t>
            </a:r>
          </a:p>
          <a:p>
            <a:pPr marL="742950" lvl="1" indent="-285750">
              <a:buFont typeface="Wingdings" panose="05000000000000000000" pitchFamily="2" charset="2"/>
              <a:buChar char="Ø"/>
            </a:pPr>
            <a:r>
              <a:rPr lang="en-US" sz="1600" dirty="0">
                <a:solidFill>
                  <a:srgbClr val="FFC000"/>
                </a:solidFill>
              </a:rPr>
              <a:t>Towards large electrode CMOS sensors with intrinsic amplification for ultimate timing performance</a:t>
            </a:r>
          </a:p>
          <a:p>
            <a:pPr marL="742950" lvl="1" indent="-285750">
              <a:buFont typeface="Wingdings" panose="05000000000000000000" pitchFamily="2" charset="2"/>
              <a:buChar char="Ø"/>
            </a:pPr>
            <a:r>
              <a:rPr lang="en-GB" sz="1600" dirty="0">
                <a:solidFill>
                  <a:srgbClr val="0070C0"/>
                </a:solidFill>
              </a:rPr>
              <a:t>Radiation hard HVCMOS detectors</a:t>
            </a:r>
          </a:p>
          <a:p>
            <a:pPr marL="742950" lvl="1" indent="-285750">
              <a:buFont typeface="Wingdings" panose="05000000000000000000" pitchFamily="2" charset="2"/>
              <a:buChar char="Ø"/>
            </a:pPr>
            <a:r>
              <a:rPr lang="en-GB" sz="1600" dirty="0">
                <a:solidFill>
                  <a:srgbClr val="0070C0"/>
                </a:solidFill>
              </a:rPr>
              <a:t>Passive large area strip sensors</a:t>
            </a:r>
          </a:p>
          <a:p>
            <a:pPr marL="285750" indent="-285750">
              <a:buFont typeface="Wingdings" panose="05000000000000000000" pitchFamily="2" charset="2"/>
              <a:buChar char="Ø"/>
            </a:pPr>
            <a:r>
              <a:rPr lang="en-GB" sz="1600" dirty="0"/>
              <a:t>180 nm TJ technology</a:t>
            </a:r>
          </a:p>
          <a:p>
            <a:pPr marL="742950" lvl="1" indent="-285750">
              <a:buFont typeface="Wingdings" panose="05000000000000000000" pitchFamily="2" charset="2"/>
              <a:buChar char="Ø"/>
            </a:pPr>
            <a:r>
              <a:rPr lang="en-US" sz="1600" dirty="0">
                <a:solidFill>
                  <a:srgbClr val="00B050"/>
                </a:solidFill>
              </a:rPr>
              <a:t>CMOS Active </a:t>
            </a:r>
            <a:r>
              <a:rPr lang="en-US" sz="1600" dirty="0" err="1">
                <a:solidFill>
                  <a:srgbClr val="00B050"/>
                </a:solidFill>
              </a:rPr>
              <a:t>SenSor</a:t>
            </a:r>
            <a:r>
              <a:rPr lang="en-US" sz="1600" dirty="0">
                <a:solidFill>
                  <a:srgbClr val="00B050"/>
                </a:solidFill>
              </a:rPr>
              <a:t> with Internal Amplification - “CASSIA”</a:t>
            </a:r>
            <a:endParaRPr lang="en-GB" sz="1600" dirty="0"/>
          </a:p>
          <a:p>
            <a:pPr marL="742950" lvl="1" indent="-285750">
              <a:buFont typeface="Wingdings" panose="05000000000000000000" pitchFamily="2" charset="2"/>
              <a:buChar char="Ø"/>
            </a:pPr>
            <a:r>
              <a:rPr lang="en-GB" sz="1600" dirty="0">
                <a:solidFill>
                  <a:srgbClr val="FFC000"/>
                </a:solidFill>
              </a:rPr>
              <a:t> Radiation hard read-out architectures</a:t>
            </a:r>
          </a:p>
        </p:txBody>
      </p:sp>
      <p:sp>
        <p:nvSpPr>
          <p:cNvPr id="12" name="TextBox 11">
            <a:extLst>
              <a:ext uri="{FF2B5EF4-FFF2-40B4-BE49-F238E27FC236}">
                <a16:creationId xmlns:a16="http://schemas.microsoft.com/office/drawing/2014/main" id="{D856D456-F5F3-4939-B38A-3D042E691D0A}"/>
              </a:ext>
            </a:extLst>
          </p:cNvPr>
          <p:cNvSpPr txBox="1"/>
          <p:nvPr/>
        </p:nvSpPr>
        <p:spPr>
          <a:xfrm>
            <a:off x="6687966" y="1074509"/>
            <a:ext cx="5405792" cy="4031873"/>
          </a:xfrm>
          <a:prstGeom prst="rect">
            <a:avLst/>
          </a:prstGeom>
          <a:noFill/>
        </p:spPr>
        <p:txBody>
          <a:bodyPr wrap="square" rtlCol="0">
            <a:spAutoFit/>
          </a:bodyPr>
          <a:lstStyle/>
          <a:p>
            <a:r>
              <a:rPr lang="en-GB" sz="1400" b="1" dirty="0"/>
              <a:t>Main challenges (from DRD3 point): </a:t>
            </a:r>
          </a:p>
          <a:p>
            <a:pPr marL="285750" indent="-285750">
              <a:buFont typeface="Wingdings" panose="05000000000000000000" pitchFamily="2" charset="2"/>
              <a:buChar char="§"/>
            </a:pPr>
            <a:r>
              <a:rPr lang="en-GB" sz="1400" dirty="0"/>
              <a:t>availability of the active volume (60-80 e-h/</a:t>
            </a:r>
            <a:r>
              <a:rPr lang="en-GB" sz="1400" dirty="0">
                <a:latin typeface="Symbol" panose="05050102010706020507" pitchFamily="18" charset="2"/>
              </a:rPr>
              <a:t>m</a:t>
            </a:r>
            <a:r>
              <a:rPr lang="en-GB" sz="1400" dirty="0"/>
              <a:t>m)</a:t>
            </a:r>
          </a:p>
          <a:p>
            <a:pPr marL="742950" lvl="1" indent="-285750">
              <a:buFont typeface="Wingdings" panose="05000000000000000000" pitchFamily="2" charset="2"/>
              <a:buChar char="§"/>
            </a:pPr>
            <a:r>
              <a:rPr lang="en-GB" sz="1400" dirty="0"/>
              <a:t>epitaxial layer decreases with smaller node processes (350 nm-&gt;28 nm). Also,  the lateral drift becomes even bigger problem for thin epitaxial layers.</a:t>
            </a:r>
          </a:p>
          <a:p>
            <a:pPr marL="742950" lvl="1" indent="-285750">
              <a:buFont typeface="Wingdings" panose="05000000000000000000" pitchFamily="2" charset="2"/>
              <a:buChar char="§"/>
            </a:pPr>
            <a:r>
              <a:rPr lang="en-GB" sz="1400" dirty="0"/>
              <a:t>few foundries are/will be open to use high resistivity substrate wafer</a:t>
            </a:r>
          </a:p>
          <a:p>
            <a:pPr marL="285750" indent="-285750">
              <a:buFont typeface="Wingdings" panose="05000000000000000000" pitchFamily="2" charset="2"/>
              <a:buChar char="§"/>
            </a:pPr>
            <a:r>
              <a:rPr lang="en-GB" sz="1400" dirty="0"/>
              <a:t>costs increase rapidly with the smaller node (MPW runs may not be available)</a:t>
            </a:r>
          </a:p>
          <a:p>
            <a:pPr marL="285750" indent="-285750">
              <a:buFont typeface="Wingdings" panose="05000000000000000000" pitchFamily="2" charset="2"/>
              <a:buChar char="§"/>
            </a:pPr>
            <a:r>
              <a:rPr lang="en-GB" sz="1400" dirty="0"/>
              <a:t>allocating the vendors that are open to our needs </a:t>
            </a:r>
          </a:p>
          <a:p>
            <a:pPr marL="742950" lvl="1" indent="-285750">
              <a:buFont typeface="Wingdings" panose="05000000000000000000" pitchFamily="2" charset="2"/>
              <a:buChar char="§"/>
            </a:pPr>
            <a:r>
              <a:rPr lang="en-GB" sz="1400" dirty="0"/>
              <a:t>minimum information about the process which allows for simulation of particle detection in the devices.</a:t>
            </a:r>
          </a:p>
          <a:p>
            <a:pPr marL="742950" lvl="1" indent="-285750">
              <a:buFont typeface="Wingdings" panose="05000000000000000000" pitchFamily="2" charset="2"/>
              <a:buChar char="§"/>
            </a:pPr>
            <a:r>
              <a:rPr lang="en-GB" sz="1400" dirty="0"/>
              <a:t>adaptation of the process</a:t>
            </a:r>
          </a:p>
          <a:p>
            <a:pPr marL="285750" indent="-285750">
              <a:buFont typeface="Wingdings" panose="05000000000000000000" pitchFamily="2" charset="2"/>
              <a:buChar char="§"/>
            </a:pPr>
            <a:r>
              <a:rPr lang="en-GB" sz="1400" dirty="0"/>
              <a:t>accessibility to the processes – licensing (access to process development kits - PDK)</a:t>
            </a:r>
          </a:p>
          <a:p>
            <a:pPr marL="285750" indent="-285750">
              <a:buFont typeface="Wingdings" panose="05000000000000000000" pitchFamily="2" charset="2"/>
              <a:buChar char="§"/>
            </a:pPr>
            <a:r>
              <a:rPr lang="en-GB" sz="1400" dirty="0"/>
              <a:t>requirements of additional processing (back side processing),  back side metallization …</a:t>
            </a:r>
          </a:p>
          <a:p>
            <a:pPr marL="285750" indent="-285750">
              <a:buFont typeface="Wingdings" panose="05000000000000000000" pitchFamily="2" charset="2"/>
              <a:buChar char="§"/>
            </a:pPr>
            <a:endParaRPr lang="LID4096" dirty="0"/>
          </a:p>
        </p:txBody>
      </p:sp>
      <p:sp>
        <p:nvSpPr>
          <p:cNvPr id="15" name="TextBox 14">
            <a:extLst>
              <a:ext uri="{FF2B5EF4-FFF2-40B4-BE49-F238E27FC236}">
                <a16:creationId xmlns:a16="http://schemas.microsoft.com/office/drawing/2014/main" id="{9D844DF1-DA49-48B0-BA97-ECF3B9E70902}"/>
              </a:ext>
            </a:extLst>
          </p:cNvPr>
          <p:cNvSpPr txBox="1"/>
          <p:nvPr/>
        </p:nvSpPr>
        <p:spPr>
          <a:xfrm>
            <a:off x="6211874" y="5027346"/>
            <a:ext cx="5980126" cy="1631216"/>
          </a:xfrm>
          <a:prstGeom prst="rect">
            <a:avLst/>
          </a:prstGeom>
          <a:noFill/>
        </p:spPr>
        <p:txBody>
          <a:bodyPr wrap="square" rtlCol="0">
            <a:spAutoFit/>
          </a:bodyPr>
          <a:lstStyle/>
          <a:p>
            <a:r>
              <a:rPr lang="en-GB" sz="1600" b="1" u="sng" dirty="0">
                <a:solidFill>
                  <a:srgbClr val="00B050"/>
                </a:solidFill>
              </a:rPr>
              <a:t>The work is ongoing in all of the projects: </a:t>
            </a:r>
          </a:p>
          <a:p>
            <a:pPr marL="285750" indent="-285750">
              <a:buFont typeface="Wingdings" panose="05000000000000000000" pitchFamily="2" charset="2"/>
              <a:buChar char="Ø"/>
            </a:pPr>
            <a:r>
              <a:rPr lang="en-GB" sz="1600" dirty="0"/>
              <a:t>Resources are at least partially secured</a:t>
            </a:r>
          </a:p>
          <a:p>
            <a:pPr marL="285750" indent="-285750">
              <a:buFont typeface="Wingdings" panose="05000000000000000000" pitchFamily="2" charset="2"/>
              <a:buChar char="Ø"/>
            </a:pPr>
            <a:r>
              <a:rPr lang="en-GB" sz="1600" dirty="0" err="1"/>
              <a:t>TPSCo</a:t>
            </a:r>
            <a:r>
              <a:rPr lang="en-GB" sz="1600" dirty="0"/>
              <a:t> 65 nm (organization together with DRD7/ESE in 2026/27)</a:t>
            </a:r>
          </a:p>
          <a:p>
            <a:pPr marL="285750" indent="-285750">
              <a:buFont typeface="Wingdings" panose="05000000000000000000" pitchFamily="2" charset="2"/>
              <a:buChar char="Ø"/>
            </a:pPr>
            <a:r>
              <a:rPr lang="en-GB" sz="1600" dirty="0"/>
              <a:t>LF15 run is coming in 2026 with resources secured (RD50 legacy)</a:t>
            </a:r>
          </a:p>
          <a:p>
            <a:pPr marL="285750" indent="-285750">
              <a:buFont typeface="Wingdings" panose="05000000000000000000" pitchFamily="2" charset="2"/>
              <a:buChar char="Ø"/>
            </a:pPr>
            <a:r>
              <a:rPr lang="en-GB" sz="1600" dirty="0"/>
              <a:t>TJ180 MPW runs </a:t>
            </a:r>
            <a:endParaRPr lang="en-GB" dirty="0"/>
          </a:p>
          <a:p>
            <a:pPr marL="285750" indent="-285750">
              <a:buFont typeface="Wingdings" panose="05000000000000000000" pitchFamily="2" charset="2"/>
              <a:buChar char="Ø"/>
            </a:pPr>
            <a:endParaRPr lang="en-GB" dirty="0"/>
          </a:p>
        </p:txBody>
      </p:sp>
      <p:pic>
        <p:nvPicPr>
          <p:cNvPr id="3" name="Picture 2">
            <a:extLst>
              <a:ext uri="{FF2B5EF4-FFF2-40B4-BE49-F238E27FC236}">
                <a16:creationId xmlns:a16="http://schemas.microsoft.com/office/drawing/2014/main" id="{16E1E08F-A42E-4F8A-845A-2B65A86C0F58}"/>
              </a:ext>
            </a:extLst>
          </p:cNvPr>
          <p:cNvPicPr>
            <a:picLocks noChangeAspect="1"/>
          </p:cNvPicPr>
          <p:nvPr/>
        </p:nvPicPr>
        <p:blipFill>
          <a:blip r:embed="rId2"/>
          <a:stretch>
            <a:fillRect/>
          </a:stretch>
        </p:blipFill>
        <p:spPr>
          <a:xfrm>
            <a:off x="1568339" y="5577550"/>
            <a:ext cx="2278438" cy="982625"/>
          </a:xfrm>
          <a:prstGeom prst="rect">
            <a:avLst/>
          </a:prstGeom>
        </p:spPr>
      </p:pic>
      <p:pic>
        <p:nvPicPr>
          <p:cNvPr id="4" name="Picture 3">
            <a:extLst>
              <a:ext uri="{FF2B5EF4-FFF2-40B4-BE49-F238E27FC236}">
                <a16:creationId xmlns:a16="http://schemas.microsoft.com/office/drawing/2014/main" id="{59B45AB7-2B72-4F16-849D-B6A08459ECC1}"/>
              </a:ext>
            </a:extLst>
          </p:cNvPr>
          <p:cNvPicPr>
            <a:picLocks noChangeAspect="1"/>
          </p:cNvPicPr>
          <p:nvPr/>
        </p:nvPicPr>
        <p:blipFill>
          <a:blip r:embed="rId3"/>
          <a:stretch>
            <a:fillRect/>
          </a:stretch>
        </p:blipFill>
        <p:spPr>
          <a:xfrm>
            <a:off x="684983" y="5842954"/>
            <a:ext cx="682428" cy="630433"/>
          </a:xfrm>
          <a:prstGeom prst="rect">
            <a:avLst/>
          </a:prstGeom>
        </p:spPr>
      </p:pic>
    </p:spTree>
    <p:extLst>
      <p:ext uri="{BB962C8B-B14F-4D97-AF65-F5344CB8AC3E}">
        <p14:creationId xmlns:p14="http://schemas.microsoft.com/office/powerpoint/2010/main" val="23309128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2812" y="0"/>
            <a:ext cx="8931304" cy="776327"/>
          </a:xfrm>
        </p:spPr>
        <p:txBody>
          <a:bodyPr>
            <a:normAutofit fontScale="90000"/>
          </a:bodyPr>
          <a:lstStyle/>
          <a:p>
            <a:r>
              <a:rPr lang="en-US" sz="4000" dirty="0">
                <a:solidFill>
                  <a:srgbClr val="00B050"/>
                </a:solidFill>
              </a:rPr>
              <a:t>WG2/WP2: </a:t>
            </a:r>
            <a:r>
              <a:rPr lang="en-GB" sz="4000" dirty="0">
                <a:solidFill>
                  <a:srgbClr val="00B050"/>
                </a:solidFill>
              </a:rPr>
              <a:t>Hybrid silicon technologies</a:t>
            </a:r>
            <a:br>
              <a:rPr lang="en-GB" sz="4000" dirty="0">
                <a:solidFill>
                  <a:srgbClr val="00B050"/>
                </a:solidFill>
              </a:rPr>
            </a:br>
            <a:r>
              <a:rPr lang="en-GB" sz="4000" dirty="0">
                <a:solidFill>
                  <a:srgbClr val="00B050"/>
                </a:solidFill>
              </a:rPr>
              <a:t>and 4D tracking</a:t>
            </a:r>
          </a:p>
        </p:txBody>
      </p:sp>
      <p:sp>
        <p:nvSpPr>
          <p:cNvPr id="5" name="TextBox 4">
            <a:extLst>
              <a:ext uri="{FF2B5EF4-FFF2-40B4-BE49-F238E27FC236}">
                <a16:creationId xmlns:a16="http://schemas.microsoft.com/office/drawing/2014/main" id="{D2826F9D-7CA2-31C6-13B2-251AD7396352}"/>
              </a:ext>
            </a:extLst>
          </p:cNvPr>
          <p:cNvSpPr txBox="1"/>
          <p:nvPr/>
        </p:nvSpPr>
        <p:spPr>
          <a:xfrm>
            <a:off x="152313" y="1173781"/>
            <a:ext cx="8115387" cy="1200329"/>
          </a:xfrm>
          <a:prstGeom prst="rect">
            <a:avLst/>
          </a:prstGeom>
          <a:noFill/>
        </p:spPr>
        <p:txBody>
          <a:bodyPr wrap="square">
            <a:spAutoFit/>
          </a:bodyPr>
          <a:lstStyle/>
          <a:p>
            <a:r>
              <a:rPr lang="en-GB" dirty="0"/>
              <a:t>By “4D tracking” we mean the process of assigning a space and a time coordinate to a hit - ~10-30 </a:t>
            </a:r>
            <a:r>
              <a:rPr lang="en-GB" dirty="0">
                <a:latin typeface="Symbol" panose="05050102010706020507" pitchFamily="18" charset="2"/>
              </a:rPr>
              <a:t>m</a:t>
            </a:r>
            <a:r>
              <a:rPr lang="en-GB" dirty="0"/>
              <a:t>m position </a:t>
            </a:r>
            <a:r>
              <a:rPr lang="en-GB" b="1" dirty="0"/>
              <a:t>and ~10-30 ps time resolution </a:t>
            </a:r>
            <a:r>
              <a:rPr lang="en-GB" dirty="0"/>
              <a:t>– simultaneously (many benefits in dense particle environment for tracking and PID)</a:t>
            </a:r>
          </a:p>
          <a:p>
            <a:endParaRPr lang="en-GB" dirty="0"/>
          </a:p>
        </p:txBody>
      </p:sp>
      <p:pic>
        <p:nvPicPr>
          <p:cNvPr id="3" name="Picture 2">
            <a:extLst>
              <a:ext uri="{FF2B5EF4-FFF2-40B4-BE49-F238E27FC236}">
                <a16:creationId xmlns:a16="http://schemas.microsoft.com/office/drawing/2014/main" id="{4630F45B-B662-41A4-B471-4346CA97A7F5}"/>
              </a:ext>
            </a:extLst>
          </p:cNvPr>
          <p:cNvPicPr>
            <a:picLocks noChangeAspect="1"/>
          </p:cNvPicPr>
          <p:nvPr/>
        </p:nvPicPr>
        <p:blipFill>
          <a:blip r:embed="rId2"/>
          <a:stretch>
            <a:fillRect/>
          </a:stretch>
        </p:blipFill>
        <p:spPr>
          <a:xfrm>
            <a:off x="8456636" y="3632843"/>
            <a:ext cx="3189972" cy="1022643"/>
          </a:xfrm>
          <a:prstGeom prst="rect">
            <a:avLst/>
          </a:prstGeom>
        </p:spPr>
      </p:pic>
      <p:pic>
        <p:nvPicPr>
          <p:cNvPr id="16" name="Picture 15">
            <a:extLst>
              <a:ext uri="{FF2B5EF4-FFF2-40B4-BE49-F238E27FC236}">
                <a16:creationId xmlns:a16="http://schemas.microsoft.com/office/drawing/2014/main" id="{9BC84CE0-63DC-476C-A7BD-9D27F55E4062}"/>
              </a:ext>
            </a:extLst>
          </p:cNvPr>
          <p:cNvPicPr>
            <a:picLocks noChangeAspect="1"/>
          </p:cNvPicPr>
          <p:nvPr/>
        </p:nvPicPr>
        <p:blipFill>
          <a:blip r:embed="rId3"/>
          <a:stretch>
            <a:fillRect/>
          </a:stretch>
        </p:blipFill>
        <p:spPr>
          <a:xfrm>
            <a:off x="8855172" y="4891947"/>
            <a:ext cx="3109370" cy="1216441"/>
          </a:xfrm>
          <a:prstGeom prst="rect">
            <a:avLst/>
          </a:prstGeom>
        </p:spPr>
      </p:pic>
      <p:sp>
        <p:nvSpPr>
          <p:cNvPr id="17" name="TextBox 16">
            <a:extLst>
              <a:ext uri="{FF2B5EF4-FFF2-40B4-BE49-F238E27FC236}">
                <a16:creationId xmlns:a16="http://schemas.microsoft.com/office/drawing/2014/main" id="{F1BAE8C9-43D4-46F1-9257-377BA939EF93}"/>
              </a:ext>
            </a:extLst>
          </p:cNvPr>
          <p:cNvSpPr txBox="1"/>
          <p:nvPr/>
        </p:nvSpPr>
        <p:spPr>
          <a:xfrm>
            <a:off x="8366467" y="3155739"/>
            <a:ext cx="3491250" cy="369332"/>
          </a:xfrm>
          <a:prstGeom prst="rect">
            <a:avLst/>
          </a:prstGeom>
          <a:noFill/>
        </p:spPr>
        <p:txBody>
          <a:bodyPr wrap="square" rtlCol="0">
            <a:spAutoFit/>
          </a:bodyPr>
          <a:lstStyle/>
          <a:p>
            <a:r>
              <a:rPr lang="en-GB" dirty="0"/>
              <a:t>4D tracking (not only track timing)</a:t>
            </a:r>
            <a:endParaRPr lang="LID4096" dirty="0"/>
          </a:p>
        </p:txBody>
      </p:sp>
      <p:pic>
        <p:nvPicPr>
          <p:cNvPr id="18" name="Picture 17">
            <a:extLst>
              <a:ext uri="{FF2B5EF4-FFF2-40B4-BE49-F238E27FC236}">
                <a16:creationId xmlns:a16="http://schemas.microsoft.com/office/drawing/2014/main" id="{6959FE04-CEB6-45E4-9235-E7BCB894953E}"/>
              </a:ext>
            </a:extLst>
          </p:cNvPr>
          <p:cNvPicPr>
            <a:picLocks noChangeAspect="1"/>
          </p:cNvPicPr>
          <p:nvPr/>
        </p:nvPicPr>
        <p:blipFill>
          <a:blip r:embed="rId4"/>
          <a:stretch>
            <a:fillRect/>
          </a:stretch>
        </p:blipFill>
        <p:spPr>
          <a:xfrm>
            <a:off x="8823863" y="1168508"/>
            <a:ext cx="2374916" cy="1710107"/>
          </a:xfrm>
          <a:prstGeom prst="rect">
            <a:avLst/>
          </a:prstGeom>
        </p:spPr>
      </p:pic>
      <p:sp>
        <p:nvSpPr>
          <p:cNvPr id="19" name="TextBox 18">
            <a:extLst>
              <a:ext uri="{FF2B5EF4-FFF2-40B4-BE49-F238E27FC236}">
                <a16:creationId xmlns:a16="http://schemas.microsoft.com/office/drawing/2014/main" id="{628821BB-3532-4B1E-ADE7-FC72302BD63F}"/>
              </a:ext>
            </a:extLst>
          </p:cNvPr>
          <p:cNvSpPr txBox="1"/>
          <p:nvPr/>
        </p:nvSpPr>
        <p:spPr>
          <a:xfrm>
            <a:off x="10414116" y="1001905"/>
            <a:ext cx="917239" cy="369332"/>
          </a:xfrm>
          <a:prstGeom prst="rect">
            <a:avLst/>
          </a:prstGeom>
          <a:noFill/>
        </p:spPr>
        <p:txBody>
          <a:bodyPr wrap="none" rtlCol="0">
            <a:spAutoFit/>
          </a:bodyPr>
          <a:lstStyle/>
          <a:p>
            <a:r>
              <a:rPr lang="en-GB" b="1" dirty="0">
                <a:solidFill>
                  <a:srgbClr val="FF0000"/>
                </a:solidFill>
              </a:rPr>
              <a:t>HYBRID</a:t>
            </a:r>
            <a:endParaRPr lang="LID4096" b="1" dirty="0">
              <a:solidFill>
                <a:srgbClr val="FF0000"/>
              </a:solidFill>
            </a:endParaRPr>
          </a:p>
        </p:txBody>
      </p:sp>
      <p:sp>
        <p:nvSpPr>
          <p:cNvPr id="4" name="Footer Placeholder 3">
            <a:extLst>
              <a:ext uri="{FF2B5EF4-FFF2-40B4-BE49-F238E27FC236}">
                <a16:creationId xmlns:a16="http://schemas.microsoft.com/office/drawing/2014/main" id="{6A206507-ED92-4758-A5D3-9DDD9A84C8D5}"/>
              </a:ext>
            </a:extLst>
          </p:cNvPr>
          <p:cNvSpPr>
            <a:spLocks noGrp="1"/>
          </p:cNvSpPr>
          <p:nvPr>
            <p:ph type="ftr" sz="quarter" idx="10"/>
          </p:nvPr>
        </p:nvSpPr>
        <p:spPr/>
        <p:txBody>
          <a:bodyPr/>
          <a:lstStyle/>
          <a:p>
            <a:r>
              <a:rPr lang="en-GB"/>
              <a:t>G. Kramberger, DRD3 collaboration, DRD Jamboree, CERN</a:t>
            </a:r>
            <a:endParaRPr lang="en-US" dirty="0"/>
          </a:p>
        </p:txBody>
      </p:sp>
      <p:sp>
        <p:nvSpPr>
          <p:cNvPr id="6" name="Slide Number Placeholder 5">
            <a:extLst>
              <a:ext uri="{FF2B5EF4-FFF2-40B4-BE49-F238E27FC236}">
                <a16:creationId xmlns:a16="http://schemas.microsoft.com/office/drawing/2014/main" id="{E0388DC4-E715-4E56-B913-F4A69079A75E}"/>
              </a:ext>
            </a:extLst>
          </p:cNvPr>
          <p:cNvSpPr>
            <a:spLocks noGrp="1"/>
          </p:cNvSpPr>
          <p:nvPr>
            <p:ph type="sldNum" sz="quarter" idx="11"/>
          </p:nvPr>
        </p:nvSpPr>
        <p:spPr/>
        <p:txBody>
          <a:bodyPr/>
          <a:lstStyle/>
          <a:p>
            <a:fld id="{17918391-D411-FE40-AAD7-861AE5233E0E}" type="slidenum">
              <a:rPr lang="en-US" smtClean="0"/>
              <a:pPr/>
              <a:t>11</a:t>
            </a:fld>
            <a:endParaRPr lang="en-US" dirty="0"/>
          </a:p>
        </p:txBody>
      </p:sp>
      <p:sp>
        <p:nvSpPr>
          <p:cNvPr id="7" name="TextBox 6">
            <a:extLst>
              <a:ext uri="{FF2B5EF4-FFF2-40B4-BE49-F238E27FC236}">
                <a16:creationId xmlns:a16="http://schemas.microsoft.com/office/drawing/2014/main" id="{8DB985BD-9D18-414B-BE4C-613644B8665B}"/>
              </a:ext>
            </a:extLst>
          </p:cNvPr>
          <p:cNvSpPr txBox="1"/>
          <p:nvPr/>
        </p:nvSpPr>
        <p:spPr>
          <a:xfrm>
            <a:off x="152312" y="2228671"/>
            <a:ext cx="7208229" cy="923330"/>
          </a:xfrm>
          <a:prstGeom prst="rect">
            <a:avLst/>
          </a:prstGeom>
          <a:noFill/>
        </p:spPr>
        <p:txBody>
          <a:bodyPr wrap="square" rtlCol="0">
            <a:spAutoFit/>
          </a:bodyPr>
          <a:lstStyle/>
          <a:p>
            <a:r>
              <a:rPr lang="en-GB" b="1" dirty="0">
                <a:solidFill>
                  <a:srgbClr val="FF0000"/>
                </a:solidFill>
              </a:rPr>
              <a:t>The above goals can be achieved in planar technology with gain or 3D (requirement - high signal and short collection time)</a:t>
            </a:r>
          </a:p>
          <a:p>
            <a:endParaRPr lang="en-GB" b="1" dirty="0">
              <a:solidFill>
                <a:srgbClr val="FF0000"/>
              </a:solidFill>
            </a:endParaRPr>
          </a:p>
        </p:txBody>
      </p:sp>
      <p:sp>
        <p:nvSpPr>
          <p:cNvPr id="8" name="Rectangle 7">
            <a:extLst>
              <a:ext uri="{FF2B5EF4-FFF2-40B4-BE49-F238E27FC236}">
                <a16:creationId xmlns:a16="http://schemas.microsoft.com/office/drawing/2014/main" id="{8E3C41E5-518D-4090-850A-A527ED1C734F}"/>
              </a:ext>
            </a:extLst>
          </p:cNvPr>
          <p:cNvSpPr/>
          <p:nvPr/>
        </p:nvSpPr>
        <p:spPr>
          <a:xfrm>
            <a:off x="8774570" y="5309613"/>
            <a:ext cx="3354324" cy="3651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5" name="Rectangle 14">
            <a:extLst>
              <a:ext uri="{FF2B5EF4-FFF2-40B4-BE49-F238E27FC236}">
                <a16:creationId xmlns:a16="http://schemas.microsoft.com/office/drawing/2014/main" id="{131D3BFA-8336-4812-A992-5C775A51D90D}"/>
              </a:ext>
            </a:extLst>
          </p:cNvPr>
          <p:cNvSpPr/>
          <p:nvPr/>
        </p:nvSpPr>
        <p:spPr>
          <a:xfrm>
            <a:off x="8774570" y="5701326"/>
            <a:ext cx="3354324" cy="3651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pic>
        <p:nvPicPr>
          <p:cNvPr id="10" name="Picture 9">
            <a:extLst>
              <a:ext uri="{FF2B5EF4-FFF2-40B4-BE49-F238E27FC236}">
                <a16:creationId xmlns:a16="http://schemas.microsoft.com/office/drawing/2014/main" id="{088E4D09-E378-4775-8D5F-4742E51EE125}"/>
              </a:ext>
            </a:extLst>
          </p:cNvPr>
          <p:cNvPicPr>
            <a:picLocks noChangeAspect="1"/>
          </p:cNvPicPr>
          <p:nvPr/>
        </p:nvPicPr>
        <p:blipFill>
          <a:blip r:embed="rId5"/>
          <a:stretch>
            <a:fillRect/>
          </a:stretch>
        </p:blipFill>
        <p:spPr>
          <a:xfrm>
            <a:off x="1070391" y="2936665"/>
            <a:ext cx="5873021" cy="1537115"/>
          </a:xfrm>
          <a:prstGeom prst="rect">
            <a:avLst/>
          </a:prstGeom>
        </p:spPr>
      </p:pic>
      <p:pic>
        <p:nvPicPr>
          <p:cNvPr id="14" name="Picture 13">
            <a:extLst>
              <a:ext uri="{FF2B5EF4-FFF2-40B4-BE49-F238E27FC236}">
                <a16:creationId xmlns:a16="http://schemas.microsoft.com/office/drawing/2014/main" id="{313EC400-8C21-49E9-9A64-10B30BAE7B59}"/>
              </a:ext>
            </a:extLst>
          </p:cNvPr>
          <p:cNvPicPr>
            <a:picLocks noChangeAspect="1"/>
          </p:cNvPicPr>
          <p:nvPr/>
        </p:nvPicPr>
        <p:blipFill>
          <a:blip r:embed="rId6"/>
          <a:stretch>
            <a:fillRect/>
          </a:stretch>
        </p:blipFill>
        <p:spPr>
          <a:xfrm>
            <a:off x="427541" y="4891947"/>
            <a:ext cx="3500756" cy="1364240"/>
          </a:xfrm>
          <a:prstGeom prst="rect">
            <a:avLst/>
          </a:prstGeom>
        </p:spPr>
      </p:pic>
      <p:pic>
        <p:nvPicPr>
          <p:cNvPr id="20" name="Picture 19">
            <a:extLst>
              <a:ext uri="{FF2B5EF4-FFF2-40B4-BE49-F238E27FC236}">
                <a16:creationId xmlns:a16="http://schemas.microsoft.com/office/drawing/2014/main" id="{F50207E8-8ADD-41CB-9913-12B0428A36A3}"/>
              </a:ext>
            </a:extLst>
          </p:cNvPr>
          <p:cNvPicPr>
            <a:picLocks noChangeAspect="1"/>
          </p:cNvPicPr>
          <p:nvPr/>
        </p:nvPicPr>
        <p:blipFill>
          <a:blip r:embed="rId7"/>
          <a:stretch>
            <a:fillRect/>
          </a:stretch>
        </p:blipFill>
        <p:spPr>
          <a:xfrm>
            <a:off x="4713719" y="4872767"/>
            <a:ext cx="2229693" cy="1594917"/>
          </a:xfrm>
          <a:prstGeom prst="rect">
            <a:avLst/>
          </a:prstGeom>
        </p:spPr>
      </p:pic>
      <p:sp>
        <p:nvSpPr>
          <p:cNvPr id="21" name="TextBox 20">
            <a:extLst>
              <a:ext uri="{FF2B5EF4-FFF2-40B4-BE49-F238E27FC236}">
                <a16:creationId xmlns:a16="http://schemas.microsoft.com/office/drawing/2014/main" id="{7B339F1B-56B6-43FF-9A70-8FB06513F854}"/>
              </a:ext>
            </a:extLst>
          </p:cNvPr>
          <p:cNvSpPr txBox="1"/>
          <p:nvPr/>
        </p:nvSpPr>
        <p:spPr>
          <a:xfrm>
            <a:off x="304801" y="4528192"/>
            <a:ext cx="2162451" cy="369332"/>
          </a:xfrm>
          <a:prstGeom prst="rect">
            <a:avLst/>
          </a:prstGeom>
          <a:noFill/>
        </p:spPr>
        <p:txBody>
          <a:bodyPr wrap="none" rtlCol="0">
            <a:spAutoFit/>
          </a:bodyPr>
          <a:lstStyle/>
          <a:p>
            <a:r>
              <a:rPr lang="en-GB" dirty="0"/>
              <a:t>Column-3D detectors</a:t>
            </a:r>
            <a:endParaRPr lang="LID4096" dirty="0"/>
          </a:p>
        </p:txBody>
      </p:sp>
      <p:sp>
        <p:nvSpPr>
          <p:cNvPr id="22" name="TextBox 21">
            <a:extLst>
              <a:ext uri="{FF2B5EF4-FFF2-40B4-BE49-F238E27FC236}">
                <a16:creationId xmlns:a16="http://schemas.microsoft.com/office/drawing/2014/main" id="{30B170EF-99D3-49F5-AC6D-8885C252481F}"/>
              </a:ext>
            </a:extLst>
          </p:cNvPr>
          <p:cNvSpPr txBox="1"/>
          <p:nvPr/>
        </p:nvSpPr>
        <p:spPr>
          <a:xfrm>
            <a:off x="4713719" y="4528192"/>
            <a:ext cx="2085827" cy="369332"/>
          </a:xfrm>
          <a:prstGeom prst="rect">
            <a:avLst/>
          </a:prstGeom>
          <a:noFill/>
        </p:spPr>
        <p:txBody>
          <a:bodyPr wrap="none" rtlCol="0">
            <a:spAutoFit/>
          </a:bodyPr>
          <a:lstStyle/>
          <a:p>
            <a:r>
              <a:rPr lang="en-GB" dirty="0"/>
              <a:t>Trench-3D detectors</a:t>
            </a:r>
            <a:endParaRPr lang="LID4096" dirty="0"/>
          </a:p>
        </p:txBody>
      </p:sp>
    </p:spTree>
    <p:extLst>
      <p:ext uri="{BB962C8B-B14F-4D97-AF65-F5344CB8AC3E}">
        <p14:creationId xmlns:p14="http://schemas.microsoft.com/office/powerpoint/2010/main" val="2886678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C8BFB-28E4-441B-BDFD-9E40FAF11A29}"/>
              </a:ext>
            </a:extLst>
          </p:cNvPr>
          <p:cNvSpPr>
            <a:spLocks noGrp="1"/>
          </p:cNvSpPr>
          <p:nvPr>
            <p:ph type="title"/>
          </p:nvPr>
        </p:nvSpPr>
        <p:spPr/>
        <p:txBody>
          <a:bodyPr/>
          <a:lstStyle/>
          <a:p>
            <a:r>
              <a:rPr lang="en-US" sz="3200" dirty="0">
                <a:solidFill>
                  <a:srgbClr val="00B050"/>
                </a:solidFill>
              </a:rPr>
              <a:t>WG2/WP2: </a:t>
            </a:r>
            <a:r>
              <a:rPr lang="en-GB" sz="3200" dirty="0">
                <a:solidFill>
                  <a:srgbClr val="00B050"/>
                </a:solidFill>
              </a:rPr>
              <a:t>Hybrid silicon technologies</a:t>
            </a:r>
            <a:br>
              <a:rPr lang="en-GB" sz="3200" dirty="0">
                <a:solidFill>
                  <a:srgbClr val="00B050"/>
                </a:solidFill>
              </a:rPr>
            </a:br>
            <a:r>
              <a:rPr lang="en-GB" sz="3200" dirty="0">
                <a:solidFill>
                  <a:srgbClr val="00B050"/>
                </a:solidFill>
              </a:rPr>
              <a:t>and 4D tracking</a:t>
            </a:r>
            <a:endParaRPr lang="LID4096" sz="3200" dirty="0"/>
          </a:p>
        </p:txBody>
      </p:sp>
      <p:sp>
        <p:nvSpPr>
          <p:cNvPr id="3" name="Footer Placeholder 2">
            <a:extLst>
              <a:ext uri="{FF2B5EF4-FFF2-40B4-BE49-F238E27FC236}">
                <a16:creationId xmlns:a16="http://schemas.microsoft.com/office/drawing/2014/main" id="{C393ADF8-4C7C-4476-A303-ACBD0BAC8944}"/>
              </a:ext>
            </a:extLst>
          </p:cNvPr>
          <p:cNvSpPr>
            <a:spLocks noGrp="1"/>
          </p:cNvSpPr>
          <p:nvPr>
            <p:ph type="ftr" sz="quarter" idx="10"/>
          </p:nvPr>
        </p:nvSpPr>
        <p:spPr/>
        <p:txBody>
          <a:bodyPr/>
          <a:lstStyle/>
          <a:p>
            <a:r>
              <a:rPr lang="en-GB"/>
              <a:t>G. Kramberger, DRD3 collaboration, DRD Jamboree, CERN</a:t>
            </a:r>
            <a:endParaRPr lang="en-US" dirty="0"/>
          </a:p>
        </p:txBody>
      </p:sp>
      <p:sp>
        <p:nvSpPr>
          <p:cNvPr id="4" name="Slide Number Placeholder 3">
            <a:extLst>
              <a:ext uri="{FF2B5EF4-FFF2-40B4-BE49-F238E27FC236}">
                <a16:creationId xmlns:a16="http://schemas.microsoft.com/office/drawing/2014/main" id="{0BDF4690-BA3F-4B5F-8240-B013D3461E5F}"/>
              </a:ext>
            </a:extLst>
          </p:cNvPr>
          <p:cNvSpPr>
            <a:spLocks noGrp="1"/>
          </p:cNvSpPr>
          <p:nvPr>
            <p:ph type="sldNum" sz="quarter" idx="11"/>
          </p:nvPr>
        </p:nvSpPr>
        <p:spPr/>
        <p:txBody>
          <a:bodyPr/>
          <a:lstStyle/>
          <a:p>
            <a:fld id="{17918391-D411-FE40-AAD7-861AE5233E0E}" type="slidenum">
              <a:rPr lang="en-US" smtClean="0"/>
              <a:pPr/>
              <a:t>12</a:t>
            </a:fld>
            <a:endParaRPr lang="en-US" dirty="0"/>
          </a:p>
        </p:txBody>
      </p:sp>
      <p:sp>
        <p:nvSpPr>
          <p:cNvPr id="5" name="TextBox 4">
            <a:extLst>
              <a:ext uri="{FF2B5EF4-FFF2-40B4-BE49-F238E27FC236}">
                <a16:creationId xmlns:a16="http://schemas.microsoft.com/office/drawing/2014/main" id="{BD343284-A384-40FA-A45D-EAF9974D332B}"/>
              </a:ext>
            </a:extLst>
          </p:cNvPr>
          <p:cNvSpPr txBox="1"/>
          <p:nvPr/>
        </p:nvSpPr>
        <p:spPr>
          <a:xfrm>
            <a:off x="223517" y="1013682"/>
            <a:ext cx="6270048" cy="3477875"/>
          </a:xfrm>
          <a:prstGeom prst="rect">
            <a:avLst/>
          </a:prstGeom>
          <a:noFill/>
        </p:spPr>
        <p:txBody>
          <a:bodyPr wrap="square" rtlCol="0">
            <a:spAutoFit/>
          </a:bodyPr>
          <a:lstStyle/>
          <a:p>
            <a:r>
              <a:rPr lang="en-GB" dirty="0"/>
              <a:t>Projects </a:t>
            </a:r>
            <a:r>
              <a:rPr lang="en-GB" b="1" dirty="0">
                <a:solidFill>
                  <a:srgbClr val="00B050"/>
                </a:solidFill>
              </a:rPr>
              <a:t>running</a:t>
            </a:r>
            <a:r>
              <a:rPr lang="en-GB" dirty="0"/>
              <a:t>, several in preparation</a:t>
            </a:r>
          </a:p>
          <a:p>
            <a:r>
              <a:rPr lang="en-GB" dirty="0"/>
              <a:t>LGAD projects </a:t>
            </a:r>
            <a:endParaRPr lang="en-US" dirty="0"/>
          </a:p>
          <a:p>
            <a:pPr marL="742950" lvl="1" indent="-285750">
              <a:buFont typeface="Wingdings" panose="05000000000000000000" pitchFamily="2" charset="2"/>
              <a:buChar char="Ø"/>
            </a:pPr>
            <a:r>
              <a:rPr lang="en-US" sz="1600" dirty="0">
                <a:solidFill>
                  <a:srgbClr val="00B050"/>
                </a:solidFill>
              </a:rPr>
              <a:t>LGAD based timing tracker development for future electron collider</a:t>
            </a:r>
          </a:p>
          <a:p>
            <a:pPr marL="742950" lvl="1" indent="-285750">
              <a:buFont typeface="Wingdings" panose="05000000000000000000" pitchFamily="2" charset="2"/>
              <a:buChar char="Ø"/>
            </a:pPr>
            <a:r>
              <a:rPr lang="en-US" sz="1600" dirty="0">
                <a:solidFill>
                  <a:srgbClr val="00B050"/>
                </a:solidFill>
              </a:rPr>
              <a:t>Development of Ultra Fast-Time Low Mass Tracking Detectors </a:t>
            </a:r>
          </a:p>
          <a:p>
            <a:pPr marL="742950" lvl="1" indent="-285750">
              <a:buFont typeface="Wingdings" panose="05000000000000000000" pitchFamily="2" charset="2"/>
              <a:buChar char="Ø"/>
            </a:pPr>
            <a:r>
              <a:rPr lang="en-US" sz="1600" dirty="0">
                <a:solidFill>
                  <a:srgbClr val="00B050"/>
                </a:solidFill>
              </a:rPr>
              <a:t>Development of TI-LGADs for 4D Tracking</a:t>
            </a:r>
          </a:p>
          <a:p>
            <a:pPr marL="285750" indent="-285750">
              <a:buFont typeface="Wingdings" panose="05000000000000000000" pitchFamily="2" charset="2"/>
              <a:buChar char="Ø"/>
            </a:pPr>
            <a:r>
              <a:rPr lang="en-GB" dirty="0"/>
              <a:t>3D projects</a:t>
            </a:r>
          </a:p>
          <a:p>
            <a:pPr marL="742950" lvl="1" indent="-285750">
              <a:buFont typeface="Wingdings" panose="05000000000000000000" pitchFamily="2" charset="2"/>
              <a:buChar char="Ø"/>
            </a:pPr>
            <a:r>
              <a:rPr lang="en-US" sz="1600" dirty="0">
                <a:solidFill>
                  <a:srgbClr val="00B050"/>
                </a:solidFill>
              </a:rPr>
              <a:t>Development of very small pitch, ultra rad- hard 3D sensors for tracking &amp; timing applications at FBK</a:t>
            </a:r>
            <a:endParaRPr lang="en-GB" sz="1600" dirty="0">
              <a:solidFill>
                <a:srgbClr val="00B050"/>
              </a:solidFill>
            </a:endParaRPr>
          </a:p>
          <a:p>
            <a:pPr marL="742950" lvl="1" indent="-285750">
              <a:buFont typeface="Wingdings" panose="05000000000000000000" pitchFamily="2" charset="2"/>
              <a:buChar char="Ø"/>
            </a:pPr>
            <a:r>
              <a:rPr lang="en-US" sz="1600" dirty="0">
                <a:solidFill>
                  <a:srgbClr val="00B050"/>
                </a:solidFill>
              </a:rPr>
              <a:t>Novel silicon 3D-trench pixel detectors based on 8-inch CMOS </a:t>
            </a:r>
            <a:endParaRPr lang="en-GB" sz="1600" dirty="0">
              <a:solidFill>
                <a:srgbClr val="00B050"/>
              </a:solidFill>
            </a:endParaRPr>
          </a:p>
          <a:p>
            <a:endParaRPr lang="en-GB" dirty="0"/>
          </a:p>
          <a:p>
            <a:endParaRPr lang="en-GB" dirty="0"/>
          </a:p>
          <a:p>
            <a:endParaRPr lang="LID4096" dirty="0"/>
          </a:p>
        </p:txBody>
      </p:sp>
      <p:sp>
        <p:nvSpPr>
          <p:cNvPr id="6" name="TextBox 5">
            <a:extLst>
              <a:ext uri="{FF2B5EF4-FFF2-40B4-BE49-F238E27FC236}">
                <a16:creationId xmlns:a16="http://schemas.microsoft.com/office/drawing/2014/main" id="{09379D2F-42F8-4038-A59A-F3758D8B164A}"/>
              </a:ext>
            </a:extLst>
          </p:cNvPr>
          <p:cNvSpPr txBox="1"/>
          <p:nvPr/>
        </p:nvSpPr>
        <p:spPr>
          <a:xfrm>
            <a:off x="6687966" y="1074509"/>
            <a:ext cx="5405792" cy="3323987"/>
          </a:xfrm>
          <a:prstGeom prst="rect">
            <a:avLst/>
          </a:prstGeom>
          <a:noFill/>
        </p:spPr>
        <p:txBody>
          <a:bodyPr wrap="square" rtlCol="0">
            <a:spAutoFit/>
          </a:bodyPr>
          <a:lstStyle/>
          <a:p>
            <a:r>
              <a:rPr lang="en-GB" sz="1400" b="1" dirty="0"/>
              <a:t>Main challenges and developments: </a:t>
            </a:r>
          </a:p>
          <a:p>
            <a:r>
              <a:rPr lang="en-GB" sz="1400" b="1" dirty="0"/>
              <a:t>3D detectors: </a:t>
            </a:r>
            <a:endParaRPr lang="en-GB" sz="1400" dirty="0"/>
          </a:p>
          <a:p>
            <a:pPr marL="285750" indent="-285750">
              <a:buFont typeface="Wingdings" panose="05000000000000000000" pitchFamily="2" charset="2"/>
              <a:buChar char="§"/>
            </a:pPr>
            <a:r>
              <a:rPr lang="en-GB" sz="1400" dirty="0"/>
              <a:t>increase of column-width/depth-&gt;100  – narrower columns/trenches (~0.5-1 </a:t>
            </a:r>
            <a:r>
              <a:rPr lang="en-GB" sz="1400" dirty="0">
                <a:latin typeface="Symbol" panose="05050102010706020507" pitchFamily="18" charset="2"/>
              </a:rPr>
              <a:t>m</a:t>
            </a:r>
            <a:r>
              <a:rPr lang="en-GB" sz="1400" dirty="0"/>
              <a:t>m) that would allow for controlled multiplication/gain device (</a:t>
            </a:r>
            <a:r>
              <a:rPr lang="en-GB" sz="1400" b="1" dirty="0"/>
              <a:t>recently achieved within WP2 project</a:t>
            </a:r>
            <a:r>
              <a:rPr lang="en-GB" sz="1400" dirty="0"/>
              <a:t>)</a:t>
            </a:r>
          </a:p>
          <a:p>
            <a:pPr marL="285750" indent="-285750">
              <a:buFont typeface="Wingdings" panose="05000000000000000000" pitchFamily="2" charset="2"/>
              <a:buChar char="§"/>
            </a:pPr>
            <a:r>
              <a:rPr lang="en-GB" sz="1400" dirty="0"/>
              <a:t>Scalability to 8” wafers </a:t>
            </a:r>
            <a:r>
              <a:rPr lang="en-GB" sz="1400" b="1" dirty="0"/>
              <a:t>(ongoing)</a:t>
            </a:r>
          </a:p>
          <a:p>
            <a:pPr marL="285750" indent="-285750">
              <a:buFont typeface="Wingdings" panose="05000000000000000000" pitchFamily="2" charset="2"/>
              <a:buChar char="§"/>
            </a:pPr>
            <a:r>
              <a:rPr lang="en-GB" sz="1400" dirty="0"/>
              <a:t>Reduction of cell sizes to 25x25 </a:t>
            </a:r>
            <a:r>
              <a:rPr lang="en-GB" sz="1400" dirty="0">
                <a:latin typeface="Symbol" panose="05050102010706020507" pitchFamily="18" charset="2"/>
              </a:rPr>
              <a:t>m</a:t>
            </a:r>
            <a:r>
              <a:rPr lang="en-GB" sz="1400" dirty="0"/>
              <a:t>m</a:t>
            </a:r>
            <a:r>
              <a:rPr lang="en-GB" sz="1400" baseline="30000" dirty="0"/>
              <a:t>2</a:t>
            </a:r>
            <a:r>
              <a:rPr lang="en-GB" sz="1400" dirty="0"/>
              <a:t> and thickness with gain leading to smaller capacitance </a:t>
            </a:r>
            <a:r>
              <a:rPr lang="en-GB" sz="1400" b="1" dirty="0"/>
              <a:t>(ongoing)</a:t>
            </a:r>
          </a:p>
          <a:p>
            <a:pPr marL="285750" indent="-285750">
              <a:buFont typeface="Wingdings" panose="05000000000000000000" pitchFamily="2" charset="2"/>
              <a:buChar char="§"/>
            </a:pPr>
            <a:r>
              <a:rPr lang="en-GB" sz="1400" dirty="0"/>
              <a:t>Optimization of geometry for best timing performance</a:t>
            </a:r>
          </a:p>
          <a:p>
            <a:r>
              <a:rPr lang="en-GB" sz="1400" b="1" dirty="0"/>
              <a:t>LGADs: </a:t>
            </a:r>
          </a:p>
          <a:p>
            <a:pPr marL="285750" indent="-285750">
              <a:buFont typeface="Wingdings" panose="05000000000000000000" pitchFamily="2" charset="2"/>
              <a:buChar char="§"/>
            </a:pPr>
            <a:r>
              <a:rPr lang="en-GB" sz="1400" dirty="0"/>
              <a:t>Solution to fill factor problem – 100% surface efficiency. Addressed in several WP2 projects: TI-LGADs, RSD (AC/DC) LGADs</a:t>
            </a:r>
          </a:p>
          <a:p>
            <a:pPr marL="285750" indent="-285750">
              <a:buFont typeface="Wingdings" panose="05000000000000000000" pitchFamily="2" charset="2"/>
              <a:buChar char="§"/>
            </a:pPr>
            <a:r>
              <a:rPr lang="en-GB" sz="1400" dirty="0"/>
              <a:t>Addressing the radiation hardness – defect engineering </a:t>
            </a:r>
          </a:p>
          <a:p>
            <a:pPr marL="742950" lvl="1" indent="-285750">
              <a:buFont typeface="Wingdings" panose="05000000000000000000" pitchFamily="2" charset="2"/>
              <a:buChar char="§"/>
            </a:pPr>
            <a:r>
              <a:rPr lang="en-GB" sz="1400" dirty="0"/>
              <a:t>Co-implantation of impurities (Carbon) – addressed in WG3 </a:t>
            </a:r>
          </a:p>
          <a:p>
            <a:pPr marL="742950" lvl="1" indent="-285750">
              <a:buFont typeface="Wingdings" panose="05000000000000000000" pitchFamily="2" charset="2"/>
              <a:buChar char="§"/>
            </a:pPr>
            <a:r>
              <a:rPr lang="en-GB" sz="1400" dirty="0"/>
              <a:t>Compensated LGADs – addressed in WG3 </a:t>
            </a:r>
          </a:p>
        </p:txBody>
      </p:sp>
      <p:sp>
        <p:nvSpPr>
          <p:cNvPr id="7" name="TextBox 6">
            <a:extLst>
              <a:ext uri="{FF2B5EF4-FFF2-40B4-BE49-F238E27FC236}">
                <a16:creationId xmlns:a16="http://schemas.microsoft.com/office/drawing/2014/main" id="{E667DE53-F4AA-4E40-838C-323CF6B6BCC6}"/>
              </a:ext>
            </a:extLst>
          </p:cNvPr>
          <p:cNvSpPr txBox="1"/>
          <p:nvPr/>
        </p:nvSpPr>
        <p:spPr>
          <a:xfrm>
            <a:off x="485247" y="5640073"/>
            <a:ext cx="5746587" cy="1107996"/>
          </a:xfrm>
          <a:prstGeom prst="rect">
            <a:avLst/>
          </a:prstGeom>
          <a:noFill/>
        </p:spPr>
        <p:txBody>
          <a:bodyPr wrap="square" rtlCol="0">
            <a:spAutoFit/>
          </a:bodyPr>
          <a:lstStyle/>
          <a:p>
            <a:r>
              <a:rPr lang="en-GB" sz="1600" b="1" u="sng" dirty="0">
                <a:solidFill>
                  <a:srgbClr val="00B050"/>
                </a:solidFill>
              </a:rPr>
              <a:t>The work is ongoing in all of the projects: </a:t>
            </a:r>
          </a:p>
          <a:p>
            <a:pPr marL="285750" indent="-285750">
              <a:buFont typeface="Wingdings" panose="05000000000000000000" pitchFamily="2" charset="2"/>
              <a:buChar char="Ø"/>
            </a:pPr>
            <a:r>
              <a:rPr lang="en-GB" sz="1600" dirty="0"/>
              <a:t>Resources are at least partially secured (initial runs possible)</a:t>
            </a:r>
          </a:p>
          <a:p>
            <a:pPr marL="285750" indent="-285750">
              <a:buFont typeface="Wingdings" panose="05000000000000000000" pitchFamily="2" charset="2"/>
              <a:buChar char="Ø"/>
            </a:pPr>
            <a:r>
              <a:rPr lang="en-GB" sz="1600" dirty="0"/>
              <a:t>Several WP projects and also CCF in preparation</a:t>
            </a:r>
          </a:p>
          <a:p>
            <a:pPr marL="285750" indent="-285750">
              <a:buFont typeface="Wingdings" panose="05000000000000000000" pitchFamily="2" charset="2"/>
              <a:buChar char="Ø"/>
            </a:pPr>
            <a:endParaRPr lang="en-GB" dirty="0"/>
          </a:p>
        </p:txBody>
      </p:sp>
      <p:pic>
        <p:nvPicPr>
          <p:cNvPr id="10" name="Picture 9">
            <a:extLst>
              <a:ext uri="{FF2B5EF4-FFF2-40B4-BE49-F238E27FC236}">
                <a16:creationId xmlns:a16="http://schemas.microsoft.com/office/drawing/2014/main" id="{8239366B-F9B5-4E04-A71C-4EDDE6B319DB}"/>
              </a:ext>
            </a:extLst>
          </p:cNvPr>
          <p:cNvPicPr>
            <a:picLocks noChangeAspect="1"/>
          </p:cNvPicPr>
          <p:nvPr/>
        </p:nvPicPr>
        <p:blipFill>
          <a:blip r:embed="rId2"/>
          <a:stretch>
            <a:fillRect/>
          </a:stretch>
        </p:blipFill>
        <p:spPr>
          <a:xfrm>
            <a:off x="6990233" y="4351604"/>
            <a:ext cx="4237882" cy="2224590"/>
          </a:xfrm>
          <a:prstGeom prst="rect">
            <a:avLst/>
          </a:prstGeom>
        </p:spPr>
      </p:pic>
      <p:pic>
        <p:nvPicPr>
          <p:cNvPr id="12" name="Picture 11">
            <a:extLst>
              <a:ext uri="{FF2B5EF4-FFF2-40B4-BE49-F238E27FC236}">
                <a16:creationId xmlns:a16="http://schemas.microsoft.com/office/drawing/2014/main" id="{F6579F7C-57E2-40C3-ACEE-3B46FBB382F8}"/>
              </a:ext>
            </a:extLst>
          </p:cNvPr>
          <p:cNvPicPr>
            <a:picLocks noChangeAspect="1"/>
          </p:cNvPicPr>
          <p:nvPr/>
        </p:nvPicPr>
        <p:blipFill>
          <a:blip r:embed="rId3"/>
          <a:stretch>
            <a:fillRect/>
          </a:stretch>
        </p:blipFill>
        <p:spPr>
          <a:xfrm>
            <a:off x="393938" y="3597966"/>
            <a:ext cx="2436936" cy="1733564"/>
          </a:xfrm>
          <a:prstGeom prst="rect">
            <a:avLst/>
          </a:prstGeom>
        </p:spPr>
      </p:pic>
      <p:pic>
        <p:nvPicPr>
          <p:cNvPr id="13" name="Picture 12">
            <a:extLst>
              <a:ext uri="{FF2B5EF4-FFF2-40B4-BE49-F238E27FC236}">
                <a16:creationId xmlns:a16="http://schemas.microsoft.com/office/drawing/2014/main" id="{A746E390-3875-4F56-8FF2-A942A33925A4}"/>
              </a:ext>
            </a:extLst>
          </p:cNvPr>
          <p:cNvPicPr>
            <a:picLocks noChangeAspect="1"/>
          </p:cNvPicPr>
          <p:nvPr/>
        </p:nvPicPr>
        <p:blipFill>
          <a:blip r:embed="rId4"/>
          <a:stretch>
            <a:fillRect/>
          </a:stretch>
        </p:blipFill>
        <p:spPr>
          <a:xfrm>
            <a:off x="2645935" y="3953098"/>
            <a:ext cx="1363213" cy="967777"/>
          </a:xfrm>
          <a:prstGeom prst="rect">
            <a:avLst/>
          </a:prstGeom>
        </p:spPr>
      </p:pic>
      <p:grpSp>
        <p:nvGrpSpPr>
          <p:cNvPr id="21" name="Group 20">
            <a:extLst>
              <a:ext uri="{FF2B5EF4-FFF2-40B4-BE49-F238E27FC236}">
                <a16:creationId xmlns:a16="http://schemas.microsoft.com/office/drawing/2014/main" id="{26C6AB5F-44F4-46B1-9C60-569947652255}"/>
              </a:ext>
            </a:extLst>
          </p:cNvPr>
          <p:cNvGrpSpPr/>
          <p:nvPr/>
        </p:nvGrpSpPr>
        <p:grpSpPr>
          <a:xfrm>
            <a:off x="4083204" y="3742534"/>
            <a:ext cx="2410361" cy="1714659"/>
            <a:chOff x="3130674" y="3741338"/>
            <a:chExt cx="2410361" cy="1714659"/>
          </a:xfrm>
        </p:grpSpPr>
        <p:pic>
          <p:nvPicPr>
            <p:cNvPr id="16" name="Picture 15">
              <a:extLst>
                <a:ext uri="{FF2B5EF4-FFF2-40B4-BE49-F238E27FC236}">
                  <a16:creationId xmlns:a16="http://schemas.microsoft.com/office/drawing/2014/main" id="{7E8DD02B-94B6-47D7-ACBB-0C6A570258E8}"/>
                </a:ext>
              </a:extLst>
            </p:cNvPr>
            <p:cNvPicPr>
              <a:picLocks noChangeAspect="1"/>
            </p:cNvPicPr>
            <p:nvPr/>
          </p:nvPicPr>
          <p:blipFill>
            <a:blip r:embed="rId5"/>
            <a:stretch>
              <a:fillRect/>
            </a:stretch>
          </p:blipFill>
          <p:spPr>
            <a:xfrm>
              <a:off x="3130674" y="3741338"/>
              <a:ext cx="2410361" cy="1714659"/>
            </a:xfrm>
            <a:prstGeom prst="rect">
              <a:avLst/>
            </a:prstGeom>
          </p:spPr>
        </p:pic>
        <p:sp>
          <p:nvSpPr>
            <p:cNvPr id="17" name="Rectangle 16">
              <a:extLst>
                <a:ext uri="{FF2B5EF4-FFF2-40B4-BE49-F238E27FC236}">
                  <a16:creationId xmlns:a16="http://schemas.microsoft.com/office/drawing/2014/main" id="{6F410299-BAB7-4FA1-9440-1A8A42318EE9}"/>
                </a:ext>
              </a:extLst>
            </p:cNvPr>
            <p:cNvSpPr/>
            <p:nvPr/>
          </p:nvSpPr>
          <p:spPr>
            <a:xfrm>
              <a:off x="3412435" y="3806018"/>
              <a:ext cx="1828800" cy="6599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pic>
          <p:nvPicPr>
            <p:cNvPr id="15" name="Picture 14">
              <a:extLst>
                <a:ext uri="{FF2B5EF4-FFF2-40B4-BE49-F238E27FC236}">
                  <a16:creationId xmlns:a16="http://schemas.microsoft.com/office/drawing/2014/main" id="{5B0EABF0-B4CF-4001-BC81-FD0867A25DF0}"/>
                </a:ext>
              </a:extLst>
            </p:cNvPr>
            <p:cNvPicPr>
              <a:picLocks noChangeAspect="1"/>
            </p:cNvPicPr>
            <p:nvPr/>
          </p:nvPicPr>
          <p:blipFill>
            <a:blip r:embed="rId6"/>
            <a:stretch>
              <a:fillRect/>
            </a:stretch>
          </p:blipFill>
          <p:spPr>
            <a:xfrm>
              <a:off x="3474884" y="3829018"/>
              <a:ext cx="938090" cy="782797"/>
            </a:xfrm>
            <a:prstGeom prst="rect">
              <a:avLst/>
            </a:prstGeom>
          </p:spPr>
        </p:pic>
        <p:pic>
          <p:nvPicPr>
            <p:cNvPr id="18" name="Picture 17">
              <a:extLst>
                <a:ext uri="{FF2B5EF4-FFF2-40B4-BE49-F238E27FC236}">
                  <a16:creationId xmlns:a16="http://schemas.microsoft.com/office/drawing/2014/main" id="{6CA1F157-6B7E-4570-9B4D-2EDE0DD33AC1}"/>
                </a:ext>
              </a:extLst>
            </p:cNvPr>
            <p:cNvPicPr>
              <a:picLocks noChangeAspect="1"/>
            </p:cNvPicPr>
            <p:nvPr/>
          </p:nvPicPr>
          <p:blipFill>
            <a:blip r:embed="rId7"/>
            <a:stretch>
              <a:fillRect/>
            </a:stretch>
          </p:blipFill>
          <p:spPr>
            <a:xfrm>
              <a:off x="4510979" y="3919626"/>
              <a:ext cx="657370" cy="410304"/>
            </a:xfrm>
            <a:prstGeom prst="rect">
              <a:avLst/>
            </a:prstGeom>
          </p:spPr>
        </p:pic>
      </p:grpSp>
      <p:pic>
        <p:nvPicPr>
          <p:cNvPr id="20" name="Picture 19">
            <a:extLst>
              <a:ext uri="{FF2B5EF4-FFF2-40B4-BE49-F238E27FC236}">
                <a16:creationId xmlns:a16="http://schemas.microsoft.com/office/drawing/2014/main" id="{4F21C8F1-0996-4846-B3F8-12DFC89319C3}"/>
              </a:ext>
            </a:extLst>
          </p:cNvPr>
          <p:cNvPicPr>
            <a:picLocks noChangeAspect="1"/>
          </p:cNvPicPr>
          <p:nvPr/>
        </p:nvPicPr>
        <p:blipFill>
          <a:blip r:embed="rId8"/>
          <a:stretch>
            <a:fillRect/>
          </a:stretch>
        </p:blipFill>
        <p:spPr>
          <a:xfrm>
            <a:off x="792896" y="3847835"/>
            <a:ext cx="1190847" cy="964190"/>
          </a:xfrm>
          <a:prstGeom prst="rect">
            <a:avLst/>
          </a:prstGeom>
        </p:spPr>
      </p:pic>
    </p:spTree>
    <p:extLst>
      <p:ext uri="{BB962C8B-B14F-4D97-AF65-F5344CB8AC3E}">
        <p14:creationId xmlns:p14="http://schemas.microsoft.com/office/powerpoint/2010/main" val="33174571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6026" y="176717"/>
            <a:ext cx="8931304" cy="776327"/>
          </a:xfrm>
        </p:spPr>
        <p:txBody>
          <a:bodyPr>
            <a:normAutofit/>
          </a:bodyPr>
          <a:lstStyle/>
          <a:p>
            <a:r>
              <a:rPr lang="en-US" sz="3600" dirty="0">
                <a:solidFill>
                  <a:srgbClr val="FFC000"/>
                </a:solidFill>
              </a:rPr>
              <a:t>WG3,6/WP3 extreme fluence and WBS </a:t>
            </a:r>
            <a:endParaRPr lang="en-GB" sz="3600" dirty="0">
              <a:solidFill>
                <a:srgbClr val="FFC000"/>
              </a:solidFill>
            </a:endParaRPr>
          </a:p>
        </p:txBody>
      </p:sp>
      <p:sp>
        <p:nvSpPr>
          <p:cNvPr id="4" name="Footer Placeholder 3">
            <a:extLst>
              <a:ext uri="{FF2B5EF4-FFF2-40B4-BE49-F238E27FC236}">
                <a16:creationId xmlns:a16="http://schemas.microsoft.com/office/drawing/2014/main" id="{6A206507-ED92-4758-A5D3-9DDD9A84C8D5}"/>
              </a:ext>
            </a:extLst>
          </p:cNvPr>
          <p:cNvSpPr>
            <a:spLocks noGrp="1"/>
          </p:cNvSpPr>
          <p:nvPr>
            <p:ph type="ftr" sz="quarter" idx="10"/>
          </p:nvPr>
        </p:nvSpPr>
        <p:spPr/>
        <p:txBody>
          <a:bodyPr/>
          <a:lstStyle/>
          <a:p>
            <a:r>
              <a:rPr lang="en-GB"/>
              <a:t>G. Kramberger, DRD3 collaboration, DRD Jamboree, CERN</a:t>
            </a:r>
            <a:endParaRPr lang="en-US" dirty="0"/>
          </a:p>
        </p:txBody>
      </p:sp>
      <p:sp>
        <p:nvSpPr>
          <p:cNvPr id="6" name="Slide Number Placeholder 5">
            <a:extLst>
              <a:ext uri="{FF2B5EF4-FFF2-40B4-BE49-F238E27FC236}">
                <a16:creationId xmlns:a16="http://schemas.microsoft.com/office/drawing/2014/main" id="{E0388DC4-E715-4E56-B913-F4A69079A75E}"/>
              </a:ext>
            </a:extLst>
          </p:cNvPr>
          <p:cNvSpPr>
            <a:spLocks noGrp="1"/>
          </p:cNvSpPr>
          <p:nvPr>
            <p:ph type="sldNum" sz="quarter" idx="11"/>
          </p:nvPr>
        </p:nvSpPr>
        <p:spPr/>
        <p:txBody>
          <a:bodyPr/>
          <a:lstStyle/>
          <a:p>
            <a:fld id="{17918391-D411-FE40-AAD7-861AE5233E0E}" type="slidenum">
              <a:rPr lang="en-US" smtClean="0"/>
              <a:pPr/>
              <a:t>13</a:t>
            </a:fld>
            <a:endParaRPr lang="en-US" dirty="0"/>
          </a:p>
        </p:txBody>
      </p:sp>
      <p:grpSp>
        <p:nvGrpSpPr>
          <p:cNvPr id="9" name="Group 8">
            <a:extLst>
              <a:ext uri="{FF2B5EF4-FFF2-40B4-BE49-F238E27FC236}">
                <a16:creationId xmlns:a16="http://schemas.microsoft.com/office/drawing/2014/main" id="{D979FED6-0618-4319-86D4-7A8CCE6548C2}"/>
              </a:ext>
            </a:extLst>
          </p:cNvPr>
          <p:cNvGrpSpPr/>
          <p:nvPr/>
        </p:nvGrpSpPr>
        <p:grpSpPr>
          <a:xfrm>
            <a:off x="7422587" y="1159231"/>
            <a:ext cx="4435130" cy="1941778"/>
            <a:chOff x="5351400" y="1145979"/>
            <a:chExt cx="5793478" cy="2493560"/>
          </a:xfrm>
        </p:grpSpPr>
        <p:grpSp>
          <p:nvGrpSpPr>
            <p:cNvPr id="23" name="Group 22">
              <a:extLst>
                <a:ext uri="{FF2B5EF4-FFF2-40B4-BE49-F238E27FC236}">
                  <a16:creationId xmlns:a16="http://schemas.microsoft.com/office/drawing/2014/main" id="{8383BB7C-8842-4A3D-B325-3A2014C3C0F3}"/>
                </a:ext>
              </a:extLst>
            </p:cNvPr>
            <p:cNvGrpSpPr/>
            <p:nvPr/>
          </p:nvGrpSpPr>
          <p:grpSpPr>
            <a:xfrm>
              <a:off x="5953991" y="1448747"/>
              <a:ext cx="5190887" cy="2190792"/>
              <a:chOff x="6806045" y="1490311"/>
              <a:chExt cx="5190887" cy="2190792"/>
            </a:xfrm>
          </p:grpSpPr>
          <p:pic>
            <p:nvPicPr>
              <p:cNvPr id="24" name="Picture 23">
                <a:extLst>
                  <a:ext uri="{FF2B5EF4-FFF2-40B4-BE49-F238E27FC236}">
                    <a16:creationId xmlns:a16="http://schemas.microsoft.com/office/drawing/2014/main" id="{3E9D75D7-03E2-4A33-9D38-8B033304A1D0}"/>
                  </a:ext>
                </a:extLst>
              </p:cNvPr>
              <p:cNvPicPr>
                <a:picLocks noChangeAspect="1"/>
              </p:cNvPicPr>
              <p:nvPr/>
            </p:nvPicPr>
            <p:blipFill>
              <a:blip r:embed="rId2"/>
              <a:stretch>
                <a:fillRect/>
              </a:stretch>
            </p:blipFill>
            <p:spPr>
              <a:xfrm>
                <a:off x="6806045" y="1490311"/>
                <a:ext cx="5003968" cy="2190792"/>
              </a:xfrm>
              <a:prstGeom prst="rect">
                <a:avLst/>
              </a:prstGeom>
            </p:spPr>
          </p:pic>
          <p:cxnSp>
            <p:nvCxnSpPr>
              <p:cNvPr id="25" name="Straight Connector 24">
                <a:extLst>
                  <a:ext uri="{FF2B5EF4-FFF2-40B4-BE49-F238E27FC236}">
                    <a16:creationId xmlns:a16="http://schemas.microsoft.com/office/drawing/2014/main" id="{E9E7D0CE-9328-40E5-868A-7965EB3229E6}"/>
                  </a:ext>
                </a:extLst>
              </p:cNvPr>
              <p:cNvCxnSpPr/>
              <p:nvPr/>
            </p:nvCxnSpPr>
            <p:spPr>
              <a:xfrm flipV="1">
                <a:off x="7626927" y="1641764"/>
                <a:ext cx="904009" cy="706581"/>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2E0D19F-A19D-4868-9955-06AF05C8BCC0}"/>
                  </a:ext>
                </a:extLst>
              </p:cNvPr>
              <p:cNvCxnSpPr>
                <a:cxnSpLocks/>
              </p:cNvCxnSpPr>
              <p:nvPr/>
            </p:nvCxnSpPr>
            <p:spPr>
              <a:xfrm flipH="1" flipV="1">
                <a:off x="8530936" y="1656896"/>
                <a:ext cx="866747" cy="691449"/>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E2B0030-F00F-44CA-90F8-34F0006CFC2F}"/>
                  </a:ext>
                </a:extLst>
              </p:cNvPr>
              <p:cNvCxnSpPr>
                <a:cxnSpLocks/>
              </p:cNvCxnSpPr>
              <p:nvPr/>
            </p:nvCxnSpPr>
            <p:spPr>
              <a:xfrm flipV="1">
                <a:off x="9081655" y="2295041"/>
                <a:ext cx="316028" cy="1133959"/>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6A371E9-DE22-4EAB-B8A4-E95E7B6D7564}"/>
                  </a:ext>
                </a:extLst>
              </p:cNvPr>
              <p:cNvCxnSpPr>
                <a:cxnSpLocks/>
              </p:cNvCxnSpPr>
              <p:nvPr/>
            </p:nvCxnSpPr>
            <p:spPr>
              <a:xfrm flipH="1" flipV="1">
                <a:off x="8381251" y="2862021"/>
                <a:ext cx="700404" cy="566979"/>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4D10199-C180-49AB-8A8E-04C442746E7E}"/>
                  </a:ext>
                </a:extLst>
              </p:cNvPr>
              <p:cNvCxnSpPr>
                <a:cxnSpLocks/>
              </p:cNvCxnSpPr>
              <p:nvPr/>
            </p:nvCxnSpPr>
            <p:spPr>
              <a:xfrm flipH="1" flipV="1">
                <a:off x="7621775" y="2301583"/>
                <a:ext cx="759476" cy="560437"/>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BF7F31E-3C9A-4536-A177-06764254ED35}"/>
                  </a:ext>
                </a:extLst>
              </p:cNvPr>
              <p:cNvCxnSpPr>
                <a:cxnSpLocks/>
              </p:cNvCxnSpPr>
              <p:nvPr/>
            </p:nvCxnSpPr>
            <p:spPr>
              <a:xfrm>
                <a:off x="10667252" y="2486680"/>
                <a:ext cx="309849"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EC50A2AA-64A7-4B29-8F41-DC998A57586F}"/>
                  </a:ext>
                </a:extLst>
              </p:cNvPr>
              <p:cNvSpPr txBox="1"/>
              <p:nvPr/>
            </p:nvSpPr>
            <p:spPr>
              <a:xfrm>
                <a:off x="10977101" y="2295041"/>
                <a:ext cx="1019831" cy="369332"/>
              </a:xfrm>
              <a:prstGeom prst="rect">
                <a:avLst/>
              </a:prstGeom>
              <a:noFill/>
            </p:spPr>
            <p:txBody>
              <a:bodyPr wrap="none" rtlCol="0">
                <a:spAutoFit/>
              </a:bodyPr>
              <a:lstStyle/>
              <a:p>
                <a:r>
                  <a:rPr lang="en-GB" dirty="0">
                    <a:solidFill>
                      <a:srgbClr val="0070C0"/>
                    </a:solidFill>
                  </a:rPr>
                  <a:t>diamond</a:t>
                </a:r>
                <a:endParaRPr lang="LID4096" dirty="0">
                  <a:solidFill>
                    <a:srgbClr val="0070C0"/>
                  </a:solidFill>
                </a:endParaRPr>
              </a:p>
            </p:txBody>
          </p:sp>
        </p:grpSp>
        <p:cxnSp>
          <p:nvCxnSpPr>
            <p:cNvPr id="32" name="Straight Arrow Connector 31">
              <a:extLst>
                <a:ext uri="{FF2B5EF4-FFF2-40B4-BE49-F238E27FC236}">
                  <a16:creationId xmlns:a16="http://schemas.microsoft.com/office/drawing/2014/main" id="{AD32C37B-011F-420D-B6EF-FBB0264F2A12}"/>
                </a:ext>
              </a:extLst>
            </p:cNvPr>
            <p:cNvCxnSpPr>
              <a:cxnSpLocks/>
              <a:endCxn id="24" idx="0"/>
            </p:cNvCxnSpPr>
            <p:nvPr/>
          </p:nvCxnSpPr>
          <p:spPr>
            <a:xfrm flipH="1">
              <a:off x="8455975" y="1330036"/>
              <a:ext cx="189261" cy="1187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050F4F3-A1D8-471D-BEA8-E88813A46338}"/>
                </a:ext>
              </a:extLst>
            </p:cNvPr>
            <p:cNvSpPr txBox="1"/>
            <p:nvPr/>
          </p:nvSpPr>
          <p:spPr>
            <a:xfrm>
              <a:off x="8545629" y="1145979"/>
              <a:ext cx="1180772" cy="276999"/>
            </a:xfrm>
            <a:prstGeom prst="rect">
              <a:avLst/>
            </a:prstGeom>
            <a:noFill/>
          </p:spPr>
          <p:txBody>
            <a:bodyPr wrap="none" rtlCol="0">
              <a:spAutoFit/>
            </a:bodyPr>
            <a:lstStyle/>
            <a:p>
              <a:r>
                <a:rPr lang="en-GB" sz="1200" dirty="0"/>
                <a:t>Leakage current</a:t>
              </a:r>
              <a:endParaRPr lang="LID4096" dirty="0"/>
            </a:p>
          </p:txBody>
        </p:sp>
        <p:sp>
          <p:nvSpPr>
            <p:cNvPr id="34" name="TextBox 33">
              <a:extLst>
                <a:ext uri="{FF2B5EF4-FFF2-40B4-BE49-F238E27FC236}">
                  <a16:creationId xmlns:a16="http://schemas.microsoft.com/office/drawing/2014/main" id="{D3F31700-53C0-4737-AA2D-FFD7729F2685}"/>
                </a:ext>
              </a:extLst>
            </p:cNvPr>
            <p:cNvSpPr txBox="1"/>
            <p:nvPr/>
          </p:nvSpPr>
          <p:spPr>
            <a:xfrm>
              <a:off x="5351400" y="1330035"/>
              <a:ext cx="1305678" cy="276999"/>
            </a:xfrm>
            <a:prstGeom prst="rect">
              <a:avLst/>
            </a:prstGeom>
            <a:noFill/>
          </p:spPr>
          <p:txBody>
            <a:bodyPr wrap="none" rtlCol="0">
              <a:spAutoFit/>
            </a:bodyPr>
            <a:lstStyle/>
            <a:p>
              <a:r>
                <a:rPr lang="en-GB" sz="1200" dirty="0"/>
                <a:t>Operation voltage</a:t>
              </a:r>
              <a:endParaRPr lang="LID4096" dirty="0"/>
            </a:p>
          </p:txBody>
        </p:sp>
        <p:cxnSp>
          <p:nvCxnSpPr>
            <p:cNvPr id="35" name="Straight Arrow Connector 34">
              <a:extLst>
                <a:ext uri="{FF2B5EF4-FFF2-40B4-BE49-F238E27FC236}">
                  <a16:creationId xmlns:a16="http://schemas.microsoft.com/office/drawing/2014/main" id="{FB180C87-E208-4888-B765-24526C6FC5E1}"/>
                </a:ext>
              </a:extLst>
            </p:cNvPr>
            <p:cNvCxnSpPr>
              <a:cxnSpLocks/>
            </p:cNvCxnSpPr>
            <p:nvPr/>
          </p:nvCxnSpPr>
          <p:spPr>
            <a:xfrm>
              <a:off x="5913404" y="1562645"/>
              <a:ext cx="107521" cy="1631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48D8735B-7531-427B-AF0D-851E684EF671}"/>
                </a:ext>
              </a:extLst>
            </p:cNvPr>
            <p:cNvSpPr txBox="1"/>
            <p:nvPr/>
          </p:nvSpPr>
          <p:spPr>
            <a:xfrm>
              <a:off x="9009430" y="2601439"/>
              <a:ext cx="559769" cy="276999"/>
            </a:xfrm>
            <a:prstGeom prst="rect">
              <a:avLst/>
            </a:prstGeom>
            <a:noFill/>
          </p:spPr>
          <p:txBody>
            <a:bodyPr wrap="none" rtlCol="0">
              <a:spAutoFit/>
            </a:bodyPr>
            <a:lstStyle/>
            <a:p>
              <a:r>
                <a:rPr lang="en-GB" sz="1200" dirty="0"/>
                <a:t>speed</a:t>
              </a:r>
              <a:endParaRPr lang="LID4096" dirty="0"/>
            </a:p>
          </p:txBody>
        </p:sp>
        <p:cxnSp>
          <p:nvCxnSpPr>
            <p:cNvPr id="37" name="Straight Arrow Connector 36">
              <a:extLst>
                <a:ext uri="{FF2B5EF4-FFF2-40B4-BE49-F238E27FC236}">
                  <a16:creationId xmlns:a16="http://schemas.microsoft.com/office/drawing/2014/main" id="{19A40EF9-A285-4475-816B-5636336A0974}"/>
                </a:ext>
              </a:extLst>
            </p:cNvPr>
            <p:cNvCxnSpPr>
              <a:cxnSpLocks/>
            </p:cNvCxnSpPr>
            <p:nvPr/>
          </p:nvCxnSpPr>
          <p:spPr>
            <a:xfrm flipH="1" flipV="1">
              <a:off x="9148220" y="2445116"/>
              <a:ext cx="123529" cy="1563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FEB18644-1527-454D-963E-F6881C326435}"/>
                </a:ext>
              </a:extLst>
            </p:cNvPr>
            <p:cNvSpPr txBox="1"/>
            <p:nvPr/>
          </p:nvSpPr>
          <p:spPr>
            <a:xfrm>
              <a:off x="5477071" y="2642810"/>
              <a:ext cx="542136" cy="276999"/>
            </a:xfrm>
            <a:prstGeom prst="rect">
              <a:avLst/>
            </a:prstGeom>
            <a:noFill/>
          </p:spPr>
          <p:txBody>
            <a:bodyPr wrap="none" rtlCol="0">
              <a:spAutoFit/>
            </a:bodyPr>
            <a:lstStyle/>
            <a:p>
              <a:r>
                <a:rPr lang="en-GB" sz="1200" dirty="0"/>
                <a:t>signal</a:t>
              </a:r>
              <a:endParaRPr lang="LID4096" dirty="0"/>
            </a:p>
          </p:txBody>
        </p:sp>
        <p:cxnSp>
          <p:nvCxnSpPr>
            <p:cNvPr id="39" name="Straight Arrow Connector 38">
              <a:extLst>
                <a:ext uri="{FF2B5EF4-FFF2-40B4-BE49-F238E27FC236}">
                  <a16:creationId xmlns:a16="http://schemas.microsoft.com/office/drawing/2014/main" id="{40280107-D88C-4A7C-A523-C1F69B73E23C}"/>
                </a:ext>
              </a:extLst>
            </p:cNvPr>
            <p:cNvCxnSpPr>
              <a:cxnSpLocks/>
            </p:cNvCxnSpPr>
            <p:nvPr/>
          </p:nvCxnSpPr>
          <p:spPr>
            <a:xfrm flipH="1" flipV="1">
              <a:off x="9419712" y="3370036"/>
              <a:ext cx="396352" cy="347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750F081-AE36-47DB-BD8D-EAD7982E1198}"/>
                </a:ext>
              </a:extLst>
            </p:cNvPr>
            <p:cNvCxnSpPr>
              <a:cxnSpLocks/>
            </p:cNvCxnSpPr>
            <p:nvPr/>
          </p:nvCxnSpPr>
          <p:spPr>
            <a:xfrm>
              <a:off x="5725391" y="2951018"/>
              <a:ext cx="188013" cy="228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C92BEF86-89A0-454E-90AA-9E7F4A27162C}"/>
                </a:ext>
              </a:extLst>
            </p:cNvPr>
            <p:cNvSpPr txBox="1"/>
            <p:nvPr/>
          </p:nvSpPr>
          <p:spPr>
            <a:xfrm>
              <a:off x="9831678" y="3231536"/>
              <a:ext cx="1186159" cy="276999"/>
            </a:xfrm>
            <a:prstGeom prst="rect">
              <a:avLst/>
            </a:prstGeom>
            <a:noFill/>
          </p:spPr>
          <p:txBody>
            <a:bodyPr wrap="none" rtlCol="0">
              <a:spAutoFit/>
            </a:bodyPr>
            <a:lstStyle/>
            <a:p>
              <a:r>
                <a:rPr lang="en-GB" sz="1200" dirty="0"/>
                <a:t>Material budget</a:t>
              </a:r>
              <a:endParaRPr lang="LID4096" dirty="0"/>
            </a:p>
          </p:txBody>
        </p:sp>
      </p:grpSp>
      <p:sp>
        <p:nvSpPr>
          <p:cNvPr id="11" name="TextBox 10">
            <a:extLst>
              <a:ext uri="{FF2B5EF4-FFF2-40B4-BE49-F238E27FC236}">
                <a16:creationId xmlns:a16="http://schemas.microsoft.com/office/drawing/2014/main" id="{06340952-EED7-4468-B12C-16C88D009A9B}"/>
              </a:ext>
            </a:extLst>
          </p:cNvPr>
          <p:cNvSpPr txBox="1"/>
          <p:nvPr/>
        </p:nvSpPr>
        <p:spPr>
          <a:xfrm>
            <a:off x="69284" y="1087245"/>
            <a:ext cx="7206362" cy="646331"/>
          </a:xfrm>
          <a:prstGeom prst="rect">
            <a:avLst/>
          </a:prstGeom>
          <a:noFill/>
        </p:spPr>
        <p:txBody>
          <a:bodyPr wrap="square" rtlCol="0">
            <a:spAutoFit/>
          </a:bodyPr>
          <a:lstStyle/>
          <a:p>
            <a:r>
              <a:rPr lang="en-GB" dirty="0"/>
              <a:t>Improve the radiation hardness of the semiconductor detectors and exploitation of the benefits of WGS for particle physics</a:t>
            </a:r>
          </a:p>
        </p:txBody>
      </p:sp>
      <p:sp>
        <p:nvSpPr>
          <p:cNvPr id="42" name="TextBox 41">
            <a:extLst>
              <a:ext uri="{FF2B5EF4-FFF2-40B4-BE49-F238E27FC236}">
                <a16:creationId xmlns:a16="http://schemas.microsoft.com/office/drawing/2014/main" id="{482CF7CB-BF68-42E7-8E04-C6CD4227E544}"/>
              </a:ext>
            </a:extLst>
          </p:cNvPr>
          <p:cNvSpPr txBox="1"/>
          <p:nvPr/>
        </p:nvSpPr>
        <p:spPr>
          <a:xfrm>
            <a:off x="123972" y="1673777"/>
            <a:ext cx="5120311" cy="2739211"/>
          </a:xfrm>
          <a:prstGeom prst="rect">
            <a:avLst/>
          </a:prstGeom>
          <a:noFill/>
        </p:spPr>
        <p:txBody>
          <a:bodyPr wrap="square" rtlCol="0">
            <a:spAutoFit/>
          </a:bodyPr>
          <a:lstStyle/>
          <a:p>
            <a:r>
              <a:rPr lang="en-GB" sz="1600" dirty="0"/>
              <a:t>Projects </a:t>
            </a:r>
            <a:r>
              <a:rPr lang="en-GB" sz="1600" b="1" dirty="0">
                <a:solidFill>
                  <a:srgbClr val="00B050"/>
                </a:solidFill>
              </a:rPr>
              <a:t>running</a:t>
            </a:r>
            <a:r>
              <a:rPr lang="en-GB" sz="1600" dirty="0"/>
              <a:t>, </a:t>
            </a:r>
            <a:r>
              <a:rPr lang="en-GB" sz="1600" b="1" dirty="0">
                <a:solidFill>
                  <a:srgbClr val="FFC000"/>
                </a:solidFill>
              </a:rPr>
              <a:t>proposal draft submitted (work ongoing), </a:t>
            </a:r>
            <a:r>
              <a:rPr lang="en-GB" sz="1600" b="1" dirty="0">
                <a:solidFill>
                  <a:srgbClr val="0070C0"/>
                </a:solidFill>
              </a:rPr>
              <a:t>proposals in preparation (work ongoing):</a:t>
            </a:r>
            <a:r>
              <a:rPr lang="en-GB" sz="1600" b="1" dirty="0">
                <a:solidFill>
                  <a:srgbClr val="FFC000"/>
                </a:solidFill>
              </a:rPr>
              <a:t>  </a:t>
            </a:r>
          </a:p>
          <a:p>
            <a:pPr marL="285750" indent="-285750">
              <a:buFont typeface="Wingdings" panose="05000000000000000000" pitchFamily="2" charset="2"/>
              <a:buChar char="Ø"/>
            </a:pPr>
            <a:r>
              <a:rPr lang="en-GB" sz="1400" dirty="0"/>
              <a:t>Understanding silicon at extreme fluences (</a:t>
            </a:r>
            <a:r>
              <a:rPr lang="en-GB" sz="1400" b="1" dirty="0"/>
              <a:t>devices developed with in WP2</a:t>
            </a:r>
            <a:r>
              <a:rPr lang="en-GB" sz="1400" dirty="0"/>
              <a:t>)</a:t>
            </a:r>
            <a:endParaRPr lang="en-GB" sz="1400" dirty="0">
              <a:solidFill>
                <a:srgbClr val="FF0000"/>
              </a:solidFill>
            </a:endParaRPr>
          </a:p>
          <a:p>
            <a:pPr marL="742950" lvl="1" indent="-285750">
              <a:buFont typeface="Wingdings" panose="05000000000000000000" pitchFamily="2" charset="2"/>
              <a:buChar char="Ø"/>
            </a:pPr>
            <a:r>
              <a:rPr lang="en-US" sz="1400" dirty="0">
                <a:solidFill>
                  <a:srgbClr val="00B050"/>
                </a:solidFill>
              </a:rPr>
              <a:t>Radiation damage in Si </a:t>
            </a:r>
            <a:r>
              <a:rPr lang="en-US" sz="1400" dirty="0" err="1">
                <a:solidFill>
                  <a:srgbClr val="00B050"/>
                </a:solidFill>
              </a:rPr>
              <a:t>PiN</a:t>
            </a:r>
            <a:r>
              <a:rPr lang="en-US" sz="1400" dirty="0">
                <a:solidFill>
                  <a:srgbClr val="00B050"/>
                </a:solidFill>
              </a:rPr>
              <a:t> and LGAD sensors</a:t>
            </a:r>
          </a:p>
          <a:p>
            <a:pPr marL="742950" lvl="1" indent="-285750">
              <a:buFont typeface="Wingdings" panose="05000000000000000000" pitchFamily="2" charset="2"/>
              <a:buChar char="Ø"/>
            </a:pPr>
            <a:r>
              <a:rPr lang="en-US" sz="1400" dirty="0">
                <a:solidFill>
                  <a:srgbClr val="00B050"/>
                </a:solidFill>
              </a:rPr>
              <a:t>Many RD50 projects running on the radiation hardness</a:t>
            </a:r>
          </a:p>
          <a:p>
            <a:pPr marL="285750" indent="-285750">
              <a:buFont typeface="Wingdings" panose="05000000000000000000" pitchFamily="2" charset="2"/>
              <a:buChar char="Ø"/>
            </a:pPr>
            <a:r>
              <a:rPr lang="en-GB" sz="1400" dirty="0"/>
              <a:t>Wide-Bandgap-Semiconductors</a:t>
            </a:r>
          </a:p>
          <a:p>
            <a:pPr marL="742950" lvl="1" indent="-285750">
              <a:buFont typeface="Wingdings" panose="05000000000000000000" pitchFamily="2" charset="2"/>
              <a:buChar char="Ø"/>
            </a:pPr>
            <a:r>
              <a:rPr lang="en-US" sz="1400" dirty="0">
                <a:solidFill>
                  <a:srgbClr val="00B050"/>
                </a:solidFill>
              </a:rPr>
              <a:t> </a:t>
            </a:r>
            <a:r>
              <a:rPr lang="en-US" sz="1400" dirty="0" err="1">
                <a:solidFill>
                  <a:srgbClr val="00B050"/>
                </a:solidFill>
              </a:rPr>
              <a:t>SiC</a:t>
            </a:r>
            <a:r>
              <a:rPr lang="en-US" sz="1400" dirty="0">
                <a:solidFill>
                  <a:srgbClr val="00B050"/>
                </a:solidFill>
              </a:rPr>
              <a:t> LGAD Detector  (one running </a:t>
            </a:r>
            <a:r>
              <a:rPr lang="en-US" sz="1400" dirty="0">
                <a:solidFill>
                  <a:srgbClr val="0070C0"/>
                </a:solidFill>
              </a:rPr>
              <a:t>one in preparation</a:t>
            </a:r>
            <a:r>
              <a:rPr lang="en-US" sz="1400" dirty="0">
                <a:solidFill>
                  <a:srgbClr val="00B050"/>
                </a:solidFill>
              </a:rPr>
              <a:t>)</a:t>
            </a:r>
          </a:p>
          <a:p>
            <a:pPr marL="742950" lvl="1" indent="-285750">
              <a:buFont typeface="Wingdings" panose="05000000000000000000" pitchFamily="2" charset="2"/>
              <a:buChar char="Ø"/>
            </a:pPr>
            <a:r>
              <a:rPr lang="en-US" sz="1400" dirty="0">
                <a:solidFill>
                  <a:srgbClr val="00B050"/>
                </a:solidFill>
              </a:rPr>
              <a:t>Development of radiation-hard </a:t>
            </a:r>
            <a:r>
              <a:rPr lang="en-US" sz="1400" dirty="0" err="1">
                <a:solidFill>
                  <a:srgbClr val="00B050"/>
                </a:solidFill>
              </a:rPr>
              <a:t>GaN</a:t>
            </a:r>
            <a:r>
              <a:rPr lang="en-US" sz="1400" dirty="0">
                <a:solidFill>
                  <a:srgbClr val="00B050"/>
                </a:solidFill>
              </a:rPr>
              <a:t> devices for MIP detection</a:t>
            </a:r>
          </a:p>
          <a:p>
            <a:pPr marL="742950" lvl="1" indent="-285750">
              <a:buFont typeface="Wingdings" panose="05000000000000000000" pitchFamily="2" charset="2"/>
              <a:buChar char="Ø"/>
            </a:pPr>
            <a:r>
              <a:rPr lang="en-US" sz="1400" dirty="0">
                <a:solidFill>
                  <a:srgbClr val="00B050"/>
                </a:solidFill>
              </a:rPr>
              <a:t>Radiation hardness of 25um 3D diamond detectors</a:t>
            </a:r>
          </a:p>
          <a:p>
            <a:pPr marL="742950" lvl="1" indent="-285750">
              <a:buFont typeface="Wingdings" panose="05000000000000000000" pitchFamily="2" charset="2"/>
              <a:buChar char="Ø"/>
            </a:pPr>
            <a:r>
              <a:rPr lang="en-GB" sz="1400" dirty="0">
                <a:solidFill>
                  <a:srgbClr val="FFC000"/>
                </a:solidFill>
              </a:rPr>
              <a:t>Graphene/</a:t>
            </a:r>
            <a:r>
              <a:rPr lang="en-GB" sz="1400" dirty="0" err="1">
                <a:solidFill>
                  <a:srgbClr val="FFC000"/>
                </a:solidFill>
              </a:rPr>
              <a:t>SiC</a:t>
            </a:r>
            <a:r>
              <a:rPr lang="en-GB" sz="1400" dirty="0">
                <a:solidFill>
                  <a:srgbClr val="FFC000"/>
                </a:solidFill>
              </a:rPr>
              <a:t> Detector</a:t>
            </a:r>
          </a:p>
        </p:txBody>
      </p:sp>
      <p:pic>
        <p:nvPicPr>
          <p:cNvPr id="12" name="Picture 11">
            <a:extLst>
              <a:ext uri="{FF2B5EF4-FFF2-40B4-BE49-F238E27FC236}">
                <a16:creationId xmlns:a16="http://schemas.microsoft.com/office/drawing/2014/main" id="{F6F885E4-ABE8-4F7B-A25D-F0780D1D3BA6}"/>
              </a:ext>
            </a:extLst>
          </p:cNvPr>
          <p:cNvPicPr>
            <a:picLocks noChangeAspect="1"/>
          </p:cNvPicPr>
          <p:nvPr/>
        </p:nvPicPr>
        <p:blipFill>
          <a:blip r:embed="rId3"/>
          <a:stretch>
            <a:fillRect/>
          </a:stretch>
        </p:blipFill>
        <p:spPr>
          <a:xfrm>
            <a:off x="5747492" y="3060528"/>
            <a:ext cx="2856859" cy="1885527"/>
          </a:xfrm>
          <a:prstGeom prst="rect">
            <a:avLst/>
          </a:prstGeom>
        </p:spPr>
      </p:pic>
      <p:pic>
        <p:nvPicPr>
          <p:cNvPr id="13" name="Picture 12">
            <a:extLst>
              <a:ext uri="{FF2B5EF4-FFF2-40B4-BE49-F238E27FC236}">
                <a16:creationId xmlns:a16="http://schemas.microsoft.com/office/drawing/2014/main" id="{C9D0ED4A-29FA-4B99-ABBA-4C53B9DF0F5A}"/>
              </a:ext>
            </a:extLst>
          </p:cNvPr>
          <p:cNvPicPr>
            <a:picLocks noChangeAspect="1"/>
          </p:cNvPicPr>
          <p:nvPr/>
        </p:nvPicPr>
        <p:blipFill>
          <a:blip r:embed="rId4"/>
          <a:stretch>
            <a:fillRect/>
          </a:stretch>
        </p:blipFill>
        <p:spPr>
          <a:xfrm>
            <a:off x="8604351" y="3338936"/>
            <a:ext cx="3449696" cy="1527226"/>
          </a:xfrm>
          <a:prstGeom prst="rect">
            <a:avLst/>
          </a:prstGeom>
        </p:spPr>
      </p:pic>
      <p:sp>
        <p:nvSpPr>
          <p:cNvPr id="43" name="TextBox 42">
            <a:extLst>
              <a:ext uri="{FF2B5EF4-FFF2-40B4-BE49-F238E27FC236}">
                <a16:creationId xmlns:a16="http://schemas.microsoft.com/office/drawing/2014/main" id="{417A40B1-F98E-4E8B-A94C-297F4AF5387E}"/>
              </a:ext>
            </a:extLst>
          </p:cNvPr>
          <p:cNvSpPr txBox="1"/>
          <p:nvPr/>
        </p:nvSpPr>
        <p:spPr>
          <a:xfrm>
            <a:off x="4296" y="4353189"/>
            <a:ext cx="5854120" cy="2893100"/>
          </a:xfrm>
          <a:prstGeom prst="rect">
            <a:avLst/>
          </a:prstGeom>
          <a:noFill/>
        </p:spPr>
        <p:txBody>
          <a:bodyPr wrap="square" rtlCol="0">
            <a:spAutoFit/>
          </a:bodyPr>
          <a:lstStyle/>
          <a:p>
            <a:r>
              <a:rPr lang="en-GB" sz="1400" b="1" dirty="0"/>
              <a:t>Main challenges and developments: </a:t>
            </a:r>
          </a:p>
          <a:p>
            <a:r>
              <a:rPr lang="en-GB" sz="1400" b="1" dirty="0"/>
              <a:t>Silicon at extreme fluences:</a:t>
            </a:r>
          </a:p>
          <a:p>
            <a:pPr marL="285750" indent="-285750">
              <a:buFont typeface="Wingdings" panose="05000000000000000000" pitchFamily="2" charset="2"/>
              <a:buChar char="§"/>
            </a:pPr>
            <a:r>
              <a:rPr lang="en-GB" sz="1400" dirty="0"/>
              <a:t>understanding material properties (impact ionization, mobility, trapping…)</a:t>
            </a:r>
          </a:p>
          <a:p>
            <a:pPr marL="285750" indent="-285750">
              <a:buFont typeface="Wingdings" panose="05000000000000000000" pitchFamily="2" charset="2"/>
              <a:buChar char="§"/>
            </a:pPr>
            <a:r>
              <a:rPr lang="en-GB" sz="1400" dirty="0"/>
              <a:t>understanding the operation</a:t>
            </a:r>
          </a:p>
          <a:p>
            <a:r>
              <a:rPr lang="en-GB" sz="1400" b="1" dirty="0" err="1"/>
              <a:t>SiC</a:t>
            </a:r>
            <a:r>
              <a:rPr lang="en-GB" sz="1400" b="1" dirty="0"/>
              <a:t>/</a:t>
            </a:r>
            <a:r>
              <a:rPr lang="en-GB" sz="1400" b="1" dirty="0" err="1"/>
              <a:t>GaN</a:t>
            </a:r>
            <a:endParaRPr lang="en-GB" sz="1400" b="1" dirty="0"/>
          </a:p>
          <a:p>
            <a:pPr marL="285750" indent="-285750">
              <a:buFont typeface="Wingdings" panose="05000000000000000000" pitchFamily="2" charset="2"/>
              <a:buChar char="§"/>
            </a:pPr>
            <a:r>
              <a:rPr lang="en-GB" sz="1400" dirty="0"/>
              <a:t>understanding the material properties – defects formation </a:t>
            </a:r>
          </a:p>
          <a:p>
            <a:pPr marL="285750" indent="-285750">
              <a:buFont typeface="Wingdings" panose="05000000000000000000" pitchFamily="2" charset="2"/>
              <a:buChar char="§"/>
            </a:pPr>
            <a:r>
              <a:rPr lang="en-GB" sz="1400" dirty="0"/>
              <a:t>processing of large device </a:t>
            </a:r>
            <a:r>
              <a:rPr lang="en-GB" sz="1400" dirty="0" err="1"/>
              <a:t>SiC</a:t>
            </a:r>
            <a:r>
              <a:rPr lang="en-GB" sz="1400" dirty="0"/>
              <a:t>-LGADs</a:t>
            </a:r>
            <a:endParaRPr lang="en-GB" sz="1400" b="1" dirty="0"/>
          </a:p>
          <a:p>
            <a:r>
              <a:rPr lang="en-GB" sz="1400" b="1" dirty="0"/>
              <a:t>Diamond: </a:t>
            </a:r>
          </a:p>
          <a:p>
            <a:pPr marL="285750" indent="-285750">
              <a:buFont typeface="Wingdings" panose="05000000000000000000" pitchFamily="2" charset="2"/>
              <a:buChar char="§"/>
            </a:pPr>
            <a:r>
              <a:rPr lang="en-GB" sz="1400" dirty="0"/>
              <a:t>scalability of 3D column processing </a:t>
            </a:r>
          </a:p>
          <a:p>
            <a:pPr marL="285750" indent="-285750">
              <a:buFont typeface="Wingdings" panose="05000000000000000000" pitchFamily="2" charset="2"/>
              <a:buChar char="§"/>
            </a:pPr>
            <a:r>
              <a:rPr lang="en-GB" sz="1400" dirty="0"/>
              <a:t>availability of high quality large diameter wafers</a:t>
            </a:r>
          </a:p>
          <a:p>
            <a:endParaRPr lang="en-GB" sz="1400" dirty="0"/>
          </a:p>
          <a:p>
            <a:endParaRPr lang="en-GB" sz="1400" dirty="0"/>
          </a:p>
          <a:p>
            <a:pPr marL="285750" indent="-285750">
              <a:buFont typeface="Wingdings" panose="05000000000000000000" pitchFamily="2" charset="2"/>
              <a:buChar char="§"/>
            </a:pPr>
            <a:endParaRPr lang="en-GB" sz="1400" dirty="0"/>
          </a:p>
        </p:txBody>
      </p:sp>
      <p:pic>
        <p:nvPicPr>
          <p:cNvPr id="44" name="Picture 43">
            <a:extLst>
              <a:ext uri="{FF2B5EF4-FFF2-40B4-BE49-F238E27FC236}">
                <a16:creationId xmlns:a16="http://schemas.microsoft.com/office/drawing/2014/main" id="{9AC47C1B-8E53-46B1-A921-BA1A30CBB7BD}"/>
              </a:ext>
            </a:extLst>
          </p:cNvPr>
          <p:cNvPicPr>
            <a:picLocks noChangeAspect="1"/>
          </p:cNvPicPr>
          <p:nvPr/>
        </p:nvPicPr>
        <p:blipFill>
          <a:blip r:embed="rId5"/>
          <a:stretch>
            <a:fillRect/>
          </a:stretch>
        </p:blipFill>
        <p:spPr>
          <a:xfrm>
            <a:off x="6143152" y="4946055"/>
            <a:ext cx="1834809" cy="1479550"/>
          </a:xfrm>
          <a:prstGeom prst="rect">
            <a:avLst/>
          </a:prstGeom>
        </p:spPr>
      </p:pic>
      <p:pic>
        <p:nvPicPr>
          <p:cNvPr id="45" name="Picture 44">
            <a:extLst>
              <a:ext uri="{FF2B5EF4-FFF2-40B4-BE49-F238E27FC236}">
                <a16:creationId xmlns:a16="http://schemas.microsoft.com/office/drawing/2014/main" id="{4420F3EE-2A69-4C3E-A434-6DF72BE9F400}"/>
              </a:ext>
            </a:extLst>
          </p:cNvPr>
          <p:cNvPicPr>
            <a:picLocks noChangeAspect="1"/>
          </p:cNvPicPr>
          <p:nvPr/>
        </p:nvPicPr>
        <p:blipFill>
          <a:blip r:embed="rId6"/>
          <a:stretch>
            <a:fillRect/>
          </a:stretch>
        </p:blipFill>
        <p:spPr>
          <a:xfrm>
            <a:off x="8373621" y="5082092"/>
            <a:ext cx="3449696" cy="1331974"/>
          </a:xfrm>
          <a:prstGeom prst="rect">
            <a:avLst/>
          </a:prstGeom>
        </p:spPr>
      </p:pic>
      <p:sp>
        <p:nvSpPr>
          <p:cNvPr id="49" name="Rectangle 48">
            <a:extLst>
              <a:ext uri="{FF2B5EF4-FFF2-40B4-BE49-F238E27FC236}">
                <a16:creationId xmlns:a16="http://schemas.microsoft.com/office/drawing/2014/main" id="{AC95DAB4-9B58-4673-9EF8-18C50F41FD07}"/>
              </a:ext>
            </a:extLst>
          </p:cNvPr>
          <p:cNvSpPr/>
          <p:nvPr/>
        </p:nvSpPr>
        <p:spPr>
          <a:xfrm>
            <a:off x="7422587" y="3208958"/>
            <a:ext cx="1321196" cy="338554"/>
          </a:xfrm>
          <a:prstGeom prst="rect">
            <a:avLst/>
          </a:prstGeom>
        </p:spPr>
        <p:txBody>
          <a:bodyPr wrap="none">
            <a:spAutoFit/>
          </a:bodyPr>
          <a:lstStyle/>
          <a:p>
            <a:r>
              <a:rPr lang="en-US" sz="1600" b="1" dirty="0">
                <a:solidFill>
                  <a:srgbClr val="7030A0"/>
                </a:solidFill>
              </a:rPr>
              <a:t>LBNL &amp; NCSU</a:t>
            </a:r>
            <a:endParaRPr lang="LID4096" sz="1600" b="1" dirty="0">
              <a:solidFill>
                <a:srgbClr val="7030A0"/>
              </a:solidFill>
            </a:endParaRPr>
          </a:p>
        </p:txBody>
      </p:sp>
    </p:spTree>
    <p:extLst>
      <p:ext uri="{BB962C8B-B14F-4D97-AF65-F5344CB8AC3E}">
        <p14:creationId xmlns:p14="http://schemas.microsoft.com/office/powerpoint/2010/main" val="9099075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E11EB-3AB8-49A9-BD31-F9EE49A813EA}"/>
              </a:ext>
            </a:extLst>
          </p:cNvPr>
          <p:cNvSpPr>
            <a:spLocks noGrp="1"/>
          </p:cNvSpPr>
          <p:nvPr>
            <p:ph type="title"/>
          </p:nvPr>
        </p:nvSpPr>
        <p:spPr>
          <a:xfrm>
            <a:off x="1464763" y="280793"/>
            <a:ext cx="8786379" cy="776327"/>
          </a:xfrm>
        </p:spPr>
        <p:txBody>
          <a:bodyPr/>
          <a:lstStyle/>
          <a:p>
            <a:r>
              <a:rPr lang="en-GB" sz="4000" dirty="0">
                <a:solidFill>
                  <a:srgbClr val="7030A0"/>
                </a:solidFill>
              </a:rPr>
              <a:t>WP4: 3D-integration and interconnections</a:t>
            </a:r>
            <a:endParaRPr lang="LID4096" sz="4000" dirty="0">
              <a:solidFill>
                <a:srgbClr val="7030A0"/>
              </a:solidFill>
            </a:endParaRPr>
          </a:p>
        </p:txBody>
      </p:sp>
      <p:pic>
        <p:nvPicPr>
          <p:cNvPr id="3" name="Picture 2">
            <a:extLst>
              <a:ext uri="{FF2B5EF4-FFF2-40B4-BE49-F238E27FC236}">
                <a16:creationId xmlns:a16="http://schemas.microsoft.com/office/drawing/2014/main" id="{B59E7754-8DDD-421B-9765-3E2348ACB905}"/>
              </a:ext>
            </a:extLst>
          </p:cNvPr>
          <p:cNvPicPr>
            <a:picLocks noChangeAspect="1"/>
          </p:cNvPicPr>
          <p:nvPr/>
        </p:nvPicPr>
        <p:blipFill>
          <a:blip r:embed="rId2"/>
          <a:stretch>
            <a:fillRect/>
          </a:stretch>
        </p:blipFill>
        <p:spPr>
          <a:xfrm>
            <a:off x="5822180" y="2794830"/>
            <a:ext cx="6221727" cy="2930110"/>
          </a:xfrm>
          <a:prstGeom prst="rect">
            <a:avLst/>
          </a:prstGeom>
        </p:spPr>
      </p:pic>
      <p:sp>
        <p:nvSpPr>
          <p:cNvPr id="4" name="Footer Placeholder 3">
            <a:extLst>
              <a:ext uri="{FF2B5EF4-FFF2-40B4-BE49-F238E27FC236}">
                <a16:creationId xmlns:a16="http://schemas.microsoft.com/office/drawing/2014/main" id="{E2EA33CD-697D-4936-B11D-860814F89B84}"/>
              </a:ext>
            </a:extLst>
          </p:cNvPr>
          <p:cNvSpPr>
            <a:spLocks noGrp="1"/>
          </p:cNvSpPr>
          <p:nvPr>
            <p:ph type="ftr" sz="quarter" idx="10"/>
          </p:nvPr>
        </p:nvSpPr>
        <p:spPr/>
        <p:txBody>
          <a:bodyPr/>
          <a:lstStyle/>
          <a:p>
            <a:r>
              <a:rPr lang="en-GB"/>
              <a:t>G. Kramberger, DRD3 collaboration, DRD Jamboree, CERN</a:t>
            </a:r>
            <a:endParaRPr lang="en-US" dirty="0"/>
          </a:p>
        </p:txBody>
      </p:sp>
      <p:sp>
        <p:nvSpPr>
          <p:cNvPr id="5" name="Slide Number Placeholder 4">
            <a:extLst>
              <a:ext uri="{FF2B5EF4-FFF2-40B4-BE49-F238E27FC236}">
                <a16:creationId xmlns:a16="http://schemas.microsoft.com/office/drawing/2014/main" id="{5EA25DF0-E2AD-41CA-96CB-1BBF2A5A6D81}"/>
              </a:ext>
            </a:extLst>
          </p:cNvPr>
          <p:cNvSpPr>
            <a:spLocks noGrp="1"/>
          </p:cNvSpPr>
          <p:nvPr>
            <p:ph type="sldNum" sz="quarter" idx="11"/>
          </p:nvPr>
        </p:nvSpPr>
        <p:spPr/>
        <p:txBody>
          <a:bodyPr/>
          <a:lstStyle/>
          <a:p>
            <a:fld id="{17918391-D411-FE40-AAD7-861AE5233E0E}" type="slidenum">
              <a:rPr lang="en-US" smtClean="0"/>
              <a:pPr/>
              <a:t>14</a:t>
            </a:fld>
            <a:endParaRPr lang="en-US" dirty="0"/>
          </a:p>
        </p:txBody>
      </p:sp>
      <p:pic>
        <p:nvPicPr>
          <p:cNvPr id="7" name="Picture 6">
            <a:extLst>
              <a:ext uri="{FF2B5EF4-FFF2-40B4-BE49-F238E27FC236}">
                <a16:creationId xmlns:a16="http://schemas.microsoft.com/office/drawing/2014/main" id="{E5969293-ABAB-416B-BACB-32A99CF5B652}"/>
              </a:ext>
            </a:extLst>
          </p:cNvPr>
          <p:cNvPicPr>
            <a:picLocks noChangeAspect="1"/>
          </p:cNvPicPr>
          <p:nvPr/>
        </p:nvPicPr>
        <p:blipFill>
          <a:blip r:embed="rId3"/>
          <a:stretch>
            <a:fillRect/>
          </a:stretch>
        </p:blipFill>
        <p:spPr>
          <a:xfrm>
            <a:off x="6396920" y="1410288"/>
            <a:ext cx="2595758" cy="1020298"/>
          </a:xfrm>
          <a:prstGeom prst="rect">
            <a:avLst/>
          </a:prstGeom>
        </p:spPr>
      </p:pic>
      <p:pic>
        <p:nvPicPr>
          <p:cNvPr id="8" name="Picture 7">
            <a:extLst>
              <a:ext uri="{FF2B5EF4-FFF2-40B4-BE49-F238E27FC236}">
                <a16:creationId xmlns:a16="http://schemas.microsoft.com/office/drawing/2014/main" id="{CC2FAC58-6AA1-4EC9-800F-B39ED4AD7D6E}"/>
              </a:ext>
            </a:extLst>
          </p:cNvPr>
          <p:cNvPicPr>
            <a:picLocks noChangeAspect="1"/>
          </p:cNvPicPr>
          <p:nvPr/>
        </p:nvPicPr>
        <p:blipFill>
          <a:blip r:embed="rId4"/>
          <a:stretch>
            <a:fillRect/>
          </a:stretch>
        </p:blipFill>
        <p:spPr>
          <a:xfrm>
            <a:off x="9408719" y="1443877"/>
            <a:ext cx="1521345" cy="917795"/>
          </a:xfrm>
          <a:prstGeom prst="rect">
            <a:avLst/>
          </a:prstGeom>
        </p:spPr>
      </p:pic>
      <p:sp>
        <p:nvSpPr>
          <p:cNvPr id="9" name="TextBox 8">
            <a:extLst>
              <a:ext uri="{FF2B5EF4-FFF2-40B4-BE49-F238E27FC236}">
                <a16:creationId xmlns:a16="http://schemas.microsoft.com/office/drawing/2014/main" id="{4787EE4D-FAB1-4EEE-833F-35F9057A58D6}"/>
              </a:ext>
            </a:extLst>
          </p:cNvPr>
          <p:cNvSpPr txBox="1"/>
          <p:nvPr/>
        </p:nvSpPr>
        <p:spPr>
          <a:xfrm>
            <a:off x="90995" y="3120996"/>
            <a:ext cx="6005005" cy="1908215"/>
          </a:xfrm>
          <a:prstGeom prst="rect">
            <a:avLst/>
          </a:prstGeom>
          <a:noFill/>
        </p:spPr>
        <p:txBody>
          <a:bodyPr wrap="square" rtlCol="0">
            <a:spAutoFit/>
          </a:bodyPr>
          <a:lstStyle/>
          <a:p>
            <a:r>
              <a:rPr lang="en-GB" dirty="0"/>
              <a:t>Projects </a:t>
            </a:r>
            <a:r>
              <a:rPr lang="en-GB" b="1" dirty="0">
                <a:solidFill>
                  <a:srgbClr val="00B050"/>
                </a:solidFill>
              </a:rPr>
              <a:t>running</a:t>
            </a:r>
            <a:endParaRPr lang="en-GB" b="1" dirty="0">
              <a:solidFill>
                <a:srgbClr val="FFC000"/>
              </a:solidFill>
            </a:endParaRPr>
          </a:p>
          <a:p>
            <a:pPr marL="285750" indent="-285750">
              <a:buFont typeface="Wingdings" panose="05000000000000000000" pitchFamily="2" charset="2"/>
              <a:buChar char="Ø"/>
            </a:pPr>
            <a:r>
              <a:rPr lang="en-GB" dirty="0">
                <a:solidFill>
                  <a:srgbClr val="00B050"/>
                </a:solidFill>
              </a:rPr>
              <a:t> </a:t>
            </a:r>
            <a:r>
              <a:rPr lang="en-US" dirty="0">
                <a:solidFill>
                  <a:srgbClr val="00B050"/>
                </a:solidFill>
              </a:rPr>
              <a:t>In-house plating, hybridization and module-integration technologies for pixel detectors</a:t>
            </a:r>
            <a:r>
              <a:rPr lang="en-GB" dirty="0">
                <a:solidFill>
                  <a:srgbClr val="00B050"/>
                </a:solidFill>
              </a:rPr>
              <a:t> </a:t>
            </a:r>
          </a:p>
          <a:p>
            <a:endParaRPr lang="en-GB" sz="1600" dirty="0"/>
          </a:p>
          <a:p>
            <a:r>
              <a:rPr lang="en-GB" sz="1600" dirty="0"/>
              <a:t>CCF project:</a:t>
            </a:r>
          </a:p>
          <a:p>
            <a:pPr marL="285750" indent="-285750">
              <a:buFont typeface="Wingdings" panose="05000000000000000000" pitchFamily="2" charset="2"/>
              <a:buChar char="Ø"/>
            </a:pPr>
            <a:r>
              <a:rPr lang="en-US" sz="1600" dirty="0"/>
              <a:t>CMOS Pixel Detector Demonstrator with Serial Powering and Innovative Interconnections</a:t>
            </a:r>
            <a:endParaRPr lang="en-GB" sz="1600" dirty="0"/>
          </a:p>
        </p:txBody>
      </p:sp>
      <p:sp>
        <p:nvSpPr>
          <p:cNvPr id="10" name="TextBox 9">
            <a:extLst>
              <a:ext uri="{FF2B5EF4-FFF2-40B4-BE49-F238E27FC236}">
                <a16:creationId xmlns:a16="http://schemas.microsoft.com/office/drawing/2014/main" id="{CD6369FE-A9C0-440B-ACBA-66C5FA461CC2}"/>
              </a:ext>
            </a:extLst>
          </p:cNvPr>
          <p:cNvSpPr txBox="1"/>
          <p:nvPr/>
        </p:nvSpPr>
        <p:spPr>
          <a:xfrm>
            <a:off x="258418" y="1210510"/>
            <a:ext cx="5894680" cy="1477328"/>
          </a:xfrm>
          <a:prstGeom prst="rect">
            <a:avLst/>
          </a:prstGeom>
          <a:noFill/>
        </p:spPr>
        <p:txBody>
          <a:bodyPr wrap="square" rtlCol="0">
            <a:spAutoFit/>
          </a:bodyPr>
          <a:lstStyle/>
          <a:p>
            <a:r>
              <a:rPr lang="en-US" dirty="0"/>
              <a:t>The goal of the DRD3 interconnection task is to organize the different technological readiness levels of interconnection solutions and the effort towards future advances in the field to match the requirements of future detectors in a coherent and coordinated way. </a:t>
            </a:r>
            <a:endParaRPr lang="en-GB" dirty="0"/>
          </a:p>
        </p:txBody>
      </p:sp>
    </p:spTree>
    <p:extLst>
      <p:ext uri="{BB962C8B-B14F-4D97-AF65-F5344CB8AC3E}">
        <p14:creationId xmlns:p14="http://schemas.microsoft.com/office/powerpoint/2010/main" val="14277503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4F90F-F526-45A3-9461-83703234505E}"/>
              </a:ext>
            </a:extLst>
          </p:cNvPr>
          <p:cNvSpPr>
            <a:spLocks noGrp="1"/>
          </p:cNvSpPr>
          <p:nvPr>
            <p:ph type="title"/>
          </p:nvPr>
        </p:nvSpPr>
        <p:spPr/>
        <p:txBody>
          <a:bodyPr>
            <a:normAutofit/>
          </a:bodyPr>
          <a:lstStyle/>
          <a:p>
            <a:r>
              <a:rPr lang="en-GB" dirty="0"/>
              <a:t>WG 4: Simulations</a:t>
            </a:r>
          </a:p>
        </p:txBody>
      </p:sp>
      <p:sp>
        <p:nvSpPr>
          <p:cNvPr id="3" name="Content Placeholder 2">
            <a:extLst>
              <a:ext uri="{FF2B5EF4-FFF2-40B4-BE49-F238E27FC236}">
                <a16:creationId xmlns:a16="http://schemas.microsoft.com/office/drawing/2014/main" id="{9D37AC8D-9A5E-46C8-B055-3DCB39F3BB95}"/>
              </a:ext>
            </a:extLst>
          </p:cNvPr>
          <p:cNvSpPr>
            <a:spLocks noGrp="1"/>
          </p:cNvSpPr>
          <p:nvPr>
            <p:ph idx="4294967295"/>
          </p:nvPr>
        </p:nvSpPr>
        <p:spPr>
          <a:xfrm>
            <a:off x="0" y="1062038"/>
            <a:ext cx="12192000" cy="1523552"/>
          </a:xfrm>
        </p:spPr>
        <p:txBody>
          <a:bodyPr>
            <a:normAutofit/>
          </a:bodyPr>
          <a:lstStyle/>
          <a:p>
            <a:pPr marL="0" indent="0" algn="ctr" fontAlgn="base">
              <a:buNone/>
            </a:pPr>
            <a:r>
              <a:rPr lang="en-GB" sz="1800" dirty="0"/>
              <a:t>Simulations are essential for planning, understanding the performance and designing of devices. Aim to develop tools that could be (easily) implemented to simulate any specific detector or measurement. </a:t>
            </a:r>
          </a:p>
        </p:txBody>
      </p:sp>
      <p:sp>
        <p:nvSpPr>
          <p:cNvPr id="7" name="Rectangle 6">
            <a:extLst>
              <a:ext uri="{FF2B5EF4-FFF2-40B4-BE49-F238E27FC236}">
                <a16:creationId xmlns:a16="http://schemas.microsoft.com/office/drawing/2014/main" id="{275B6654-606A-4AB8-8665-2AD630D03A3B}"/>
              </a:ext>
            </a:extLst>
          </p:cNvPr>
          <p:cNvSpPr/>
          <p:nvPr/>
        </p:nvSpPr>
        <p:spPr>
          <a:xfrm>
            <a:off x="763023" y="1882801"/>
            <a:ext cx="3305567" cy="906727"/>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“Monte Carlo”</a:t>
            </a:r>
          </a:p>
          <a:p>
            <a:pPr algn="ctr"/>
            <a:r>
              <a:rPr lang="en-GB" dirty="0"/>
              <a:t>(predicting the performance of complex detector assemblies)</a:t>
            </a:r>
          </a:p>
        </p:txBody>
      </p:sp>
      <p:sp>
        <p:nvSpPr>
          <p:cNvPr id="8" name="Rectangle 7">
            <a:extLst>
              <a:ext uri="{FF2B5EF4-FFF2-40B4-BE49-F238E27FC236}">
                <a16:creationId xmlns:a16="http://schemas.microsoft.com/office/drawing/2014/main" id="{258D85B3-23D0-4D5D-887E-A9879C3EA592}"/>
              </a:ext>
            </a:extLst>
          </p:cNvPr>
          <p:cNvSpPr/>
          <p:nvPr/>
        </p:nvSpPr>
        <p:spPr>
          <a:xfrm>
            <a:off x="7479946" y="1927195"/>
            <a:ext cx="3424611" cy="707495"/>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a:t>TCAD</a:t>
            </a:r>
          </a:p>
          <a:p>
            <a:pPr algn="ctr"/>
            <a:r>
              <a:rPr lang="en-GB"/>
              <a:t>(understanding the sensors)</a:t>
            </a:r>
          </a:p>
        </p:txBody>
      </p:sp>
      <p:cxnSp>
        <p:nvCxnSpPr>
          <p:cNvPr id="10" name="Straight Arrow Connector 9">
            <a:extLst>
              <a:ext uri="{FF2B5EF4-FFF2-40B4-BE49-F238E27FC236}">
                <a16:creationId xmlns:a16="http://schemas.microsoft.com/office/drawing/2014/main" id="{41B292C5-DAF4-40D2-A828-EEA7804D40C9}"/>
              </a:ext>
            </a:extLst>
          </p:cNvPr>
          <p:cNvCxnSpPr>
            <a:cxnSpLocks/>
            <a:stCxn id="8" idx="2"/>
          </p:cNvCxnSpPr>
          <p:nvPr/>
        </p:nvCxnSpPr>
        <p:spPr>
          <a:xfrm>
            <a:off x="9192252" y="2634690"/>
            <a:ext cx="0" cy="469542"/>
          </a:xfrm>
          <a:prstGeom prst="straightConnector1">
            <a:avLst/>
          </a:prstGeom>
          <a:ln w="53975">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11" name="Rectangle 10">
            <a:extLst>
              <a:ext uri="{FF2B5EF4-FFF2-40B4-BE49-F238E27FC236}">
                <a16:creationId xmlns:a16="http://schemas.microsoft.com/office/drawing/2014/main" id="{D6D362C0-4D60-4D99-AF2F-40705A542FE4}"/>
              </a:ext>
            </a:extLst>
          </p:cNvPr>
          <p:cNvSpPr/>
          <p:nvPr/>
        </p:nvSpPr>
        <p:spPr>
          <a:xfrm>
            <a:off x="6434882" y="3086895"/>
            <a:ext cx="5514737" cy="1976369"/>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en-GB" sz="1400" dirty="0"/>
              <a:t>GOALS:</a:t>
            </a:r>
          </a:p>
          <a:p>
            <a:pPr marL="285750" indent="-285750" algn="just">
              <a:buFont typeface="Arial" panose="020B0604020202020204" pitchFamily="34" charset="0"/>
              <a:buChar char="•"/>
            </a:pPr>
            <a:r>
              <a:rPr lang="en-GB" sz="1400" dirty="0"/>
              <a:t>Developing and verification of damage models (effective and defect based)</a:t>
            </a:r>
          </a:p>
          <a:p>
            <a:pPr marL="285750" indent="-285750" algn="just">
              <a:buFont typeface="Arial" panose="020B0604020202020204" pitchFamily="34" charset="0"/>
              <a:buChar char="•"/>
            </a:pPr>
            <a:r>
              <a:rPr lang="en-GB" sz="1400" dirty="0"/>
              <a:t>Establish how to benchmark/evaluate the models against the measured properties (important milestone)</a:t>
            </a:r>
          </a:p>
          <a:p>
            <a:pPr marL="285750" indent="-285750" algn="just">
              <a:buFont typeface="Arial" panose="020B0604020202020204" pitchFamily="34" charset="0"/>
              <a:buChar char="•"/>
            </a:pPr>
            <a:r>
              <a:rPr lang="en-GB" sz="1400" dirty="0"/>
              <a:t>Improving the TCAD with new findings (WBS, extreme fluences) </a:t>
            </a:r>
          </a:p>
          <a:p>
            <a:pPr marL="285750" indent="-285750" algn="just">
              <a:buFont typeface="Arial" panose="020B0604020202020204" pitchFamily="34" charset="0"/>
              <a:buChar char="•"/>
            </a:pPr>
            <a:r>
              <a:rPr lang="sr-Latn-RS" sz="1400" dirty="0"/>
              <a:t>Develop a f</a:t>
            </a:r>
            <a:r>
              <a:rPr lang="en-GB" sz="1400" dirty="0" err="1"/>
              <a:t>lexible</a:t>
            </a:r>
            <a:r>
              <a:rPr lang="en-GB" sz="1400" dirty="0"/>
              <a:t> framework to simulate performance of different processes</a:t>
            </a:r>
            <a:r>
              <a:rPr lang="sr-Latn-RS" sz="1400" dirty="0"/>
              <a:t> (CMOS)</a:t>
            </a:r>
            <a:endParaRPr lang="en-GB" sz="1400" dirty="0"/>
          </a:p>
        </p:txBody>
      </p:sp>
      <p:sp>
        <p:nvSpPr>
          <p:cNvPr id="16" name="Rectangle 15">
            <a:extLst>
              <a:ext uri="{FF2B5EF4-FFF2-40B4-BE49-F238E27FC236}">
                <a16:creationId xmlns:a16="http://schemas.microsoft.com/office/drawing/2014/main" id="{F0B6E672-82FA-40AA-8959-B95FD7AF4460}"/>
              </a:ext>
            </a:extLst>
          </p:cNvPr>
          <p:cNvSpPr/>
          <p:nvPr/>
        </p:nvSpPr>
        <p:spPr>
          <a:xfrm>
            <a:off x="265616" y="3643072"/>
            <a:ext cx="4752912" cy="1553849"/>
          </a:xfrm>
          <a:prstGeom prst="rect">
            <a:avLst/>
          </a:prstGeom>
          <a:solidFill>
            <a:srgbClr val="C0504D"/>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en-GB" sz="1400" dirty="0"/>
              <a:t>GOALS:</a:t>
            </a:r>
          </a:p>
          <a:p>
            <a:pPr marL="285750" indent="-285750" algn="just">
              <a:buFont typeface="Arial" panose="020B0604020202020204" pitchFamily="34" charset="0"/>
              <a:buChar char="•"/>
            </a:pPr>
            <a:r>
              <a:rPr lang="en-GB" sz="1400" dirty="0"/>
              <a:t>Implementation of improved semiconductor models (e.g. mobility, impact ionization, trapping …</a:t>
            </a:r>
            <a:r>
              <a:rPr lang="sr-Latn-RS" sz="1400" dirty="0"/>
              <a:t>)</a:t>
            </a:r>
            <a:endParaRPr lang="en-GB" sz="1400" dirty="0"/>
          </a:p>
          <a:p>
            <a:pPr marL="285750" indent="-285750" algn="just">
              <a:buFont typeface="Arial" panose="020B0604020202020204" pitchFamily="34" charset="0"/>
              <a:buChar char="•"/>
            </a:pPr>
            <a:r>
              <a:rPr lang="en-GB" sz="1400" dirty="0"/>
              <a:t>Adaptation of WBS sensors</a:t>
            </a:r>
          </a:p>
          <a:p>
            <a:pPr marL="285750" indent="-285750" algn="just">
              <a:buFont typeface="Arial" panose="020B0604020202020204" pitchFamily="34" charset="0"/>
              <a:buChar char="•"/>
            </a:pPr>
            <a:r>
              <a:rPr lang="en-GB" sz="1400" dirty="0"/>
              <a:t>Adaptation of dynamic /adaptive </a:t>
            </a:r>
            <a:r>
              <a:rPr lang="en-GB" sz="1400" i="1" dirty="0" err="1"/>
              <a:t>E,E</a:t>
            </a:r>
            <a:r>
              <a:rPr lang="en-GB" sz="1400" i="1" baseline="-25000" dirty="0" err="1"/>
              <a:t>w</a:t>
            </a:r>
            <a:r>
              <a:rPr lang="en-GB" sz="1400" i="1" dirty="0"/>
              <a:t> </a:t>
            </a:r>
          </a:p>
          <a:p>
            <a:pPr marL="285750" indent="-285750" algn="just">
              <a:buFont typeface="Arial" panose="020B0604020202020204" pitchFamily="34" charset="0"/>
              <a:buChar char="•"/>
            </a:pPr>
            <a:r>
              <a:rPr lang="en-GB" sz="1400" dirty="0"/>
              <a:t>Implementation of common electronics/digitization</a:t>
            </a:r>
          </a:p>
          <a:p>
            <a:pPr marL="285750" indent="-285750" algn="just">
              <a:buFont typeface="Arial" panose="020B0604020202020204" pitchFamily="34" charset="0"/>
              <a:buChar char="•"/>
            </a:pPr>
            <a:endParaRPr lang="en-GB" sz="1400" dirty="0"/>
          </a:p>
        </p:txBody>
      </p:sp>
      <p:sp>
        <p:nvSpPr>
          <p:cNvPr id="19" name="Rectangle 18">
            <a:extLst>
              <a:ext uri="{FF2B5EF4-FFF2-40B4-BE49-F238E27FC236}">
                <a16:creationId xmlns:a16="http://schemas.microsoft.com/office/drawing/2014/main" id="{C6828E03-7DCB-4E12-9B48-C24D655AA5D0}"/>
              </a:ext>
            </a:extLst>
          </p:cNvPr>
          <p:cNvSpPr/>
          <p:nvPr/>
        </p:nvSpPr>
        <p:spPr>
          <a:xfrm>
            <a:off x="5050225" y="1885539"/>
            <a:ext cx="1259495" cy="36430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a:t>GEANT4</a:t>
            </a:r>
          </a:p>
        </p:txBody>
      </p:sp>
      <p:cxnSp>
        <p:nvCxnSpPr>
          <p:cNvPr id="21" name="Straight Arrow Connector 20">
            <a:extLst>
              <a:ext uri="{FF2B5EF4-FFF2-40B4-BE49-F238E27FC236}">
                <a16:creationId xmlns:a16="http://schemas.microsoft.com/office/drawing/2014/main" id="{B0D18B63-62D9-4463-80DB-064894FA8764}"/>
              </a:ext>
            </a:extLst>
          </p:cNvPr>
          <p:cNvCxnSpPr>
            <a:cxnSpLocks/>
            <a:endCxn id="16" idx="3"/>
          </p:cNvCxnSpPr>
          <p:nvPr/>
        </p:nvCxnSpPr>
        <p:spPr>
          <a:xfrm flipH="1">
            <a:off x="5018528" y="4419996"/>
            <a:ext cx="1416354" cy="1"/>
          </a:xfrm>
          <a:prstGeom prst="straightConnector1">
            <a:avLst/>
          </a:prstGeom>
          <a:ln w="41275">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33CF04A9-9109-4991-8BCC-EAA5D316297E}"/>
              </a:ext>
            </a:extLst>
          </p:cNvPr>
          <p:cNvSpPr txBox="1"/>
          <p:nvPr/>
        </p:nvSpPr>
        <p:spPr>
          <a:xfrm>
            <a:off x="5365068" y="4439127"/>
            <a:ext cx="676788" cy="369332"/>
          </a:xfrm>
          <a:prstGeom prst="rect">
            <a:avLst/>
          </a:prstGeom>
          <a:noFill/>
        </p:spPr>
        <p:txBody>
          <a:bodyPr wrap="square" rtlCol="0">
            <a:spAutoFit/>
          </a:bodyPr>
          <a:lstStyle/>
          <a:p>
            <a:r>
              <a:rPr lang="en-GB" b="1" i="1" dirty="0" err="1">
                <a:solidFill>
                  <a:srgbClr val="00B050"/>
                </a:solidFill>
              </a:rPr>
              <a:t>E,E</a:t>
            </a:r>
            <a:r>
              <a:rPr lang="en-GB" b="1" i="1" baseline="-25000" dirty="0" err="1">
                <a:solidFill>
                  <a:srgbClr val="00B050"/>
                </a:solidFill>
              </a:rPr>
              <a:t>w</a:t>
            </a:r>
            <a:endParaRPr lang="en-GB" b="1" i="1" baseline="-25000" dirty="0">
              <a:solidFill>
                <a:srgbClr val="00B050"/>
              </a:solidFill>
            </a:endParaRPr>
          </a:p>
        </p:txBody>
      </p:sp>
      <p:cxnSp>
        <p:nvCxnSpPr>
          <p:cNvPr id="30" name="Straight Connector 29">
            <a:extLst>
              <a:ext uri="{FF2B5EF4-FFF2-40B4-BE49-F238E27FC236}">
                <a16:creationId xmlns:a16="http://schemas.microsoft.com/office/drawing/2014/main" id="{5B2857CF-122C-45A5-9019-A71479A37939}"/>
              </a:ext>
            </a:extLst>
          </p:cNvPr>
          <p:cNvCxnSpPr>
            <a:cxnSpLocks/>
            <a:stCxn id="19" idx="2"/>
          </p:cNvCxnSpPr>
          <p:nvPr/>
        </p:nvCxnSpPr>
        <p:spPr>
          <a:xfrm flipH="1">
            <a:off x="5679972" y="2249842"/>
            <a:ext cx="1" cy="1633082"/>
          </a:xfrm>
          <a:prstGeom prst="line">
            <a:avLst/>
          </a:prstGeom>
          <a:ln w="38100">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FA149248-0026-461D-A780-31946981F399}"/>
              </a:ext>
            </a:extLst>
          </p:cNvPr>
          <p:cNvCxnSpPr>
            <a:cxnSpLocks/>
          </p:cNvCxnSpPr>
          <p:nvPr/>
        </p:nvCxnSpPr>
        <p:spPr>
          <a:xfrm flipH="1">
            <a:off x="5018528" y="3882924"/>
            <a:ext cx="661445" cy="0"/>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31099B14-D660-42EB-8A79-9527F641D676}"/>
              </a:ext>
            </a:extLst>
          </p:cNvPr>
          <p:cNvCxnSpPr>
            <a:cxnSpLocks/>
          </p:cNvCxnSpPr>
          <p:nvPr/>
        </p:nvCxnSpPr>
        <p:spPr>
          <a:xfrm>
            <a:off x="1220052" y="2789528"/>
            <a:ext cx="0" cy="853544"/>
          </a:xfrm>
          <a:prstGeom prst="straightConnector1">
            <a:avLst/>
          </a:prstGeom>
          <a:ln w="5397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6" name="TextBox 35">
            <a:extLst>
              <a:ext uri="{FF2B5EF4-FFF2-40B4-BE49-F238E27FC236}">
                <a16:creationId xmlns:a16="http://schemas.microsoft.com/office/drawing/2014/main" id="{E58B61E2-CF6E-4AD3-A374-311FD7643BA6}"/>
              </a:ext>
            </a:extLst>
          </p:cNvPr>
          <p:cNvSpPr txBox="1"/>
          <p:nvPr/>
        </p:nvSpPr>
        <p:spPr>
          <a:xfrm>
            <a:off x="1276296" y="2944688"/>
            <a:ext cx="3305560" cy="738664"/>
          </a:xfrm>
          <a:prstGeom prst="rect">
            <a:avLst/>
          </a:prstGeom>
          <a:noFill/>
        </p:spPr>
        <p:txBody>
          <a:bodyPr wrap="square" rtlCol="0">
            <a:spAutoFit/>
          </a:bodyPr>
          <a:lstStyle/>
          <a:p>
            <a:r>
              <a:rPr lang="en-GB" sz="1400" dirty="0"/>
              <a:t>AllPix2 / Garfield++ as the main tool</a:t>
            </a:r>
          </a:p>
          <a:p>
            <a:r>
              <a:rPr lang="en-GB" sz="1400" dirty="0"/>
              <a:t>complement by other ones (also RASER, </a:t>
            </a:r>
            <a:r>
              <a:rPr lang="en-GB" sz="1400" dirty="0" err="1"/>
              <a:t>KDetSim</a:t>
            </a:r>
            <a:r>
              <a:rPr lang="en-GB" sz="1400" dirty="0"/>
              <a:t>…</a:t>
            </a:r>
            <a:r>
              <a:rPr lang="en-GB" sz="1200" dirty="0"/>
              <a:t>)</a:t>
            </a:r>
          </a:p>
        </p:txBody>
      </p:sp>
      <p:sp>
        <p:nvSpPr>
          <p:cNvPr id="37" name="TextBox 36">
            <a:extLst>
              <a:ext uri="{FF2B5EF4-FFF2-40B4-BE49-F238E27FC236}">
                <a16:creationId xmlns:a16="http://schemas.microsoft.com/office/drawing/2014/main" id="{3FA76110-813B-4BEF-8B25-3507487C399B}"/>
              </a:ext>
            </a:extLst>
          </p:cNvPr>
          <p:cNvSpPr txBox="1"/>
          <p:nvPr/>
        </p:nvSpPr>
        <p:spPr>
          <a:xfrm>
            <a:off x="9543628" y="2637963"/>
            <a:ext cx="1951496" cy="369332"/>
          </a:xfrm>
          <a:prstGeom prst="rect">
            <a:avLst/>
          </a:prstGeom>
          <a:noFill/>
        </p:spPr>
        <p:txBody>
          <a:bodyPr wrap="square" rtlCol="0">
            <a:spAutoFit/>
          </a:bodyPr>
          <a:lstStyle/>
          <a:p>
            <a:r>
              <a:rPr lang="en-GB" dirty="0"/>
              <a:t>Synopsis, </a:t>
            </a:r>
            <a:r>
              <a:rPr lang="en-GB" dirty="0" err="1"/>
              <a:t>Silvaco</a:t>
            </a:r>
            <a:r>
              <a:rPr lang="en-GB" dirty="0"/>
              <a:t> …</a:t>
            </a:r>
          </a:p>
        </p:txBody>
      </p:sp>
      <p:pic>
        <p:nvPicPr>
          <p:cNvPr id="5" name="Picture 4">
            <a:extLst>
              <a:ext uri="{FF2B5EF4-FFF2-40B4-BE49-F238E27FC236}">
                <a16:creationId xmlns:a16="http://schemas.microsoft.com/office/drawing/2014/main" id="{ECDA1CC1-5C7D-4935-809F-430FF4DA7AE7}"/>
              </a:ext>
            </a:extLst>
          </p:cNvPr>
          <p:cNvPicPr>
            <a:picLocks noChangeAspect="1"/>
          </p:cNvPicPr>
          <p:nvPr/>
        </p:nvPicPr>
        <p:blipFill>
          <a:blip r:embed="rId3"/>
          <a:stretch>
            <a:fillRect/>
          </a:stretch>
        </p:blipFill>
        <p:spPr>
          <a:xfrm>
            <a:off x="455753" y="5044814"/>
            <a:ext cx="2548950" cy="1414837"/>
          </a:xfrm>
          <a:prstGeom prst="rect">
            <a:avLst/>
          </a:prstGeom>
        </p:spPr>
      </p:pic>
      <p:pic>
        <p:nvPicPr>
          <p:cNvPr id="6" name="Picture 5">
            <a:extLst>
              <a:ext uri="{FF2B5EF4-FFF2-40B4-BE49-F238E27FC236}">
                <a16:creationId xmlns:a16="http://schemas.microsoft.com/office/drawing/2014/main" id="{D0921E64-8904-4BF6-9CA5-281E286C0D5C}"/>
              </a:ext>
            </a:extLst>
          </p:cNvPr>
          <p:cNvPicPr>
            <a:picLocks noChangeAspect="1"/>
          </p:cNvPicPr>
          <p:nvPr/>
        </p:nvPicPr>
        <p:blipFill>
          <a:blip r:embed="rId4"/>
          <a:stretch>
            <a:fillRect/>
          </a:stretch>
        </p:blipFill>
        <p:spPr>
          <a:xfrm>
            <a:off x="8355608" y="4950619"/>
            <a:ext cx="2548949" cy="1603226"/>
          </a:xfrm>
          <a:prstGeom prst="rect">
            <a:avLst/>
          </a:prstGeom>
        </p:spPr>
      </p:pic>
      <p:sp>
        <p:nvSpPr>
          <p:cNvPr id="17" name="Footer Placeholder 16">
            <a:extLst>
              <a:ext uri="{FF2B5EF4-FFF2-40B4-BE49-F238E27FC236}">
                <a16:creationId xmlns:a16="http://schemas.microsoft.com/office/drawing/2014/main" id="{961C8767-BC16-4D80-922A-FD0506ADEC07}"/>
              </a:ext>
            </a:extLst>
          </p:cNvPr>
          <p:cNvSpPr>
            <a:spLocks noGrp="1"/>
          </p:cNvSpPr>
          <p:nvPr>
            <p:ph type="ftr" sz="quarter" idx="10"/>
          </p:nvPr>
        </p:nvSpPr>
        <p:spPr/>
        <p:txBody>
          <a:bodyPr/>
          <a:lstStyle/>
          <a:p>
            <a:r>
              <a:rPr lang="en-GB"/>
              <a:t>G. Kramberger, DRD3 collaboration, DRD Jamboree, CERN</a:t>
            </a:r>
            <a:endParaRPr lang="en-US" dirty="0"/>
          </a:p>
        </p:txBody>
      </p:sp>
      <p:sp>
        <p:nvSpPr>
          <p:cNvPr id="18" name="Slide Number Placeholder 17">
            <a:extLst>
              <a:ext uri="{FF2B5EF4-FFF2-40B4-BE49-F238E27FC236}">
                <a16:creationId xmlns:a16="http://schemas.microsoft.com/office/drawing/2014/main" id="{39B3F050-FBF5-4232-95B3-26FBBCF0731A}"/>
              </a:ext>
            </a:extLst>
          </p:cNvPr>
          <p:cNvSpPr>
            <a:spLocks noGrp="1"/>
          </p:cNvSpPr>
          <p:nvPr>
            <p:ph type="sldNum" sz="quarter" idx="11"/>
          </p:nvPr>
        </p:nvSpPr>
        <p:spPr/>
        <p:txBody>
          <a:bodyPr/>
          <a:lstStyle/>
          <a:p>
            <a:fld id="{17918391-D411-FE40-AAD7-861AE5233E0E}" type="slidenum">
              <a:rPr lang="en-US" smtClean="0"/>
              <a:pPr/>
              <a:t>15</a:t>
            </a:fld>
            <a:endParaRPr lang="en-US" dirty="0"/>
          </a:p>
        </p:txBody>
      </p:sp>
    </p:spTree>
    <p:extLst>
      <p:ext uri="{BB962C8B-B14F-4D97-AF65-F5344CB8AC3E}">
        <p14:creationId xmlns:p14="http://schemas.microsoft.com/office/powerpoint/2010/main" val="663184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6774" y="105787"/>
            <a:ext cx="9227341" cy="776327"/>
          </a:xfrm>
        </p:spPr>
        <p:txBody>
          <a:bodyPr>
            <a:noAutofit/>
          </a:bodyPr>
          <a:lstStyle/>
          <a:p>
            <a:r>
              <a:rPr lang="en-US" sz="2800" b="1" dirty="0"/>
              <a:t>WG5: R&amp;D on new techniques, common infrastructures,</a:t>
            </a:r>
            <a:br>
              <a:rPr lang="en-US" sz="2800" b="1" dirty="0"/>
            </a:br>
            <a:r>
              <a:rPr lang="en-US" sz="2800" b="1" dirty="0"/>
              <a:t> and characterization facilities</a:t>
            </a:r>
            <a:endParaRPr lang="en-GB" sz="2800" b="1" dirty="0"/>
          </a:p>
        </p:txBody>
      </p:sp>
      <p:sp>
        <p:nvSpPr>
          <p:cNvPr id="8" name="Slide Number Placeholder 7"/>
          <p:cNvSpPr>
            <a:spLocks noGrp="1"/>
          </p:cNvSpPr>
          <p:nvPr>
            <p:ph type="sldNum" sz="quarter" idx="4294967295"/>
          </p:nvPr>
        </p:nvSpPr>
        <p:spPr>
          <a:xfrm>
            <a:off x="11523663" y="6567488"/>
            <a:ext cx="668337" cy="290512"/>
          </a:xfrm>
        </p:spPr>
        <p:txBody>
          <a:bodyPr/>
          <a:lstStyle/>
          <a:p>
            <a:fld id="{17918391-D411-FE40-AAD7-861AE5233E0E}" type="slidenum">
              <a:rPr lang="en-US" smtClean="0"/>
              <a:pPr/>
              <a:t>16</a:t>
            </a:fld>
            <a:endParaRPr lang="en-US" dirty="0"/>
          </a:p>
        </p:txBody>
      </p:sp>
      <p:sp>
        <p:nvSpPr>
          <p:cNvPr id="9" name="Content Placeholder 2">
            <a:extLst>
              <a:ext uri="{FF2B5EF4-FFF2-40B4-BE49-F238E27FC236}">
                <a16:creationId xmlns:a16="http://schemas.microsoft.com/office/drawing/2014/main" id="{51F473B1-7076-41D7-BA13-D8A90F3181D1}"/>
              </a:ext>
            </a:extLst>
          </p:cNvPr>
          <p:cNvSpPr>
            <a:spLocks noGrp="1"/>
          </p:cNvSpPr>
          <p:nvPr>
            <p:ph idx="4294967295"/>
          </p:nvPr>
        </p:nvSpPr>
        <p:spPr>
          <a:xfrm>
            <a:off x="69124" y="1156625"/>
            <a:ext cx="5894354" cy="2442541"/>
          </a:xfrm>
        </p:spPr>
        <p:txBody>
          <a:bodyPr>
            <a:normAutofit fontScale="70000" lnSpcReduction="20000"/>
          </a:bodyPr>
          <a:lstStyle/>
          <a:p>
            <a:pPr marL="0" indent="0">
              <a:lnSpc>
                <a:spcPct val="110000"/>
              </a:lnSpc>
              <a:buNone/>
            </a:pPr>
            <a:r>
              <a:rPr lang="en-US" sz="2000" b="1" dirty="0">
                <a:cs typeface="Calibri Light" panose="020F0302020204030204" pitchFamily="34" charset="0"/>
              </a:rPr>
              <a:t>Lines of actions:</a:t>
            </a:r>
          </a:p>
          <a:p>
            <a:pPr lvl="1">
              <a:lnSpc>
                <a:spcPct val="110000"/>
              </a:lnSpc>
            </a:pPr>
            <a:r>
              <a:rPr lang="en-US" sz="2000" dirty="0">
                <a:cs typeface="Calibri Light" panose="020F0302020204030204" pitchFamily="34" charset="0"/>
              </a:rPr>
              <a:t>Development/improvement/diffusion of </a:t>
            </a:r>
            <a:r>
              <a:rPr lang="en-US" sz="2000" b="1" dirty="0">
                <a:cs typeface="Calibri Light" panose="020F0302020204030204" pitchFamily="34" charset="0"/>
              </a:rPr>
              <a:t>methods and techniques for characterizing sensors </a:t>
            </a:r>
            <a:r>
              <a:rPr lang="en-US" sz="2000" dirty="0">
                <a:cs typeface="Calibri Light" panose="020F0302020204030204" pitchFamily="34" charset="0"/>
              </a:rPr>
              <a:t>(those for defects spectroscopy DLTS,TSC, EPR…. as well those for characterization TCT, Beta-scope…)</a:t>
            </a:r>
          </a:p>
          <a:p>
            <a:pPr lvl="1">
              <a:lnSpc>
                <a:spcPct val="110000"/>
              </a:lnSpc>
            </a:pPr>
            <a:r>
              <a:rPr lang="en-US" sz="2000" dirty="0">
                <a:cs typeface="Calibri Light" panose="020F0302020204030204" pitchFamily="34" charset="0"/>
              </a:rPr>
              <a:t>Joint research activities for the </a:t>
            </a:r>
            <a:r>
              <a:rPr lang="en-US" sz="2000" b="1" dirty="0">
                <a:cs typeface="Calibri Light" panose="020F0302020204030204" pitchFamily="34" charset="0"/>
              </a:rPr>
              <a:t>delivery of common infrastructures for sensor testing </a:t>
            </a:r>
            <a:r>
              <a:rPr lang="en-US" sz="2000" dirty="0">
                <a:cs typeface="Calibri Light" panose="020F0302020204030204" pitchFamily="34" charset="0"/>
              </a:rPr>
              <a:t>(common sensor readers, jigs, test fixtures,…) </a:t>
            </a:r>
          </a:p>
          <a:p>
            <a:pPr lvl="1">
              <a:lnSpc>
                <a:spcPct val="110000"/>
              </a:lnSpc>
            </a:pPr>
            <a:r>
              <a:rPr lang="en-US" sz="2000" dirty="0">
                <a:cs typeface="Calibri Light" panose="020F0302020204030204" pitchFamily="34" charset="0"/>
              </a:rPr>
              <a:t>Promoting  the </a:t>
            </a:r>
            <a:r>
              <a:rPr lang="en-US" sz="2000" b="1" dirty="0">
                <a:cs typeface="Calibri Light" panose="020F0302020204030204" pitchFamily="34" charset="0"/>
              </a:rPr>
              <a:t>use of unique irradiation and characterization facilities.</a:t>
            </a:r>
          </a:p>
        </p:txBody>
      </p:sp>
      <p:pic>
        <p:nvPicPr>
          <p:cNvPr id="4" name="Picture 3">
            <a:extLst>
              <a:ext uri="{FF2B5EF4-FFF2-40B4-BE49-F238E27FC236}">
                <a16:creationId xmlns:a16="http://schemas.microsoft.com/office/drawing/2014/main" id="{BF79D23C-EBA9-42AB-93D5-69A2C0EA461E}"/>
              </a:ext>
            </a:extLst>
          </p:cNvPr>
          <p:cNvPicPr>
            <a:picLocks noChangeAspect="1"/>
          </p:cNvPicPr>
          <p:nvPr/>
        </p:nvPicPr>
        <p:blipFill>
          <a:blip r:embed="rId2"/>
          <a:stretch>
            <a:fillRect/>
          </a:stretch>
        </p:blipFill>
        <p:spPr>
          <a:xfrm>
            <a:off x="634313" y="4071455"/>
            <a:ext cx="3239957" cy="2146472"/>
          </a:xfrm>
          <a:prstGeom prst="rect">
            <a:avLst/>
          </a:prstGeom>
        </p:spPr>
      </p:pic>
      <p:sp>
        <p:nvSpPr>
          <p:cNvPr id="6" name="TextBox 5">
            <a:extLst>
              <a:ext uri="{FF2B5EF4-FFF2-40B4-BE49-F238E27FC236}">
                <a16:creationId xmlns:a16="http://schemas.microsoft.com/office/drawing/2014/main" id="{B03CE292-B82F-4741-B9A6-1416A3569CFF}"/>
              </a:ext>
            </a:extLst>
          </p:cNvPr>
          <p:cNvSpPr txBox="1"/>
          <p:nvPr/>
        </p:nvSpPr>
        <p:spPr>
          <a:xfrm>
            <a:off x="560173" y="3540449"/>
            <a:ext cx="3620222" cy="369332"/>
          </a:xfrm>
          <a:prstGeom prst="rect">
            <a:avLst/>
          </a:prstGeom>
          <a:noFill/>
        </p:spPr>
        <p:txBody>
          <a:bodyPr wrap="none" rtlCol="0">
            <a:spAutoFit/>
          </a:bodyPr>
          <a:lstStyle/>
          <a:p>
            <a:r>
              <a:rPr lang="en-GB" dirty="0"/>
              <a:t>Irradiation facilities (e.g. JSI reactor)</a:t>
            </a:r>
            <a:endParaRPr lang="LID4096" dirty="0"/>
          </a:p>
        </p:txBody>
      </p:sp>
      <p:pic>
        <p:nvPicPr>
          <p:cNvPr id="7" name="Picture 6">
            <a:extLst>
              <a:ext uri="{FF2B5EF4-FFF2-40B4-BE49-F238E27FC236}">
                <a16:creationId xmlns:a16="http://schemas.microsoft.com/office/drawing/2014/main" id="{649FF744-2C30-4529-9374-E01890C7C469}"/>
              </a:ext>
            </a:extLst>
          </p:cNvPr>
          <p:cNvPicPr>
            <a:picLocks noChangeAspect="1"/>
          </p:cNvPicPr>
          <p:nvPr/>
        </p:nvPicPr>
        <p:blipFill>
          <a:blip r:embed="rId3"/>
          <a:stretch>
            <a:fillRect/>
          </a:stretch>
        </p:blipFill>
        <p:spPr>
          <a:xfrm>
            <a:off x="4546083" y="4071455"/>
            <a:ext cx="3099833" cy="2270430"/>
          </a:xfrm>
          <a:prstGeom prst="rect">
            <a:avLst/>
          </a:prstGeom>
        </p:spPr>
      </p:pic>
      <p:sp>
        <p:nvSpPr>
          <p:cNvPr id="10" name="TextBox 9">
            <a:extLst>
              <a:ext uri="{FF2B5EF4-FFF2-40B4-BE49-F238E27FC236}">
                <a16:creationId xmlns:a16="http://schemas.microsoft.com/office/drawing/2014/main" id="{A963C1ED-26B9-4F65-A089-4DB1D4D57014}"/>
              </a:ext>
            </a:extLst>
          </p:cNvPr>
          <p:cNvSpPr txBox="1"/>
          <p:nvPr/>
        </p:nvSpPr>
        <p:spPr>
          <a:xfrm>
            <a:off x="4546083" y="3555103"/>
            <a:ext cx="3286156" cy="369332"/>
          </a:xfrm>
          <a:prstGeom prst="rect">
            <a:avLst/>
          </a:prstGeom>
          <a:noFill/>
        </p:spPr>
        <p:txBody>
          <a:bodyPr wrap="none" rtlCol="0">
            <a:spAutoFit/>
          </a:bodyPr>
          <a:lstStyle/>
          <a:p>
            <a:r>
              <a:rPr lang="en-GB" dirty="0"/>
              <a:t>Test beam activities (CERN/DESY)</a:t>
            </a:r>
            <a:endParaRPr lang="LID4096" dirty="0"/>
          </a:p>
        </p:txBody>
      </p:sp>
      <p:pic>
        <p:nvPicPr>
          <p:cNvPr id="11" name="Picture 10">
            <a:extLst>
              <a:ext uri="{FF2B5EF4-FFF2-40B4-BE49-F238E27FC236}">
                <a16:creationId xmlns:a16="http://schemas.microsoft.com/office/drawing/2014/main" id="{D0884D16-DC6B-4F1E-892C-4535A4E310D1}"/>
              </a:ext>
            </a:extLst>
          </p:cNvPr>
          <p:cNvPicPr>
            <a:picLocks noChangeAspect="1"/>
          </p:cNvPicPr>
          <p:nvPr/>
        </p:nvPicPr>
        <p:blipFill>
          <a:blip r:embed="rId4"/>
          <a:stretch>
            <a:fillRect/>
          </a:stretch>
        </p:blipFill>
        <p:spPr>
          <a:xfrm>
            <a:off x="7982465" y="4234305"/>
            <a:ext cx="3726553" cy="1983622"/>
          </a:xfrm>
          <a:prstGeom prst="rect">
            <a:avLst/>
          </a:prstGeom>
        </p:spPr>
      </p:pic>
      <p:sp>
        <p:nvSpPr>
          <p:cNvPr id="13" name="TextBox 12">
            <a:extLst>
              <a:ext uri="{FF2B5EF4-FFF2-40B4-BE49-F238E27FC236}">
                <a16:creationId xmlns:a16="http://schemas.microsoft.com/office/drawing/2014/main" id="{3A24F5E2-2307-41C5-877C-51C31CDF0DE5}"/>
              </a:ext>
            </a:extLst>
          </p:cNvPr>
          <p:cNvSpPr txBox="1"/>
          <p:nvPr/>
        </p:nvSpPr>
        <p:spPr>
          <a:xfrm>
            <a:off x="8088354" y="3599166"/>
            <a:ext cx="3286156" cy="646331"/>
          </a:xfrm>
          <a:prstGeom prst="rect">
            <a:avLst/>
          </a:prstGeom>
          <a:noFill/>
        </p:spPr>
        <p:txBody>
          <a:bodyPr wrap="square" rtlCol="0">
            <a:spAutoFit/>
          </a:bodyPr>
          <a:lstStyle/>
          <a:p>
            <a:r>
              <a:rPr lang="en-GB" dirty="0"/>
              <a:t>fs high intensity laser facilities (ELI Prague, SGIKER Bilbao…)</a:t>
            </a:r>
            <a:endParaRPr lang="LID4096" dirty="0"/>
          </a:p>
        </p:txBody>
      </p:sp>
      <p:sp>
        <p:nvSpPr>
          <p:cNvPr id="3" name="TextBox 2">
            <a:extLst>
              <a:ext uri="{FF2B5EF4-FFF2-40B4-BE49-F238E27FC236}">
                <a16:creationId xmlns:a16="http://schemas.microsoft.com/office/drawing/2014/main" id="{71B981E0-4FB2-41CA-A660-2164F860B23A}"/>
              </a:ext>
            </a:extLst>
          </p:cNvPr>
          <p:cNvSpPr txBox="1"/>
          <p:nvPr/>
        </p:nvSpPr>
        <p:spPr>
          <a:xfrm>
            <a:off x="6390513" y="1221997"/>
            <a:ext cx="5675591" cy="2585323"/>
          </a:xfrm>
          <a:prstGeom prst="rect">
            <a:avLst/>
          </a:prstGeom>
          <a:noFill/>
        </p:spPr>
        <p:txBody>
          <a:bodyPr wrap="square" rtlCol="0">
            <a:spAutoFit/>
          </a:bodyPr>
          <a:lstStyle/>
          <a:p>
            <a:r>
              <a:rPr lang="en-GB" b="1" dirty="0"/>
              <a:t>Activities in the last year:</a:t>
            </a:r>
          </a:p>
          <a:p>
            <a:pPr marL="285750" indent="-285750">
              <a:buFont typeface="Arial" panose="020B0604020202020204" pitchFamily="34" charset="0"/>
              <a:buChar char="•"/>
            </a:pPr>
            <a:r>
              <a:rPr lang="en-GB" dirty="0"/>
              <a:t>Centrally organized irradiations to 10</a:t>
            </a:r>
            <a:r>
              <a:rPr lang="en-GB" baseline="30000" dirty="0"/>
              <a:t>18</a:t>
            </a:r>
            <a:r>
              <a:rPr lang="en-GB" dirty="0"/>
              <a:t> cm</a:t>
            </a:r>
            <a:r>
              <a:rPr lang="en-GB" baseline="30000" dirty="0"/>
              <a:t>-2</a:t>
            </a:r>
            <a:r>
              <a:rPr lang="en-GB" dirty="0"/>
              <a:t> with reactor neutrons, now also PS and FNAL irradiations</a:t>
            </a:r>
          </a:p>
          <a:p>
            <a:pPr marL="285750" indent="-285750">
              <a:buFont typeface="Arial" panose="020B0604020202020204" pitchFamily="34" charset="0"/>
              <a:buChar char="•"/>
            </a:pPr>
            <a:r>
              <a:rPr lang="en-GB" dirty="0"/>
              <a:t>Organization centrally organized TB campaign (many DRD3 groups benefited) </a:t>
            </a:r>
          </a:p>
          <a:p>
            <a:pPr marL="285750" indent="-285750">
              <a:buFont typeface="Arial" panose="020B0604020202020204" pitchFamily="34" charset="0"/>
              <a:buChar char="•"/>
            </a:pPr>
            <a:r>
              <a:rPr lang="en-GB" dirty="0"/>
              <a:t>Setting up know-how and infrastructure at ELI-beams</a:t>
            </a:r>
          </a:p>
          <a:p>
            <a:pPr marL="285750" indent="-285750">
              <a:buFont typeface="Arial" panose="020B0604020202020204" pitchFamily="34" charset="0"/>
              <a:buChar char="•"/>
            </a:pPr>
            <a:r>
              <a:rPr lang="en-GB" dirty="0"/>
              <a:t>Development new techniques </a:t>
            </a:r>
            <a:r>
              <a:rPr lang="en-GB" dirty="0" err="1"/>
              <a:t>e.g</a:t>
            </a:r>
            <a:r>
              <a:rPr lang="en-GB" dirty="0"/>
              <a:t> DB-TCT</a:t>
            </a:r>
          </a:p>
          <a:p>
            <a:pPr marL="285750" indent="-285750">
              <a:buFont typeface="Arial" panose="020B0604020202020204" pitchFamily="34" charset="0"/>
              <a:buChar char="•"/>
            </a:pPr>
            <a:r>
              <a:rPr lang="en-GB" dirty="0"/>
              <a:t>…</a:t>
            </a:r>
          </a:p>
          <a:p>
            <a:endParaRPr lang="LID4096" dirty="0"/>
          </a:p>
        </p:txBody>
      </p:sp>
      <p:sp>
        <p:nvSpPr>
          <p:cNvPr id="5" name="Footer Placeholder 4">
            <a:extLst>
              <a:ext uri="{FF2B5EF4-FFF2-40B4-BE49-F238E27FC236}">
                <a16:creationId xmlns:a16="http://schemas.microsoft.com/office/drawing/2014/main" id="{2F26DEB3-82AF-4B60-8BE6-3BB3D2AD4B69}"/>
              </a:ext>
            </a:extLst>
          </p:cNvPr>
          <p:cNvSpPr>
            <a:spLocks noGrp="1"/>
          </p:cNvSpPr>
          <p:nvPr>
            <p:ph type="ftr" sz="quarter" idx="10"/>
          </p:nvPr>
        </p:nvSpPr>
        <p:spPr/>
        <p:txBody>
          <a:bodyPr/>
          <a:lstStyle/>
          <a:p>
            <a:r>
              <a:rPr lang="en-GB"/>
              <a:t>G. Kramberger, DRD3 collaboration, DRD Jamboree, CERN</a:t>
            </a:r>
            <a:endParaRPr lang="en-US" dirty="0"/>
          </a:p>
        </p:txBody>
      </p:sp>
    </p:spTree>
    <p:extLst>
      <p:ext uri="{BB962C8B-B14F-4D97-AF65-F5344CB8AC3E}">
        <p14:creationId xmlns:p14="http://schemas.microsoft.com/office/powerpoint/2010/main" val="24634558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2B59F-9689-47C5-80C1-0A57525596A5}"/>
              </a:ext>
            </a:extLst>
          </p:cNvPr>
          <p:cNvSpPr>
            <a:spLocks noGrp="1"/>
          </p:cNvSpPr>
          <p:nvPr>
            <p:ph type="title"/>
          </p:nvPr>
        </p:nvSpPr>
        <p:spPr/>
        <p:txBody>
          <a:bodyPr/>
          <a:lstStyle/>
          <a:p>
            <a:r>
              <a:rPr lang="en-GB" dirty="0"/>
              <a:t>Outreach and visibility </a:t>
            </a:r>
            <a:endParaRPr lang="LID4096" dirty="0"/>
          </a:p>
        </p:txBody>
      </p:sp>
      <p:sp>
        <p:nvSpPr>
          <p:cNvPr id="3" name="Footer Placeholder 2">
            <a:extLst>
              <a:ext uri="{FF2B5EF4-FFF2-40B4-BE49-F238E27FC236}">
                <a16:creationId xmlns:a16="http://schemas.microsoft.com/office/drawing/2014/main" id="{03FB7FB7-2C4E-422B-9528-5BC518D60F00}"/>
              </a:ext>
            </a:extLst>
          </p:cNvPr>
          <p:cNvSpPr>
            <a:spLocks noGrp="1"/>
          </p:cNvSpPr>
          <p:nvPr>
            <p:ph type="ftr" sz="quarter" idx="10"/>
          </p:nvPr>
        </p:nvSpPr>
        <p:spPr/>
        <p:txBody>
          <a:bodyPr/>
          <a:lstStyle/>
          <a:p>
            <a:r>
              <a:rPr lang="en-GB"/>
              <a:t>G. Kramberger, DRD3 collaboration, DRD Jamboree, CERN</a:t>
            </a:r>
            <a:endParaRPr lang="en-US" dirty="0"/>
          </a:p>
        </p:txBody>
      </p:sp>
      <p:sp>
        <p:nvSpPr>
          <p:cNvPr id="4" name="Slide Number Placeholder 3">
            <a:extLst>
              <a:ext uri="{FF2B5EF4-FFF2-40B4-BE49-F238E27FC236}">
                <a16:creationId xmlns:a16="http://schemas.microsoft.com/office/drawing/2014/main" id="{758773F8-1560-4220-88B3-A2D9687D3745}"/>
              </a:ext>
            </a:extLst>
          </p:cNvPr>
          <p:cNvSpPr>
            <a:spLocks noGrp="1"/>
          </p:cNvSpPr>
          <p:nvPr>
            <p:ph type="sldNum" sz="quarter" idx="11"/>
          </p:nvPr>
        </p:nvSpPr>
        <p:spPr/>
        <p:txBody>
          <a:bodyPr/>
          <a:lstStyle/>
          <a:p>
            <a:fld id="{17918391-D411-FE40-AAD7-861AE5233E0E}" type="slidenum">
              <a:rPr lang="en-US" smtClean="0"/>
              <a:pPr/>
              <a:t>17</a:t>
            </a:fld>
            <a:endParaRPr lang="en-US" dirty="0"/>
          </a:p>
        </p:txBody>
      </p:sp>
      <p:sp>
        <p:nvSpPr>
          <p:cNvPr id="5" name="TextBox 4">
            <a:extLst>
              <a:ext uri="{FF2B5EF4-FFF2-40B4-BE49-F238E27FC236}">
                <a16:creationId xmlns:a16="http://schemas.microsoft.com/office/drawing/2014/main" id="{FD783DC2-1815-4E07-9C53-F7D0457E4E06}"/>
              </a:ext>
            </a:extLst>
          </p:cNvPr>
          <p:cNvSpPr txBox="1"/>
          <p:nvPr/>
        </p:nvSpPr>
        <p:spPr>
          <a:xfrm>
            <a:off x="234203" y="1440624"/>
            <a:ext cx="6996370" cy="4247317"/>
          </a:xfrm>
          <a:prstGeom prst="rect">
            <a:avLst/>
          </a:prstGeom>
          <a:noFill/>
        </p:spPr>
        <p:txBody>
          <a:bodyPr wrap="square" rtlCol="0">
            <a:spAutoFit/>
          </a:bodyPr>
          <a:lstStyle/>
          <a:p>
            <a:r>
              <a:rPr lang="en-GB" b="1" dirty="0"/>
              <a:t>We keep all he information in DRD3 www page (</a:t>
            </a:r>
            <a:r>
              <a:rPr lang="en-GB" b="1" dirty="0">
                <a:solidFill>
                  <a:srgbClr val="181818"/>
                </a:solidFill>
              </a:rPr>
              <a:t>drd3.web.cern.ch</a:t>
            </a:r>
            <a:r>
              <a:rPr lang="en-GB" b="1" dirty="0"/>
              <a:t>):</a:t>
            </a:r>
          </a:p>
          <a:p>
            <a:pPr marL="285750" indent="-285750">
              <a:buFont typeface="Wingdings" panose="05000000000000000000" pitchFamily="2" charset="2"/>
              <a:buChar char="Ø"/>
            </a:pPr>
            <a:r>
              <a:rPr lang="en-GB" dirty="0"/>
              <a:t>announcements of interesting events schools/conferences/ workshops</a:t>
            </a:r>
          </a:p>
          <a:p>
            <a:pPr marL="285750" indent="-285750">
              <a:buFont typeface="Wingdings" panose="05000000000000000000" pitchFamily="2" charset="2"/>
              <a:buChar char="Ø"/>
            </a:pPr>
            <a:r>
              <a:rPr lang="en-GB" dirty="0"/>
              <a:t>open positions</a:t>
            </a:r>
          </a:p>
          <a:p>
            <a:pPr marL="285750" indent="-285750">
              <a:buFont typeface="Wingdings" panose="05000000000000000000" pitchFamily="2" charset="2"/>
              <a:buChar char="Ø"/>
            </a:pPr>
            <a:r>
              <a:rPr lang="en-GB" dirty="0"/>
              <a:t>repository of relevant literature and documents </a:t>
            </a:r>
          </a:p>
          <a:p>
            <a:pPr marL="285750" indent="-285750">
              <a:buFont typeface="Wingdings" panose="05000000000000000000" pitchFamily="2" charset="2"/>
              <a:buChar char="Ø"/>
            </a:pPr>
            <a:r>
              <a:rPr lang="en-GB" dirty="0"/>
              <a:t>links to CDS records of proposals and internal documents </a:t>
            </a:r>
          </a:p>
          <a:p>
            <a:endParaRPr lang="en-GB" b="1" dirty="0"/>
          </a:p>
          <a:p>
            <a:r>
              <a:rPr lang="en-GB" b="1" dirty="0"/>
              <a:t>Presentations:</a:t>
            </a:r>
          </a:p>
          <a:p>
            <a:pPr marL="342900" indent="-342900">
              <a:buFont typeface="Wingdings" panose="05000000000000000000" pitchFamily="2" charset="2"/>
              <a:buChar char="Ø"/>
            </a:pPr>
            <a:r>
              <a:rPr lang="en-GB" dirty="0"/>
              <a:t>at student lectures/schools </a:t>
            </a:r>
          </a:p>
          <a:p>
            <a:pPr marL="342900" indent="-342900">
              <a:buFont typeface="Wingdings" panose="05000000000000000000" pitchFamily="2" charset="2"/>
              <a:buChar char="Ø"/>
            </a:pPr>
            <a:r>
              <a:rPr lang="en-GB" dirty="0"/>
              <a:t>several overview presentations at various conferences/workshops</a:t>
            </a:r>
          </a:p>
          <a:p>
            <a:endParaRPr lang="en-GB" b="1" dirty="0"/>
          </a:p>
          <a:p>
            <a:r>
              <a:rPr lang="en-GB" b="1" dirty="0"/>
              <a:t>Schools organized within/by DRD3 in last year:</a:t>
            </a:r>
          </a:p>
          <a:p>
            <a:pPr marL="285750" indent="-285750">
              <a:buFont typeface="Wingdings" panose="05000000000000000000" pitchFamily="2" charset="2"/>
              <a:buChar char="Ø"/>
            </a:pPr>
            <a:r>
              <a:rPr lang="en-GB" dirty="0"/>
              <a:t>1</a:t>
            </a:r>
            <a:r>
              <a:rPr lang="en-GB" baseline="30000" dirty="0"/>
              <a:t>st</a:t>
            </a:r>
            <a:r>
              <a:rPr lang="en-GB" dirty="0"/>
              <a:t> DRD3 TCT School (March 2025)</a:t>
            </a:r>
          </a:p>
          <a:p>
            <a:pPr marL="285750" indent="-285750">
              <a:buFont typeface="Wingdings" panose="05000000000000000000" pitchFamily="2" charset="2"/>
              <a:buChar char="Ø"/>
            </a:pPr>
            <a:r>
              <a:rPr lang="en-GB" dirty="0"/>
              <a:t>MAPS academy (July 2025)</a:t>
            </a:r>
          </a:p>
          <a:p>
            <a:pPr marL="285750" indent="-285750">
              <a:buFont typeface="Wingdings" panose="05000000000000000000" pitchFamily="2" charset="2"/>
              <a:buChar char="Ø"/>
            </a:pPr>
            <a:r>
              <a:rPr lang="en-GB" dirty="0"/>
              <a:t>2</a:t>
            </a:r>
            <a:r>
              <a:rPr lang="en-GB" baseline="30000" dirty="0"/>
              <a:t>nd</a:t>
            </a:r>
            <a:r>
              <a:rPr lang="en-GB" dirty="0"/>
              <a:t> DRD3 TCT School (September 2025)</a:t>
            </a:r>
          </a:p>
        </p:txBody>
      </p:sp>
      <p:pic>
        <p:nvPicPr>
          <p:cNvPr id="6" name="Picture 5">
            <a:extLst>
              <a:ext uri="{FF2B5EF4-FFF2-40B4-BE49-F238E27FC236}">
                <a16:creationId xmlns:a16="http://schemas.microsoft.com/office/drawing/2014/main" id="{D3BCBF6F-DD84-4C32-84E4-DB73794A5409}"/>
              </a:ext>
            </a:extLst>
          </p:cNvPr>
          <p:cNvPicPr>
            <a:picLocks noChangeAspect="1"/>
          </p:cNvPicPr>
          <p:nvPr/>
        </p:nvPicPr>
        <p:blipFill>
          <a:blip r:embed="rId2"/>
          <a:stretch>
            <a:fillRect/>
          </a:stretch>
        </p:blipFill>
        <p:spPr>
          <a:xfrm>
            <a:off x="9261704" y="4436678"/>
            <a:ext cx="2584962" cy="1921565"/>
          </a:xfrm>
          <a:prstGeom prst="rect">
            <a:avLst/>
          </a:prstGeom>
        </p:spPr>
      </p:pic>
      <p:sp>
        <p:nvSpPr>
          <p:cNvPr id="7" name="TextBox 6">
            <a:extLst>
              <a:ext uri="{FF2B5EF4-FFF2-40B4-BE49-F238E27FC236}">
                <a16:creationId xmlns:a16="http://schemas.microsoft.com/office/drawing/2014/main" id="{F8B31BC6-A900-4907-9FDC-53B8F307FD4D}"/>
              </a:ext>
            </a:extLst>
          </p:cNvPr>
          <p:cNvSpPr txBox="1"/>
          <p:nvPr/>
        </p:nvSpPr>
        <p:spPr>
          <a:xfrm>
            <a:off x="10215584" y="4499112"/>
            <a:ext cx="1517980" cy="646331"/>
          </a:xfrm>
          <a:prstGeom prst="rect">
            <a:avLst/>
          </a:prstGeom>
          <a:noFill/>
        </p:spPr>
        <p:txBody>
          <a:bodyPr wrap="none" rtlCol="0">
            <a:spAutoFit/>
          </a:bodyPr>
          <a:lstStyle/>
          <a:p>
            <a:r>
              <a:rPr lang="en-GB" dirty="0">
                <a:solidFill>
                  <a:srgbClr val="FFFF00"/>
                </a:solidFill>
              </a:rPr>
              <a:t>2</a:t>
            </a:r>
            <a:r>
              <a:rPr lang="en-GB" baseline="30000" dirty="0">
                <a:solidFill>
                  <a:srgbClr val="FFFF00"/>
                </a:solidFill>
              </a:rPr>
              <a:t>nd</a:t>
            </a:r>
            <a:r>
              <a:rPr lang="en-GB" dirty="0">
                <a:solidFill>
                  <a:srgbClr val="FFFF00"/>
                </a:solidFill>
              </a:rPr>
              <a:t> TCT school</a:t>
            </a:r>
          </a:p>
          <a:p>
            <a:r>
              <a:rPr lang="en-GB" dirty="0">
                <a:solidFill>
                  <a:srgbClr val="FFFF00"/>
                </a:solidFill>
              </a:rPr>
              <a:t>CERN</a:t>
            </a:r>
            <a:endParaRPr lang="LID4096" dirty="0">
              <a:solidFill>
                <a:srgbClr val="FFFF00"/>
              </a:solidFill>
            </a:endParaRPr>
          </a:p>
        </p:txBody>
      </p:sp>
      <p:pic>
        <p:nvPicPr>
          <p:cNvPr id="8" name="Picture 7">
            <a:extLst>
              <a:ext uri="{FF2B5EF4-FFF2-40B4-BE49-F238E27FC236}">
                <a16:creationId xmlns:a16="http://schemas.microsoft.com/office/drawing/2014/main" id="{EF5CF7EE-3F5E-4CAE-B2A1-55E7A3576518}"/>
              </a:ext>
            </a:extLst>
          </p:cNvPr>
          <p:cNvPicPr>
            <a:picLocks noChangeAspect="1"/>
          </p:cNvPicPr>
          <p:nvPr/>
        </p:nvPicPr>
        <p:blipFill>
          <a:blip r:embed="rId3"/>
          <a:stretch>
            <a:fillRect/>
          </a:stretch>
        </p:blipFill>
        <p:spPr>
          <a:xfrm>
            <a:off x="6009554" y="4436677"/>
            <a:ext cx="3051897" cy="1921565"/>
          </a:xfrm>
          <a:prstGeom prst="rect">
            <a:avLst/>
          </a:prstGeom>
        </p:spPr>
      </p:pic>
      <p:sp>
        <p:nvSpPr>
          <p:cNvPr id="9" name="TextBox 8">
            <a:extLst>
              <a:ext uri="{FF2B5EF4-FFF2-40B4-BE49-F238E27FC236}">
                <a16:creationId xmlns:a16="http://schemas.microsoft.com/office/drawing/2014/main" id="{81069909-B3C5-42F2-8967-02695A9EBAC2}"/>
              </a:ext>
            </a:extLst>
          </p:cNvPr>
          <p:cNvSpPr txBox="1"/>
          <p:nvPr/>
        </p:nvSpPr>
        <p:spPr>
          <a:xfrm>
            <a:off x="6096000" y="4436677"/>
            <a:ext cx="2269147" cy="369332"/>
          </a:xfrm>
          <a:prstGeom prst="rect">
            <a:avLst/>
          </a:prstGeom>
          <a:noFill/>
        </p:spPr>
        <p:txBody>
          <a:bodyPr wrap="none" rtlCol="0">
            <a:spAutoFit/>
          </a:bodyPr>
          <a:lstStyle/>
          <a:p>
            <a:r>
              <a:rPr lang="en-GB" dirty="0">
                <a:solidFill>
                  <a:srgbClr val="FFFF00"/>
                </a:solidFill>
              </a:rPr>
              <a:t>1</a:t>
            </a:r>
            <a:r>
              <a:rPr lang="en-GB" baseline="30000" dirty="0">
                <a:solidFill>
                  <a:srgbClr val="FFFF00"/>
                </a:solidFill>
              </a:rPr>
              <a:t>st</a:t>
            </a:r>
            <a:r>
              <a:rPr lang="en-GB" dirty="0">
                <a:solidFill>
                  <a:srgbClr val="FFFF00"/>
                </a:solidFill>
              </a:rPr>
              <a:t> TCT school at CERN</a:t>
            </a:r>
            <a:endParaRPr lang="LID4096" dirty="0">
              <a:solidFill>
                <a:srgbClr val="FFFF00"/>
              </a:solidFill>
            </a:endParaRPr>
          </a:p>
        </p:txBody>
      </p:sp>
      <p:pic>
        <p:nvPicPr>
          <p:cNvPr id="10" name="Picture 9">
            <a:extLst>
              <a:ext uri="{FF2B5EF4-FFF2-40B4-BE49-F238E27FC236}">
                <a16:creationId xmlns:a16="http://schemas.microsoft.com/office/drawing/2014/main" id="{16D50810-DBFC-45FC-B9EE-8A0ECE51AFE2}"/>
              </a:ext>
            </a:extLst>
          </p:cNvPr>
          <p:cNvPicPr>
            <a:picLocks noChangeAspect="1"/>
          </p:cNvPicPr>
          <p:nvPr/>
        </p:nvPicPr>
        <p:blipFill>
          <a:blip r:embed="rId4"/>
          <a:stretch>
            <a:fillRect/>
          </a:stretch>
        </p:blipFill>
        <p:spPr>
          <a:xfrm>
            <a:off x="8361647" y="5788941"/>
            <a:ext cx="1599861" cy="569301"/>
          </a:xfrm>
          <a:prstGeom prst="rect">
            <a:avLst/>
          </a:prstGeom>
        </p:spPr>
      </p:pic>
      <p:pic>
        <p:nvPicPr>
          <p:cNvPr id="11" name="Picture 10">
            <a:extLst>
              <a:ext uri="{FF2B5EF4-FFF2-40B4-BE49-F238E27FC236}">
                <a16:creationId xmlns:a16="http://schemas.microsoft.com/office/drawing/2014/main" id="{0BC526E6-4B63-40C5-9B5E-5BAD2C063F84}"/>
              </a:ext>
            </a:extLst>
          </p:cNvPr>
          <p:cNvPicPr>
            <a:picLocks noChangeAspect="1"/>
          </p:cNvPicPr>
          <p:nvPr/>
        </p:nvPicPr>
        <p:blipFill>
          <a:blip r:embed="rId5"/>
          <a:stretch>
            <a:fillRect/>
          </a:stretch>
        </p:blipFill>
        <p:spPr>
          <a:xfrm>
            <a:off x="4636647" y="4868444"/>
            <a:ext cx="2548954" cy="1567135"/>
          </a:xfrm>
          <a:prstGeom prst="rect">
            <a:avLst/>
          </a:prstGeom>
        </p:spPr>
      </p:pic>
      <p:sp>
        <p:nvSpPr>
          <p:cNvPr id="12" name="TextBox 11">
            <a:extLst>
              <a:ext uri="{FF2B5EF4-FFF2-40B4-BE49-F238E27FC236}">
                <a16:creationId xmlns:a16="http://schemas.microsoft.com/office/drawing/2014/main" id="{5BA4B09C-2E57-4EC7-9BFC-C3E7582509AB}"/>
              </a:ext>
            </a:extLst>
          </p:cNvPr>
          <p:cNvSpPr txBox="1"/>
          <p:nvPr/>
        </p:nvSpPr>
        <p:spPr>
          <a:xfrm>
            <a:off x="4825446" y="4900600"/>
            <a:ext cx="1630767" cy="646331"/>
          </a:xfrm>
          <a:prstGeom prst="rect">
            <a:avLst/>
          </a:prstGeom>
          <a:noFill/>
        </p:spPr>
        <p:txBody>
          <a:bodyPr wrap="none" rtlCol="0">
            <a:spAutoFit/>
          </a:bodyPr>
          <a:lstStyle/>
          <a:p>
            <a:r>
              <a:rPr lang="en-GB" dirty="0">
                <a:solidFill>
                  <a:srgbClr val="FFFF00"/>
                </a:solidFill>
              </a:rPr>
              <a:t>MAPS academy</a:t>
            </a:r>
          </a:p>
          <a:p>
            <a:r>
              <a:rPr lang="en-GB" dirty="0">
                <a:solidFill>
                  <a:srgbClr val="FFFF00"/>
                </a:solidFill>
              </a:rPr>
              <a:t>KEK</a:t>
            </a:r>
            <a:endParaRPr lang="LID4096" dirty="0">
              <a:solidFill>
                <a:srgbClr val="FFFF00"/>
              </a:solidFill>
            </a:endParaRPr>
          </a:p>
        </p:txBody>
      </p:sp>
      <p:pic>
        <p:nvPicPr>
          <p:cNvPr id="13" name="Picture 12">
            <a:extLst>
              <a:ext uri="{FF2B5EF4-FFF2-40B4-BE49-F238E27FC236}">
                <a16:creationId xmlns:a16="http://schemas.microsoft.com/office/drawing/2014/main" id="{1FC33885-27E9-4BF7-B134-9E82CE05E813}"/>
              </a:ext>
            </a:extLst>
          </p:cNvPr>
          <p:cNvPicPr>
            <a:picLocks noChangeAspect="1"/>
          </p:cNvPicPr>
          <p:nvPr/>
        </p:nvPicPr>
        <p:blipFill>
          <a:blip r:embed="rId6"/>
          <a:stretch>
            <a:fillRect/>
          </a:stretch>
        </p:blipFill>
        <p:spPr>
          <a:xfrm>
            <a:off x="7439540" y="3289499"/>
            <a:ext cx="4401889" cy="1078869"/>
          </a:xfrm>
          <a:prstGeom prst="rect">
            <a:avLst/>
          </a:prstGeom>
        </p:spPr>
      </p:pic>
      <p:sp>
        <p:nvSpPr>
          <p:cNvPr id="14" name="TextBox 13">
            <a:extLst>
              <a:ext uri="{FF2B5EF4-FFF2-40B4-BE49-F238E27FC236}">
                <a16:creationId xmlns:a16="http://schemas.microsoft.com/office/drawing/2014/main" id="{D08FFF9A-79E8-4DB1-848F-F524F6DC9449}"/>
              </a:ext>
            </a:extLst>
          </p:cNvPr>
          <p:cNvSpPr txBox="1"/>
          <p:nvPr/>
        </p:nvSpPr>
        <p:spPr>
          <a:xfrm>
            <a:off x="7511574" y="4017969"/>
            <a:ext cx="1650003" cy="369332"/>
          </a:xfrm>
          <a:prstGeom prst="rect">
            <a:avLst/>
          </a:prstGeom>
          <a:noFill/>
        </p:spPr>
        <p:txBody>
          <a:bodyPr wrap="none" rtlCol="0">
            <a:spAutoFit/>
          </a:bodyPr>
          <a:lstStyle/>
          <a:p>
            <a:r>
              <a:rPr lang="en-GB" dirty="0">
                <a:solidFill>
                  <a:srgbClr val="FFFF00"/>
                </a:solidFill>
              </a:rPr>
              <a:t>1</a:t>
            </a:r>
            <a:r>
              <a:rPr lang="en-GB" baseline="30000" dirty="0">
                <a:solidFill>
                  <a:srgbClr val="FFFF00"/>
                </a:solidFill>
              </a:rPr>
              <a:t>st</a:t>
            </a:r>
            <a:r>
              <a:rPr lang="en-GB" dirty="0">
                <a:solidFill>
                  <a:srgbClr val="FFFF00"/>
                </a:solidFill>
              </a:rPr>
              <a:t> DRD3 week </a:t>
            </a:r>
            <a:endParaRPr lang="LID4096" dirty="0">
              <a:solidFill>
                <a:srgbClr val="FFFF00"/>
              </a:solidFill>
            </a:endParaRPr>
          </a:p>
        </p:txBody>
      </p:sp>
      <p:pic>
        <p:nvPicPr>
          <p:cNvPr id="15" name="Picture 14">
            <a:extLst>
              <a:ext uri="{FF2B5EF4-FFF2-40B4-BE49-F238E27FC236}">
                <a16:creationId xmlns:a16="http://schemas.microsoft.com/office/drawing/2014/main" id="{725710DF-32C1-4510-87C3-50CB0FE4ADB2}"/>
              </a:ext>
            </a:extLst>
          </p:cNvPr>
          <p:cNvPicPr>
            <a:picLocks noChangeAspect="1"/>
          </p:cNvPicPr>
          <p:nvPr/>
        </p:nvPicPr>
        <p:blipFill>
          <a:blip r:embed="rId7"/>
          <a:stretch>
            <a:fillRect/>
          </a:stretch>
        </p:blipFill>
        <p:spPr>
          <a:xfrm>
            <a:off x="8998227" y="1053172"/>
            <a:ext cx="3062644" cy="2291703"/>
          </a:xfrm>
          <a:prstGeom prst="rect">
            <a:avLst/>
          </a:prstGeom>
        </p:spPr>
      </p:pic>
      <p:sp>
        <p:nvSpPr>
          <p:cNvPr id="16" name="TextBox 15">
            <a:extLst>
              <a:ext uri="{FF2B5EF4-FFF2-40B4-BE49-F238E27FC236}">
                <a16:creationId xmlns:a16="http://schemas.microsoft.com/office/drawing/2014/main" id="{CF3D17F6-42FC-48E5-9688-99BC3DCDBBFE}"/>
              </a:ext>
            </a:extLst>
          </p:cNvPr>
          <p:cNvSpPr txBox="1"/>
          <p:nvPr/>
        </p:nvSpPr>
        <p:spPr>
          <a:xfrm>
            <a:off x="7053846" y="1727727"/>
            <a:ext cx="5815324" cy="923330"/>
          </a:xfrm>
          <a:prstGeom prst="rect">
            <a:avLst/>
          </a:prstGeom>
          <a:noFill/>
        </p:spPr>
        <p:txBody>
          <a:bodyPr wrap="square" rtlCol="0">
            <a:spAutoFit/>
          </a:bodyPr>
          <a:lstStyle/>
          <a:p>
            <a:r>
              <a:rPr lang="en-GB" b="1" dirty="0"/>
              <a:t>DRD3 weeks </a:t>
            </a:r>
          </a:p>
          <a:p>
            <a:r>
              <a:rPr lang="en-GB" b="1" dirty="0"/>
              <a:t>our main events</a:t>
            </a:r>
          </a:p>
          <a:p>
            <a:r>
              <a:rPr lang="en-GB" b="1" dirty="0"/>
              <a:t>open to everyone</a:t>
            </a:r>
            <a:endParaRPr lang="LID4096" b="1" dirty="0"/>
          </a:p>
        </p:txBody>
      </p:sp>
    </p:spTree>
    <p:extLst>
      <p:ext uri="{BB962C8B-B14F-4D97-AF65-F5344CB8AC3E}">
        <p14:creationId xmlns:p14="http://schemas.microsoft.com/office/powerpoint/2010/main" val="29102097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4"/>
          <p:cNvSpPr txBox="1">
            <a:spLocks noGrp="1"/>
          </p:cNvSpPr>
          <p:nvPr>
            <p:ph type="title"/>
          </p:nvPr>
        </p:nvSpPr>
        <p:spPr>
          <a:prstGeom prst="rect">
            <a:avLst/>
          </a:prstGeom>
          <a:noFill/>
          <a:ln>
            <a:noFill/>
          </a:ln>
        </p:spPr>
        <p:txBody>
          <a:bodyPr spcFirstLastPara="1" wrap="square" lIns="45700" tIns="45700" rIns="45700" bIns="45700" anchor="ctr" anchorCtr="0">
            <a:normAutofit/>
          </a:bodyPr>
          <a:lstStyle/>
          <a:p>
            <a:pPr marL="0" lvl="0" indent="0" algn="l" rtl="0">
              <a:spcBef>
                <a:spcPts val="0"/>
              </a:spcBef>
              <a:spcAft>
                <a:spcPts val="0"/>
              </a:spcAft>
              <a:buClr>
                <a:schemeClr val="dk1"/>
              </a:buClr>
              <a:buSzPts val="4000"/>
              <a:buFont typeface="Arial"/>
              <a:buNone/>
            </a:pPr>
            <a:r>
              <a:rPr lang="en-GB" dirty="0"/>
              <a:t>Conclusions &amp; outlook </a:t>
            </a:r>
            <a:endParaRPr dirty="0"/>
          </a:p>
        </p:txBody>
      </p:sp>
      <p:sp>
        <p:nvSpPr>
          <p:cNvPr id="166" name="Google Shape;166;p4"/>
          <p:cNvSpPr txBox="1"/>
          <p:nvPr/>
        </p:nvSpPr>
        <p:spPr>
          <a:xfrm>
            <a:off x="367899" y="1407663"/>
            <a:ext cx="11018370" cy="341627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Font typeface="Wingdings" panose="05000000000000000000" pitchFamily="2" charset="2"/>
              <a:buChar char="Ø"/>
            </a:pPr>
            <a:r>
              <a:rPr lang="en-GB" dirty="0">
                <a:solidFill>
                  <a:srgbClr val="181818"/>
                </a:solidFill>
              </a:rPr>
              <a:t>We are large fully functioning collaboration with MoU in the last phases of preparation. </a:t>
            </a:r>
          </a:p>
          <a:p>
            <a:pPr marL="342900" indent="-342900" algn="just">
              <a:buFont typeface="Wingdings" panose="05000000000000000000" pitchFamily="2" charset="2"/>
              <a:buChar char="Ø"/>
            </a:pPr>
            <a:r>
              <a:rPr lang="en-GB" dirty="0">
                <a:solidFill>
                  <a:srgbClr val="181818"/>
                </a:solidFill>
              </a:rPr>
              <a:t>We have very active R&amp;D going on: </a:t>
            </a:r>
          </a:p>
          <a:p>
            <a:pPr marL="800100" lvl="1" indent="-342900" algn="just">
              <a:buFont typeface="Wingdings" panose="05000000000000000000" pitchFamily="2" charset="2"/>
              <a:buChar char="Ø"/>
            </a:pPr>
            <a:r>
              <a:rPr lang="en-GB" dirty="0">
                <a:solidFill>
                  <a:srgbClr val="181818"/>
                </a:solidFill>
              </a:rPr>
              <a:t>approved and running in </a:t>
            </a:r>
            <a:r>
              <a:rPr lang="en-GB" b="1" dirty="0">
                <a:solidFill>
                  <a:srgbClr val="181818"/>
                </a:solidFill>
              </a:rPr>
              <a:t>total 12 WP projects </a:t>
            </a:r>
            <a:r>
              <a:rPr lang="en-GB" dirty="0">
                <a:solidFill>
                  <a:srgbClr val="181818"/>
                </a:solidFill>
              </a:rPr>
              <a:t>with several in making (</a:t>
            </a:r>
            <a:r>
              <a:rPr lang="en-GB" b="1" dirty="0">
                <a:solidFill>
                  <a:srgbClr val="181818"/>
                </a:solidFill>
              </a:rPr>
              <a:t>not all the projects have fully assured finances – most critical is financing of prototype runs</a:t>
            </a:r>
            <a:r>
              <a:rPr lang="en-GB" dirty="0">
                <a:solidFill>
                  <a:srgbClr val="181818"/>
                </a:solidFill>
              </a:rPr>
              <a:t>)</a:t>
            </a:r>
          </a:p>
          <a:p>
            <a:pPr marL="800100" lvl="1" indent="-342900" algn="just">
              <a:buFont typeface="Wingdings" panose="05000000000000000000" pitchFamily="2" charset="2"/>
              <a:buChar char="Ø"/>
            </a:pPr>
            <a:r>
              <a:rPr lang="en-GB" dirty="0">
                <a:solidFill>
                  <a:srgbClr val="181818"/>
                </a:solidFill>
              </a:rPr>
              <a:t>small DRD3 CCF projects </a:t>
            </a:r>
          </a:p>
          <a:p>
            <a:pPr marL="800100" lvl="1" indent="-342900" algn="just">
              <a:buFont typeface="Wingdings" panose="05000000000000000000" pitchFamily="2" charset="2"/>
              <a:buChar char="Ø"/>
            </a:pPr>
            <a:r>
              <a:rPr lang="en-GB" dirty="0">
                <a:solidFill>
                  <a:srgbClr val="181818"/>
                </a:solidFill>
              </a:rPr>
              <a:t>small RD50 CCF running projects</a:t>
            </a:r>
          </a:p>
          <a:p>
            <a:pPr marL="342900" lvl="0" indent="-342900" algn="just">
              <a:buFont typeface="Wingdings" panose="05000000000000000000" pitchFamily="2" charset="2"/>
              <a:buChar char="Ø"/>
            </a:pPr>
            <a:r>
              <a:rPr lang="en-GB" dirty="0">
                <a:solidFill>
                  <a:srgbClr val="181818"/>
                </a:solidFill>
              </a:rPr>
              <a:t>More than 700 people are engaged with person-power of around 320 (full engagement) – we </a:t>
            </a:r>
            <a:r>
              <a:rPr lang="en-GB" b="1" dirty="0">
                <a:solidFill>
                  <a:srgbClr val="181818"/>
                </a:solidFill>
              </a:rPr>
              <a:t>hope that at least this level of involvement in R&amp;D will be kept or even increased </a:t>
            </a:r>
            <a:r>
              <a:rPr lang="en-GB" dirty="0">
                <a:solidFill>
                  <a:srgbClr val="181818"/>
                </a:solidFill>
              </a:rPr>
              <a:t>after completion of HL-LHC.</a:t>
            </a:r>
          </a:p>
          <a:p>
            <a:pPr marL="342900" indent="-342900" algn="just">
              <a:buFont typeface="Wingdings" panose="05000000000000000000" pitchFamily="2" charset="2"/>
              <a:buChar char="Ø"/>
            </a:pPr>
            <a:r>
              <a:rPr lang="en-GB" b="1" dirty="0">
                <a:solidFill>
                  <a:srgbClr val="181818"/>
                </a:solidFill>
              </a:rPr>
              <a:t>CCF</a:t>
            </a:r>
            <a:r>
              <a:rPr lang="en-GB" dirty="0">
                <a:solidFill>
                  <a:srgbClr val="181818"/>
                </a:solidFill>
              </a:rPr>
              <a:t> is as vital for promotion of new ideas, integration of smaller groups, facilitation of activities, and increase of mobility.</a:t>
            </a:r>
          </a:p>
          <a:p>
            <a:pPr marL="342900" marR="0" lvl="0" indent="-342900" algn="just" rtl="0">
              <a:spcBef>
                <a:spcPts val="0"/>
              </a:spcBef>
              <a:spcAft>
                <a:spcPts val="0"/>
              </a:spcAft>
              <a:buFont typeface="Wingdings" panose="05000000000000000000" pitchFamily="2" charset="2"/>
              <a:buChar char="Ø"/>
            </a:pPr>
            <a:r>
              <a:rPr lang="en-GB" dirty="0">
                <a:solidFill>
                  <a:srgbClr val="181818"/>
                </a:solidFill>
              </a:rPr>
              <a:t>We would like to expand the sensors technologies developed in the DRD3 to the other fields of science for which adaptation we would need more resources.</a:t>
            </a:r>
            <a:endParaRPr lang="en-GB" sz="2200" dirty="0">
              <a:solidFill>
                <a:srgbClr val="181818"/>
              </a:solidFill>
            </a:endParaRPr>
          </a:p>
        </p:txBody>
      </p:sp>
      <p:sp>
        <p:nvSpPr>
          <p:cNvPr id="2" name="Footer Placeholder 1">
            <a:extLst>
              <a:ext uri="{FF2B5EF4-FFF2-40B4-BE49-F238E27FC236}">
                <a16:creationId xmlns:a16="http://schemas.microsoft.com/office/drawing/2014/main" id="{F25F6289-8C84-4A89-938A-24400A4CA958}"/>
              </a:ext>
            </a:extLst>
          </p:cNvPr>
          <p:cNvSpPr>
            <a:spLocks noGrp="1"/>
          </p:cNvSpPr>
          <p:nvPr>
            <p:ph type="ftr" sz="quarter" idx="10"/>
          </p:nvPr>
        </p:nvSpPr>
        <p:spPr/>
        <p:txBody>
          <a:bodyPr/>
          <a:lstStyle/>
          <a:p>
            <a:r>
              <a:rPr lang="en-GB"/>
              <a:t>G. Kramberger, DRD3 collaboration, DRD Jamboree, CERN</a:t>
            </a:r>
            <a:endParaRPr lang="en-US" dirty="0"/>
          </a:p>
        </p:txBody>
      </p:sp>
      <p:sp>
        <p:nvSpPr>
          <p:cNvPr id="3" name="Slide Number Placeholder 2">
            <a:extLst>
              <a:ext uri="{FF2B5EF4-FFF2-40B4-BE49-F238E27FC236}">
                <a16:creationId xmlns:a16="http://schemas.microsoft.com/office/drawing/2014/main" id="{D4F8524D-571B-4035-8BF8-32B213B64256}"/>
              </a:ext>
            </a:extLst>
          </p:cNvPr>
          <p:cNvSpPr>
            <a:spLocks noGrp="1"/>
          </p:cNvSpPr>
          <p:nvPr>
            <p:ph type="sldNum" sz="quarter" idx="11"/>
          </p:nvPr>
        </p:nvSpPr>
        <p:spPr/>
        <p:txBody>
          <a:bodyPr/>
          <a:lstStyle/>
          <a:p>
            <a:fld id="{17918391-D411-FE40-AAD7-861AE5233E0E}" type="slidenum">
              <a:rPr lang="en-US" smtClean="0"/>
              <a:pPr/>
              <a:t>18</a:t>
            </a:fld>
            <a:endParaRPr lang="en-US" dirty="0"/>
          </a:p>
        </p:txBody>
      </p:sp>
      <p:sp>
        <p:nvSpPr>
          <p:cNvPr id="4" name="Rectangle 3">
            <a:extLst>
              <a:ext uri="{FF2B5EF4-FFF2-40B4-BE49-F238E27FC236}">
                <a16:creationId xmlns:a16="http://schemas.microsoft.com/office/drawing/2014/main" id="{83EDC575-34A0-4806-8066-8FAAB36FEA6B}"/>
              </a:ext>
            </a:extLst>
          </p:cNvPr>
          <p:cNvSpPr/>
          <p:nvPr/>
        </p:nvSpPr>
        <p:spPr>
          <a:xfrm>
            <a:off x="-834887" y="5144081"/>
            <a:ext cx="12172122" cy="933589"/>
          </a:xfrm>
          <a:prstGeom prst="rect">
            <a:avLst/>
          </a:prstGeom>
        </p:spPr>
        <p:txBody>
          <a:bodyPr wrap="square">
            <a:spAutoFit/>
          </a:bodyPr>
          <a:lstStyle/>
          <a:p>
            <a:pPr marL="1309687" lvl="3" indent="0" fontAlgn="base">
              <a:spcBef>
                <a:spcPts val="800"/>
              </a:spcBef>
              <a:spcAft>
                <a:spcPct val="0"/>
              </a:spcAft>
              <a:buClr>
                <a:sysClr val="windowText" lastClr="000000"/>
              </a:buClr>
              <a:buSzTx/>
              <a:buNone/>
              <a:defRPr/>
            </a:pPr>
            <a:r>
              <a:rPr lang="en-US" sz="1600" i="1" dirty="0">
                <a:solidFill>
                  <a:sysClr val="windowText" lastClr="000000"/>
                </a:solidFill>
                <a:latin typeface="Calibri" panose="020F0502020204030204" pitchFamily="34" charset="0"/>
                <a:cs typeface="Calibri" panose="020F0502020204030204" pitchFamily="34" charset="0"/>
              </a:rPr>
              <a:t>“Far better it is to dare mighty things, to win glorious triumphs, even though checkered by failure, than to take rank with those poor spirits who neither enjoy much nor suffer much, because they live in a gray twilight that knows not victory nor defeat.”</a:t>
            </a:r>
          </a:p>
          <a:p>
            <a:pPr marL="395287" lvl="1" indent="0" fontAlgn="base">
              <a:spcBef>
                <a:spcPts val="800"/>
              </a:spcBef>
              <a:spcAft>
                <a:spcPct val="0"/>
              </a:spcAft>
              <a:buClr>
                <a:sysClr val="windowText" lastClr="000000"/>
              </a:buClr>
              <a:buSzTx/>
              <a:buNone/>
              <a:defRPr/>
            </a:pPr>
            <a:r>
              <a:rPr lang="en-US" sz="1600" i="1" dirty="0">
                <a:solidFill>
                  <a:sysClr val="windowText" lastClr="000000"/>
                </a:solidFill>
                <a:latin typeface="Calibri" panose="020F0502020204030204" pitchFamily="34" charset="0"/>
                <a:cs typeface="Calibri" panose="020F0502020204030204" pitchFamily="34" charset="0"/>
              </a:rPr>
              <a:t>						-- Theodore Roosevelt, 1899  </a:t>
            </a:r>
            <a:endParaRPr lang="en-US" sz="1600" dirty="0">
              <a:solidFill>
                <a:sysClr val="windowText" lastClr="000000"/>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2FE0471C-95F3-402D-BC15-842DEA1877C5}"/>
              </a:ext>
            </a:extLst>
          </p:cNvPr>
          <p:cNvSpPr txBox="1"/>
          <p:nvPr/>
        </p:nvSpPr>
        <p:spPr>
          <a:xfrm>
            <a:off x="4496321" y="6213143"/>
            <a:ext cx="2761525" cy="369332"/>
          </a:xfrm>
          <a:prstGeom prst="rect">
            <a:avLst/>
          </a:prstGeom>
          <a:noFill/>
        </p:spPr>
        <p:txBody>
          <a:bodyPr wrap="none" rtlCol="0">
            <a:spAutoFit/>
          </a:bodyPr>
          <a:lstStyle/>
          <a:p>
            <a:r>
              <a:rPr lang="en-GB" dirty="0"/>
              <a:t>…. we dare mighty things …</a:t>
            </a:r>
            <a:endParaRPr lang="LID4096" dirty="0"/>
          </a:p>
        </p:txBody>
      </p:sp>
    </p:spTree>
    <p:extLst>
      <p:ext uri="{BB962C8B-B14F-4D97-AF65-F5344CB8AC3E}">
        <p14:creationId xmlns:p14="http://schemas.microsoft.com/office/powerpoint/2010/main" val="3902150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91F085-84B6-B377-2DDA-495E723442B7}"/>
              </a:ext>
            </a:extLst>
          </p:cNvPr>
          <p:cNvSpPr>
            <a:spLocks noGrp="1"/>
          </p:cNvSpPr>
          <p:nvPr>
            <p:ph type="title"/>
          </p:nvPr>
        </p:nvSpPr>
        <p:spPr/>
        <p:txBody>
          <a:bodyPr>
            <a:normAutofit/>
          </a:bodyPr>
          <a:lstStyle/>
          <a:p>
            <a:r>
              <a:rPr lang="en-GB" sz="4400" dirty="0"/>
              <a:t>Semiconductor</a:t>
            </a:r>
            <a:r>
              <a:rPr lang="it-IT" sz="4400" dirty="0"/>
              <a:t> sensors</a:t>
            </a:r>
            <a:endParaRPr lang="de-DE" sz="4400" dirty="0"/>
          </a:p>
        </p:txBody>
      </p:sp>
      <p:sp>
        <p:nvSpPr>
          <p:cNvPr id="3" name="Inhaltsplatzhalter 2">
            <a:extLst>
              <a:ext uri="{FF2B5EF4-FFF2-40B4-BE49-F238E27FC236}">
                <a16:creationId xmlns:a16="http://schemas.microsoft.com/office/drawing/2014/main" id="{75466FA6-3F19-CF14-C45A-7D7D76A2EB97}"/>
              </a:ext>
            </a:extLst>
          </p:cNvPr>
          <p:cNvSpPr>
            <a:spLocks noGrp="1"/>
          </p:cNvSpPr>
          <p:nvPr>
            <p:ph idx="4294967295"/>
          </p:nvPr>
        </p:nvSpPr>
        <p:spPr>
          <a:xfrm>
            <a:off x="2649" y="1117226"/>
            <a:ext cx="5829817" cy="5104876"/>
          </a:xfrm>
        </p:spPr>
        <p:txBody>
          <a:bodyPr>
            <a:noAutofit/>
          </a:bodyPr>
          <a:lstStyle/>
          <a:p>
            <a:pPr marL="0" indent="0" algn="just">
              <a:lnSpc>
                <a:spcPct val="120000"/>
              </a:lnSpc>
              <a:spcBef>
                <a:spcPts val="300"/>
              </a:spcBef>
              <a:buNone/>
            </a:pPr>
            <a:r>
              <a:rPr lang="en-GB" sz="1600" b="1" dirty="0"/>
              <a:t>Semiconductor detectors are the cornerstone of all present and future experiments:</a:t>
            </a:r>
          </a:p>
          <a:p>
            <a:pPr algn="just">
              <a:lnSpc>
                <a:spcPct val="120000"/>
              </a:lnSpc>
              <a:spcBef>
                <a:spcPts val="300"/>
              </a:spcBef>
            </a:pPr>
            <a:r>
              <a:rPr lang="en-GB" sz="1600" dirty="0"/>
              <a:t>several R&amp;D collaborations (RD39,</a:t>
            </a:r>
            <a:r>
              <a:rPr lang="en-GB" sz="1600" dirty="0">
                <a:solidFill>
                  <a:srgbClr val="FF0000"/>
                </a:solidFill>
              </a:rPr>
              <a:t>RD42</a:t>
            </a:r>
            <a:r>
              <a:rPr lang="en-GB" sz="1600" dirty="0"/>
              <a:t>, RD48 and </a:t>
            </a:r>
            <a:r>
              <a:rPr lang="en-GB" sz="1600" dirty="0">
                <a:solidFill>
                  <a:srgbClr val="FF0000"/>
                </a:solidFill>
              </a:rPr>
              <a:t>RD50</a:t>
            </a:r>
            <a:r>
              <a:rPr lang="en-GB" sz="1600" dirty="0"/>
              <a:t>) in the past with crucial contribution to the HL-LHC upgrades in all experiments</a:t>
            </a:r>
          </a:p>
          <a:p>
            <a:pPr algn="just">
              <a:lnSpc>
                <a:spcPct val="120000"/>
              </a:lnSpc>
              <a:spcBef>
                <a:spcPts val="300"/>
              </a:spcBef>
            </a:pPr>
            <a:r>
              <a:rPr lang="en-GB" sz="1600" dirty="0"/>
              <a:t>Improvements: </a:t>
            </a:r>
          </a:p>
          <a:p>
            <a:pPr lvl="1" algn="just">
              <a:lnSpc>
                <a:spcPct val="120000"/>
              </a:lnSpc>
              <a:spcBef>
                <a:spcPts val="300"/>
              </a:spcBef>
            </a:pPr>
            <a:r>
              <a:rPr lang="en-GB" sz="1200" dirty="0"/>
              <a:t>position resolution (CMS/ATLAS hybrid pixels on p silicon)</a:t>
            </a:r>
          </a:p>
          <a:p>
            <a:pPr lvl="1" algn="just">
              <a:lnSpc>
                <a:spcPct val="120000"/>
              </a:lnSpc>
              <a:spcBef>
                <a:spcPts val="300"/>
              </a:spcBef>
            </a:pPr>
            <a:r>
              <a:rPr lang="en-GB" sz="1200" dirty="0"/>
              <a:t>timing layers (ATLAS-HGTD, CMS-ETL)</a:t>
            </a:r>
          </a:p>
          <a:p>
            <a:pPr lvl="1" algn="just">
              <a:lnSpc>
                <a:spcPct val="120000"/>
              </a:lnSpc>
              <a:spcBef>
                <a:spcPts val="300"/>
              </a:spcBef>
            </a:pPr>
            <a:r>
              <a:rPr lang="en-GB" sz="1200" dirty="0"/>
              <a:t>large scale  use in calorimeters (CMS HGCAL, p-type Si)</a:t>
            </a:r>
          </a:p>
          <a:p>
            <a:pPr lvl="1" algn="just">
              <a:lnSpc>
                <a:spcPct val="120000"/>
              </a:lnSpc>
              <a:spcBef>
                <a:spcPts val="300"/>
              </a:spcBef>
            </a:pPr>
            <a:r>
              <a:rPr lang="en-GB" sz="1200" dirty="0"/>
              <a:t>lightweight monolithic pixel detectors (ALICE ITS) with excellent position resolution </a:t>
            </a:r>
          </a:p>
          <a:p>
            <a:pPr algn="just">
              <a:lnSpc>
                <a:spcPct val="120000"/>
              </a:lnSpc>
              <a:spcBef>
                <a:spcPts val="300"/>
              </a:spcBef>
            </a:pPr>
            <a:endParaRPr lang="en-GB" sz="1600" b="1" dirty="0"/>
          </a:p>
          <a:p>
            <a:pPr algn="just">
              <a:lnSpc>
                <a:spcPct val="120000"/>
              </a:lnSpc>
              <a:spcBef>
                <a:spcPts val="300"/>
              </a:spcBef>
            </a:pPr>
            <a:endParaRPr lang="en-GB" sz="1600" b="1" dirty="0"/>
          </a:p>
          <a:p>
            <a:pPr algn="just">
              <a:lnSpc>
                <a:spcPct val="120000"/>
              </a:lnSpc>
              <a:spcBef>
                <a:spcPts val="300"/>
              </a:spcBef>
            </a:pPr>
            <a:endParaRPr lang="en-GB" sz="1600" b="1" dirty="0"/>
          </a:p>
          <a:p>
            <a:pPr algn="just">
              <a:lnSpc>
                <a:spcPct val="120000"/>
              </a:lnSpc>
              <a:spcBef>
                <a:spcPts val="300"/>
              </a:spcBef>
            </a:pPr>
            <a:endParaRPr lang="en-GB" sz="1600" b="1" dirty="0"/>
          </a:p>
          <a:p>
            <a:pPr algn="just">
              <a:lnSpc>
                <a:spcPct val="120000"/>
              </a:lnSpc>
              <a:spcBef>
                <a:spcPts val="300"/>
              </a:spcBef>
            </a:pPr>
            <a:endParaRPr lang="en-US" sz="800" b="1" dirty="0"/>
          </a:p>
          <a:p>
            <a:pPr algn="just">
              <a:lnSpc>
                <a:spcPct val="120000"/>
              </a:lnSpc>
              <a:spcBef>
                <a:spcPts val="300"/>
              </a:spcBef>
            </a:pPr>
            <a:endParaRPr lang="en-GB" sz="1600" b="1" dirty="0"/>
          </a:p>
        </p:txBody>
      </p:sp>
      <p:pic>
        <p:nvPicPr>
          <p:cNvPr id="7" name="Picture 6">
            <a:extLst>
              <a:ext uri="{FF2B5EF4-FFF2-40B4-BE49-F238E27FC236}">
                <a16:creationId xmlns:a16="http://schemas.microsoft.com/office/drawing/2014/main" id="{0E2FE67F-3109-3956-83E5-650D526E9929}"/>
              </a:ext>
            </a:extLst>
          </p:cNvPr>
          <p:cNvPicPr>
            <a:picLocks noChangeAspect="1"/>
          </p:cNvPicPr>
          <p:nvPr/>
        </p:nvPicPr>
        <p:blipFill>
          <a:blip r:embed="rId2"/>
          <a:stretch>
            <a:fillRect/>
          </a:stretch>
        </p:blipFill>
        <p:spPr>
          <a:xfrm>
            <a:off x="5832466" y="1577499"/>
            <a:ext cx="6393751" cy="2356963"/>
          </a:xfrm>
          <a:prstGeom prst="rect">
            <a:avLst/>
          </a:prstGeom>
        </p:spPr>
      </p:pic>
      <p:sp>
        <p:nvSpPr>
          <p:cNvPr id="4" name="TextBox 3">
            <a:extLst>
              <a:ext uri="{FF2B5EF4-FFF2-40B4-BE49-F238E27FC236}">
                <a16:creationId xmlns:a16="http://schemas.microsoft.com/office/drawing/2014/main" id="{60F7F748-1EFB-49C4-B2BD-1C357FCCFA54}"/>
              </a:ext>
            </a:extLst>
          </p:cNvPr>
          <p:cNvSpPr txBox="1"/>
          <p:nvPr/>
        </p:nvSpPr>
        <p:spPr>
          <a:xfrm>
            <a:off x="6839760" y="1162697"/>
            <a:ext cx="4448590" cy="369332"/>
          </a:xfrm>
          <a:prstGeom prst="rect">
            <a:avLst/>
          </a:prstGeom>
          <a:noFill/>
        </p:spPr>
        <p:txBody>
          <a:bodyPr wrap="none" rtlCol="0">
            <a:spAutoFit/>
          </a:bodyPr>
          <a:lstStyle/>
          <a:p>
            <a:r>
              <a:rPr lang="en-GB" dirty="0"/>
              <a:t>Coming after the accelerator upgrade in 2029</a:t>
            </a:r>
            <a:endParaRPr lang="LID4096" dirty="0"/>
          </a:p>
        </p:txBody>
      </p:sp>
      <p:sp>
        <p:nvSpPr>
          <p:cNvPr id="6" name="Rectangle 5">
            <a:extLst>
              <a:ext uri="{FF2B5EF4-FFF2-40B4-BE49-F238E27FC236}">
                <a16:creationId xmlns:a16="http://schemas.microsoft.com/office/drawing/2014/main" id="{A36F8DEE-E5FA-4669-BE8D-BF7995D26C79}"/>
              </a:ext>
            </a:extLst>
          </p:cNvPr>
          <p:cNvSpPr/>
          <p:nvPr/>
        </p:nvSpPr>
        <p:spPr>
          <a:xfrm>
            <a:off x="110615" y="4326068"/>
            <a:ext cx="6248922" cy="2075633"/>
          </a:xfrm>
          <a:prstGeom prst="rect">
            <a:avLst/>
          </a:prstGeom>
        </p:spPr>
        <p:txBody>
          <a:bodyPr wrap="square">
            <a:spAutoFit/>
          </a:bodyPr>
          <a:lstStyle/>
          <a:p>
            <a:pPr algn="just">
              <a:lnSpc>
                <a:spcPct val="120000"/>
              </a:lnSpc>
              <a:spcBef>
                <a:spcPts val="300"/>
              </a:spcBef>
            </a:pPr>
            <a:r>
              <a:rPr lang="en-US" sz="1600" b="1" dirty="0"/>
              <a:t>New Major Challenges for the future</a:t>
            </a:r>
            <a:r>
              <a:rPr lang="en-US" sz="1600" dirty="0"/>
              <a:t>:</a:t>
            </a:r>
          </a:p>
          <a:p>
            <a:pPr marL="285750" indent="-285750" algn="just">
              <a:lnSpc>
                <a:spcPct val="120000"/>
              </a:lnSpc>
              <a:spcBef>
                <a:spcPts val="300"/>
              </a:spcBef>
              <a:buFont typeface="Wingdings" panose="05000000000000000000" pitchFamily="2" charset="2"/>
              <a:buChar char="Ø"/>
            </a:pPr>
            <a:r>
              <a:rPr lang="en-US" sz="1400" dirty="0"/>
              <a:t>FCC-</a:t>
            </a:r>
            <a:r>
              <a:rPr lang="en-US" sz="1400" dirty="0" err="1"/>
              <a:t>ee</a:t>
            </a:r>
            <a:r>
              <a:rPr lang="en-US" sz="1400" dirty="0"/>
              <a:t>/CEPC/ILC: vertex detectors with low mass, high resolution (Target per layer spatial resolution of ≤ 3-5 µm and X/X</a:t>
            </a:r>
            <a:r>
              <a:rPr lang="en-US" sz="1400" baseline="-25000" dirty="0"/>
              <a:t>0</a:t>
            </a:r>
            <a:r>
              <a:rPr lang="en-US" sz="1400" dirty="0"/>
              <a:t>≤ 0.05%),</a:t>
            </a:r>
          </a:p>
          <a:p>
            <a:pPr marL="285750" indent="-285750" algn="just">
              <a:lnSpc>
                <a:spcPct val="120000"/>
              </a:lnSpc>
              <a:spcBef>
                <a:spcPts val="300"/>
              </a:spcBef>
              <a:buFont typeface="Wingdings" panose="05000000000000000000" pitchFamily="2" charset="2"/>
              <a:buChar char="Ø"/>
            </a:pPr>
            <a:r>
              <a:rPr lang="en-US" sz="1400" dirty="0"/>
              <a:t>FCC-</a:t>
            </a:r>
            <a:r>
              <a:rPr lang="en-US" sz="1400" dirty="0" err="1"/>
              <a:t>hh</a:t>
            </a:r>
            <a:r>
              <a:rPr lang="en-US" sz="1400" dirty="0"/>
              <a:t>/</a:t>
            </a:r>
            <a:r>
              <a:rPr lang="en-US" sz="1400" dirty="0" err="1"/>
              <a:t>SppC</a:t>
            </a:r>
            <a:r>
              <a:rPr lang="en-US" sz="1400" dirty="0"/>
              <a:t>: low power and high radiation hardness (up to 8·10 </a:t>
            </a:r>
            <a:r>
              <a:rPr lang="en-US" sz="1400" baseline="30000" dirty="0"/>
              <a:t>17</a:t>
            </a:r>
            <a:r>
              <a:rPr lang="en-US" sz="1400" dirty="0"/>
              <a:t> n</a:t>
            </a:r>
            <a:r>
              <a:rPr lang="en-US" sz="1400" baseline="-25000" dirty="0"/>
              <a:t>eq</a:t>
            </a:r>
            <a:r>
              <a:rPr lang="en-US" sz="1400" dirty="0"/>
              <a:t>cm</a:t>
            </a:r>
            <a:r>
              <a:rPr lang="en-US" sz="1400" baseline="30000" dirty="0"/>
              <a:t>-2</a:t>
            </a:r>
            <a:r>
              <a:rPr lang="en-US" sz="1400" dirty="0"/>
              <a:t>). Resolving many pp hits in a bunch by ultra-fast timing in O(10-100ps)</a:t>
            </a:r>
          </a:p>
          <a:p>
            <a:pPr marL="285750" indent="-285750" algn="just">
              <a:lnSpc>
                <a:spcPct val="120000"/>
              </a:lnSpc>
              <a:spcBef>
                <a:spcPts val="300"/>
              </a:spcBef>
              <a:buFont typeface="Wingdings" panose="05000000000000000000" pitchFamily="2" charset="2"/>
              <a:buChar char="Ø"/>
            </a:pPr>
            <a:r>
              <a:rPr lang="en-US" sz="1400" dirty="0"/>
              <a:t>Full integration with electronics, mechanics, services </a:t>
            </a:r>
          </a:p>
          <a:p>
            <a:pPr marL="285750" indent="-285750" algn="just">
              <a:lnSpc>
                <a:spcPct val="120000"/>
              </a:lnSpc>
              <a:spcBef>
                <a:spcPts val="300"/>
              </a:spcBef>
              <a:buFont typeface="Wingdings" panose="05000000000000000000" pitchFamily="2" charset="2"/>
              <a:buChar char="Ø"/>
            </a:pPr>
            <a:r>
              <a:rPr lang="en-US" sz="1400" dirty="0"/>
              <a:t>Large area sensors at low cost for calorimetry</a:t>
            </a:r>
          </a:p>
        </p:txBody>
      </p:sp>
      <p:sp>
        <p:nvSpPr>
          <p:cNvPr id="9" name="TextBox 8">
            <a:extLst>
              <a:ext uri="{FF2B5EF4-FFF2-40B4-BE49-F238E27FC236}">
                <a16:creationId xmlns:a16="http://schemas.microsoft.com/office/drawing/2014/main" id="{064F554F-2D0E-47B6-8E2D-D81E158303B3}"/>
              </a:ext>
            </a:extLst>
          </p:cNvPr>
          <p:cNvSpPr txBox="1"/>
          <p:nvPr/>
        </p:nvSpPr>
        <p:spPr>
          <a:xfrm>
            <a:off x="7650800" y="6215984"/>
            <a:ext cx="3643433" cy="307777"/>
          </a:xfrm>
          <a:prstGeom prst="rect">
            <a:avLst/>
          </a:prstGeom>
          <a:noFill/>
        </p:spPr>
        <p:txBody>
          <a:bodyPr wrap="none" rtlCol="0">
            <a:spAutoFit/>
          </a:bodyPr>
          <a:lstStyle/>
          <a:p>
            <a:r>
              <a:rPr lang="en-US" sz="1400" dirty="0"/>
              <a:t>ECFA Detector R&amp;D roadmap [</a:t>
            </a:r>
            <a:r>
              <a:rPr lang="en-US" sz="1400" dirty="0">
                <a:hlinkClick r:id="rId3"/>
              </a:rPr>
              <a:t>CERN CDS</a:t>
            </a:r>
            <a:r>
              <a:rPr lang="en-US" sz="1400" dirty="0"/>
              <a:t>]</a:t>
            </a:r>
            <a:endParaRPr lang="en-GB" sz="1400" dirty="0"/>
          </a:p>
        </p:txBody>
      </p:sp>
      <p:pic>
        <p:nvPicPr>
          <p:cNvPr id="10" name="Picture 9">
            <a:extLst>
              <a:ext uri="{FF2B5EF4-FFF2-40B4-BE49-F238E27FC236}">
                <a16:creationId xmlns:a16="http://schemas.microsoft.com/office/drawing/2014/main" id="{9EDA24B1-AD35-4CF5-8F73-299DDED85EAD}"/>
              </a:ext>
            </a:extLst>
          </p:cNvPr>
          <p:cNvPicPr>
            <a:picLocks noChangeAspect="1"/>
          </p:cNvPicPr>
          <p:nvPr/>
        </p:nvPicPr>
        <p:blipFill>
          <a:blip r:embed="rId4"/>
          <a:stretch>
            <a:fillRect/>
          </a:stretch>
        </p:blipFill>
        <p:spPr>
          <a:xfrm>
            <a:off x="7116279" y="4951933"/>
            <a:ext cx="4939181" cy="1043003"/>
          </a:xfrm>
          <a:prstGeom prst="rect">
            <a:avLst/>
          </a:prstGeom>
        </p:spPr>
      </p:pic>
      <p:sp>
        <p:nvSpPr>
          <p:cNvPr id="11" name="TextBox 10">
            <a:extLst>
              <a:ext uri="{FF2B5EF4-FFF2-40B4-BE49-F238E27FC236}">
                <a16:creationId xmlns:a16="http://schemas.microsoft.com/office/drawing/2014/main" id="{7ED2035F-F549-456D-A8CE-D18E988431D7}"/>
              </a:ext>
            </a:extLst>
          </p:cNvPr>
          <p:cNvSpPr txBox="1"/>
          <p:nvPr/>
        </p:nvSpPr>
        <p:spPr>
          <a:xfrm>
            <a:off x="7428952" y="4372967"/>
            <a:ext cx="4486485" cy="646331"/>
          </a:xfrm>
          <a:prstGeom prst="rect">
            <a:avLst/>
          </a:prstGeom>
          <a:noFill/>
        </p:spPr>
        <p:txBody>
          <a:bodyPr wrap="none" rtlCol="0">
            <a:spAutoFit/>
          </a:bodyPr>
          <a:lstStyle/>
          <a:p>
            <a:r>
              <a:rPr lang="en-GB" dirty="0"/>
              <a:t>European Commission for Future Accelerators</a:t>
            </a:r>
          </a:p>
          <a:p>
            <a:r>
              <a:rPr lang="en-GB" dirty="0"/>
              <a:t>Road map document on sensors </a:t>
            </a:r>
            <a:endParaRPr lang="LID4096" dirty="0"/>
          </a:p>
        </p:txBody>
      </p:sp>
      <p:sp>
        <p:nvSpPr>
          <p:cNvPr id="5" name="Footer Placeholder 4">
            <a:extLst>
              <a:ext uri="{FF2B5EF4-FFF2-40B4-BE49-F238E27FC236}">
                <a16:creationId xmlns:a16="http://schemas.microsoft.com/office/drawing/2014/main" id="{34CC3B18-E5ED-45F7-B450-687C1F874D78}"/>
              </a:ext>
            </a:extLst>
          </p:cNvPr>
          <p:cNvSpPr>
            <a:spLocks noGrp="1"/>
          </p:cNvSpPr>
          <p:nvPr>
            <p:ph type="ftr" sz="quarter" idx="10"/>
          </p:nvPr>
        </p:nvSpPr>
        <p:spPr/>
        <p:txBody>
          <a:bodyPr/>
          <a:lstStyle/>
          <a:p>
            <a:r>
              <a:rPr lang="en-GB"/>
              <a:t>G. Kramberger, DRD3 collaboration, DRD Jamboree, CERN</a:t>
            </a:r>
            <a:endParaRPr lang="en-US" dirty="0"/>
          </a:p>
        </p:txBody>
      </p:sp>
      <p:sp>
        <p:nvSpPr>
          <p:cNvPr id="8" name="Slide Number Placeholder 7">
            <a:extLst>
              <a:ext uri="{FF2B5EF4-FFF2-40B4-BE49-F238E27FC236}">
                <a16:creationId xmlns:a16="http://schemas.microsoft.com/office/drawing/2014/main" id="{6F9D93AE-71A3-42AC-B783-1F17EA7DA553}"/>
              </a:ext>
            </a:extLst>
          </p:cNvPr>
          <p:cNvSpPr>
            <a:spLocks noGrp="1"/>
          </p:cNvSpPr>
          <p:nvPr>
            <p:ph type="sldNum" sz="quarter" idx="11"/>
          </p:nvPr>
        </p:nvSpPr>
        <p:spPr/>
        <p:txBody>
          <a:bodyPr/>
          <a:lstStyle/>
          <a:p>
            <a:fld id="{17918391-D411-FE40-AAD7-861AE5233E0E}" type="slidenum">
              <a:rPr lang="en-US" smtClean="0"/>
              <a:pPr/>
              <a:t>2</a:t>
            </a:fld>
            <a:endParaRPr lang="en-US" dirty="0"/>
          </a:p>
        </p:txBody>
      </p:sp>
      <p:sp>
        <p:nvSpPr>
          <p:cNvPr id="12" name="TextBox 11">
            <a:extLst>
              <a:ext uri="{FF2B5EF4-FFF2-40B4-BE49-F238E27FC236}">
                <a16:creationId xmlns:a16="http://schemas.microsoft.com/office/drawing/2014/main" id="{44671430-EC64-42AA-84B4-516D2D2510BF}"/>
              </a:ext>
            </a:extLst>
          </p:cNvPr>
          <p:cNvSpPr txBox="1"/>
          <p:nvPr/>
        </p:nvSpPr>
        <p:spPr>
          <a:xfrm>
            <a:off x="7889534" y="3313584"/>
            <a:ext cx="891729" cy="215444"/>
          </a:xfrm>
          <a:prstGeom prst="rect">
            <a:avLst/>
          </a:prstGeom>
          <a:noFill/>
          <a:ln>
            <a:solidFill>
              <a:srgbClr val="FF0000"/>
            </a:solidFill>
          </a:ln>
        </p:spPr>
        <p:txBody>
          <a:bodyPr wrap="square" rtlCol="0">
            <a:spAutoFit/>
          </a:bodyPr>
          <a:lstStyle/>
          <a:p>
            <a:r>
              <a:rPr lang="en-GB" sz="800" b="1" dirty="0"/>
              <a:t>Diamond BCM</a:t>
            </a:r>
            <a:endParaRPr lang="LID4096" sz="800" b="1" dirty="0"/>
          </a:p>
        </p:txBody>
      </p:sp>
      <p:sp>
        <p:nvSpPr>
          <p:cNvPr id="14" name="TextBox 13">
            <a:extLst>
              <a:ext uri="{FF2B5EF4-FFF2-40B4-BE49-F238E27FC236}">
                <a16:creationId xmlns:a16="http://schemas.microsoft.com/office/drawing/2014/main" id="{585AE0BE-105F-4C33-93D0-56EFBB290BE3}"/>
              </a:ext>
            </a:extLst>
          </p:cNvPr>
          <p:cNvSpPr txBox="1"/>
          <p:nvPr/>
        </p:nvSpPr>
        <p:spPr>
          <a:xfrm>
            <a:off x="11077570" y="1884580"/>
            <a:ext cx="891729" cy="215444"/>
          </a:xfrm>
          <a:prstGeom prst="rect">
            <a:avLst/>
          </a:prstGeom>
          <a:noFill/>
          <a:ln>
            <a:solidFill>
              <a:srgbClr val="FF0000"/>
            </a:solidFill>
          </a:ln>
        </p:spPr>
        <p:txBody>
          <a:bodyPr wrap="square" rtlCol="0">
            <a:spAutoFit/>
          </a:bodyPr>
          <a:lstStyle/>
          <a:p>
            <a:r>
              <a:rPr lang="en-GB" sz="800" b="1" dirty="0"/>
              <a:t>Diamond BCM</a:t>
            </a:r>
            <a:endParaRPr lang="LID4096" sz="800" b="1" dirty="0"/>
          </a:p>
        </p:txBody>
      </p:sp>
      <p:cxnSp>
        <p:nvCxnSpPr>
          <p:cNvPr id="16" name="Straight Arrow Connector 15">
            <a:extLst>
              <a:ext uri="{FF2B5EF4-FFF2-40B4-BE49-F238E27FC236}">
                <a16:creationId xmlns:a16="http://schemas.microsoft.com/office/drawing/2014/main" id="{4AA848AE-0407-47ED-B8C8-DEBB9A22A1D6}"/>
              </a:ext>
            </a:extLst>
          </p:cNvPr>
          <p:cNvCxnSpPr>
            <a:stCxn id="12" idx="1"/>
          </p:cNvCxnSpPr>
          <p:nvPr/>
        </p:nvCxnSpPr>
        <p:spPr>
          <a:xfrm flipH="1" flipV="1">
            <a:off x="7116279" y="2441285"/>
            <a:ext cx="773255" cy="98002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38DD6583-D7CF-4302-A0CE-74EC9DB4A696}"/>
              </a:ext>
            </a:extLst>
          </p:cNvPr>
          <p:cNvCxnSpPr>
            <a:cxnSpLocks/>
          </p:cNvCxnSpPr>
          <p:nvPr/>
        </p:nvCxnSpPr>
        <p:spPr>
          <a:xfrm flipH="1">
            <a:off x="10303097" y="1970534"/>
            <a:ext cx="774473" cy="71315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0075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0CD60-1224-08C4-41E0-A6596F4CFB6E}"/>
              </a:ext>
            </a:extLst>
          </p:cNvPr>
          <p:cNvSpPr>
            <a:spLocks noGrp="1"/>
          </p:cNvSpPr>
          <p:nvPr>
            <p:ph type="title"/>
          </p:nvPr>
        </p:nvSpPr>
        <p:spPr/>
        <p:txBody>
          <a:bodyPr/>
          <a:lstStyle/>
          <a:p>
            <a:r>
              <a:rPr lang="en-IT" dirty="0"/>
              <a:t>The DRD3 collaboration</a:t>
            </a:r>
          </a:p>
        </p:txBody>
      </p:sp>
      <p:sp>
        <p:nvSpPr>
          <p:cNvPr id="3" name="TextBox 2">
            <a:extLst>
              <a:ext uri="{FF2B5EF4-FFF2-40B4-BE49-F238E27FC236}">
                <a16:creationId xmlns:a16="http://schemas.microsoft.com/office/drawing/2014/main" id="{904DDC78-5561-5003-5699-8648D3CBEB34}"/>
              </a:ext>
            </a:extLst>
          </p:cNvPr>
          <p:cNvSpPr txBox="1"/>
          <p:nvPr/>
        </p:nvSpPr>
        <p:spPr>
          <a:xfrm>
            <a:off x="0" y="987166"/>
            <a:ext cx="12192000" cy="967957"/>
          </a:xfrm>
          <a:prstGeom prst="rect">
            <a:avLst/>
          </a:prstGeom>
          <a:noFill/>
        </p:spPr>
        <p:txBody>
          <a:bodyPr wrap="square" rtlCol="0">
            <a:spAutoFit/>
          </a:bodyPr>
          <a:lstStyle/>
          <a:p>
            <a:pPr algn="ctr">
              <a:lnSpc>
                <a:spcPct val="150000"/>
              </a:lnSpc>
            </a:pPr>
            <a:r>
              <a:rPr lang="en-GB" sz="2000" dirty="0">
                <a:effectLst>
                  <a:outerShdw blurRad="38100" dist="38100" dir="2700000" algn="tl">
                    <a:srgbClr val="000000">
                      <a:alpha val="43137"/>
                    </a:srgbClr>
                  </a:outerShdw>
                </a:effectLst>
              </a:rPr>
              <a:t>A large collaboration on semiconductor has been formed at CERN to guide and steer the developments of semiconductor </a:t>
            </a:r>
            <a:r>
              <a:rPr lang="en-GB" sz="2000" dirty="0">
                <a:solidFill>
                  <a:srgbClr val="FF0000"/>
                </a:solidFill>
                <a:effectLst>
                  <a:outerShdw blurRad="38100" dist="38100" dir="2700000" algn="tl">
                    <a:srgbClr val="000000">
                      <a:alpha val="43137"/>
                    </a:srgbClr>
                  </a:outerShdw>
                </a:effectLst>
              </a:rPr>
              <a:t>sensor developments in the next decades </a:t>
            </a:r>
            <a:r>
              <a:rPr lang="en-GB" sz="2000" dirty="0">
                <a:effectLst>
                  <a:outerShdw blurRad="38100" dist="38100" dir="2700000" algn="tl">
                    <a:srgbClr val="000000">
                      <a:alpha val="43137"/>
                    </a:srgbClr>
                  </a:outerShdw>
                </a:effectLst>
              </a:rPr>
              <a:t>-</a:t>
            </a:r>
            <a:r>
              <a:rPr lang="en-IT" sz="2000" b="1" dirty="0"/>
              <a:t>1</a:t>
            </a:r>
            <a:r>
              <a:rPr lang="en-GB" sz="2000" b="1" dirty="0"/>
              <a:t>48</a:t>
            </a:r>
            <a:r>
              <a:rPr lang="en-IT" sz="2000" b="1" dirty="0"/>
              <a:t> Institutes </a:t>
            </a:r>
            <a:r>
              <a:rPr lang="en-GB" sz="2000" b="1" dirty="0"/>
              <a:t>currently involved with 700+ people</a:t>
            </a:r>
            <a:endParaRPr lang="en-IT" sz="2000" b="1" dirty="0"/>
          </a:p>
        </p:txBody>
      </p:sp>
      <p:sp>
        <p:nvSpPr>
          <p:cNvPr id="6" name="Footer Placeholder 5">
            <a:extLst>
              <a:ext uri="{FF2B5EF4-FFF2-40B4-BE49-F238E27FC236}">
                <a16:creationId xmlns:a16="http://schemas.microsoft.com/office/drawing/2014/main" id="{D81FB29C-4365-4BA6-8893-958A33568851}"/>
              </a:ext>
            </a:extLst>
          </p:cNvPr>
          <p:cNvSpPr>
            <a:spLocks noGrp="1"/>
          </p:cNvSpPr>
          <p:nvPr>
            <p:ph type="ftr" sz="quarter" idx="10"/>
          </p:nvPr>
        </p:nvSpPr>
        <p:spPr/>
        <p:txBody>
          <a:bodyPr/>
          <a:lstStyle/>
          <a:p>
            <a:r>
              <a:rPr lang="en-GB"/>
              <a:t>G. Kramberger, DRD3 collaboration, DRD Jamboree, CERN</a:t>
            </a:r>
            <a:endParaRPr lang="en-US" dirty="0"/>
          </a:p>
        </p:txBody>
      </p:sp>
      <p:sp>
        <p:nvSpPr>
          <p:cNvPr id="8" name="Slide Number Placeholder 7">
            <a:extLst>
              <a:ext uri="{FF2B5EF4-FFF2-40B4-BE49-F238E27FC236}">
                <a16:creationId xmlns:a16="http://schemas.microsoft.com/office/drawing/2014/main" id="{5640EE43-AE39-4558-AAD8-6FF98E3A5E8C}"/>
              </a:ext>
            </a:extLst>
          </p:cNvPr>
          <p:cNvSpPr>
            <a:spLocks noGrp="1"/>
          </p:cNvSpPr>
          <p:nvPr>
            <p:ph type="sldNum" sz="quarter" idx="11"/>
          </p:nvPr>
        </p:nvSpPr>
        <p:spPr/>
        <p:txBody>
          <a:bodyPr/>
          <a:lstStyle/>
          <a:p>
            <a:fld id="{17918391-D411-FE40-AAD7-861AE5233E0E}" type="slidenum">
              <a:rPr lang="en-US" smtClean="0"/>
              <a:pPr/>
              <a:t>3</a:t>
            </a:fld>
            <a:endParaRPr lang="en-US" dirty="0"/>
          </a:p>
        </p:txBody>
      </p:sp>
      <p:pic>
        <p:nvPicPr>
          <p:cNvPr id="16" name="Picture 15">
            <a:extLst>
              <a:ext uri="{FF2B5EF4-FFF2-40B4-BE49-F238E27FC236}">
                <a16:creationId xmlns:a16="http://schemas.microsoft.com/office/drawing/2014/main" id="{E1D01EE2-4A24-423F-8E27-F09E4C4384F6}"/>
              </a:ext>
            </a:extLst>
          </p:cNvPr>
          <p:cNvPicPr>
            <a:picLocks noChangeAspect="1"/>
          </p:cNvPicPr>
          <p:nvPr/>
        </p:nvPicPr>
        <p:blipFill>
          <a:blip r:embed="rId2"/>
          <a:stretch>
            <a:fillRect/>
          </a:stretch>
        </p:blipFill>
        <p:spPr>
          <a:xfrm>
            <a:off x="447305" y="2031605"/>
            <a:ext cx="4079353" cy="2623948"/>
          </a:xfrm>
          <a:prstGeom prst="rect">
            <a:avLst/>
          </a:prstGeom>
        </p:spPr>
      </p:pic>
      <p:pic>
        <p:nvPicPr>
          <p:cNvPr id="17" name="Picture 16">
            <a:extLst>
              <a:ext uri="{FF2B5EF4-FFF2-40B4-BE49-F238E27FC236}">
                <a16:creationId xmlns:a16="http://schemas.microsoft.com/office/drawing/2014/main" id="{892396DA-84D0-412E-9E9B-A397C7A2A48E}"/>
              </a:ext>
            </a:extLst>
          </p:cNvPr>
          <p:cNvPicPr>
            <a:picLocks noChangeAspect="1"/>
          </p:cNvPicPr>
          <p:nvPr/>
        </p:nvPicPr>
        <p:blipFill>
          <a:blip r:embed="rId3"/>
          <a:stretch>
            <a:fillRect/>
          </a:stretch>
        </p:blipFill>
        <p:spPr>
          <a:xfrm>
            <a:off x="353597" y="4732035"/>
            <a:ext cx="4460228" cy="1726901"/>
          </a:xfrm>
          <a:prstGeom prst="rect">
            <a:avLst/>
          </a:prstGeom>
        </p:spPr>
      </p:pic>
      <p:sp>
        <p:nvSpPr>
          <p:cNvPr id="18" name="TextBox 17">
            <a:extLst>
              <a:ext uri="{FF2B5EF4-FFF2-40B4-BE49-F238E27FC236}">
                <a16:creationId xmlns:a16="http://schemas.microsoft.com/office/drawing/2014/main" id="{581E2133-9997-4836-A961-2F34FEAED8CF}"/>
              </a:ext>
            </a:extLst>
          </p:cNvPr>
          <p:cNvSpPr txBox="1"/>
          <p:nvPr/>
        </p:nvSpPr>
        <p:spPr>
          <a:xfrm>
            <a:off x="5059850" y="2064197"/>
            <a:ext cx="6797867" cy="4524315"/>
          </a:xfrm>
          <a:prstGeom prst="rect">
            <a:avLst/>
          </a:prstGeom>
          <a:noFill/>
        </p:spPr>
        <p:txBody>
          <a:bodyPr wrap="square" rtlCol="0">
            <a:spAutoFit/>
          </a:bodyPr>
          <a:lstStyle/>
          <a:p>
            <a:r>
              <a:rPr lang="en-GB" dirty="0">
                <a:solidFill>
                  <a:srgbClr val="0055A0"/>
                </a:solidFill>
                <a:latin typeface="Arial"/>
              </a:rPr>
              <a:t>Large interests from the community:</a:t>
            </a:r>
          </a:p>
          <a:p>
            <a:pPr marL="285750" indent="-285750">
              <a:buFont typeface="Wingdings" panose="05000000000000000000" pitchFamily="2" charset="2"/>
              <a:buChar char="§"/>
            </a:pPr>
            <a:r>
              <a:rPr lang="en-GB" dirty="0">
                <a:solidFill>
                  <a:srgbClr val="0055A0"/>
                </a:solidFill>
                <a:latin typeface="Arial"/>
              </a:rPr>
              <a:t>Integration of most </a:t>
            </a:r>
            <a:r>
              <a:rPr lang="en-GB" b="1" dirty="0">
                <a:solidFill>
                  <a:srgbClr val="0055A0"/>
                </a:solidFill>
                <a:latin typeface="Arial"/>
              </a:rPr>
              <a:t>RD42</a:t>
            </a:r>
            <a:r>
              <a:rPr lang="en-GB" dirty="0">
                <a:solidFill>
                  <a:srgbClr val="0055A0"/>
                </a:solidFill>
                <a:latin typeface="Arial"/>
              </a:rPr>
              <a:t> and </a:t>
            </a:r>
            <a:r>
              <a:rPr lang="en-GB" b="1" dirty="0">
                <a:solidFill>
                  <a:srgbClr val="0055A0"/>
                </a:solidFill>
                <a:latin typeface="Arial"/>
              </a:rPr>
              <a:t>RD50 </a:t>
            </a:r>
            <a:r>
              <a:rPr lang="en-GB" dirty="0">
                <a:solidFill>
                  <a:srgbClr val="0055A0"/>
                </a:solidFill>
                <a:latin typeface="Arial"/>
              </a:rPr>
              <a:t>groups</a:t>
            </a:r>
          </a:p>
          <a:p>
            <a:pPr marL="285750" indent="-285750">
              <a:buFont typeface="Wingdings" panose="05000000000000000000" pitchFamily="2" charset="2"/>
              <a:buChar char="§"/>
            </a:pPr>
            <a:r>
              <a:rPr lang="en-GB" dirty="0">
                <a:solidFill>
                  <a:srgbClr val="0055A0"/>
                </a:solidFill>
                <a:latin typeface="Arial"/>
              </a:rPr>
              <a:t>Interest from institutions from outside:</a:t>
            </a:r>
          </a:p>
          <a:p>
            <a:pPr marL="742950" lvl="1" indent="-285750">
              <a:buFont typeface="Wingdings" panose="05000000000000000000" pitchFamily="2" charset="2"/>
              <a:buChar char="§"/>
            </a:pPr>
            <a:r>
              <a:rPr lang="en-GB" dirty="0">
                <a:solidFill>
                  <a:srgbClr val="0055A0"/>
                </a:solidFill>
                <a:latin typeface="Arial"/>
              </a:rPr>
              <a:t>not in previous RD collaborations </a:t>
            </a:r>
          </a:p>
          <a:p>
            <a:pPr marL="742950" lvl="1" indent="-285750">
              <a:buFont typeface="Wingdings" panose="05000000000000000000" pitchFamily="2" charset="2"/>
              <a:buChar char="§"/>
            </a:pPr>
            <a:r>
              <a:rPr lang="en-GB" dirty="0">
                <a:solidFill>
                  <a:srgbClr val="0055A0"/>
                </a:solidFill>
                <a:latin typeface="Arial"/>
              </a:rPr>
              <a:t>Outside particle physics (nuclear, medicine, </a:t>
            </a:r>
            <a:r>
              <a:rPr lang="en-GB" dirty="0" err="1">
                <a:solidFill>
                  <a:srgbClr val="0055A0"/>
                </a:solidFill>
                <a:latin typeface="Arial"/>
              </a:rPr>
              <a:t>astro</a:t>
            </a:r>
            <a:r>
              <a:rPr lang="en-GB" dirty="0">
                <a:solidFill>
                  <a:srgbClr val="0055A0"/>
                </a:solidFill>
                <a:latin typeface="Arial"/>
              </a:rPr>
              <a:t>)</a:t>
            </a:r>
          </a:p>
          <a:p>
            <a:pPr marL="285750" indent="-285750">
              <a:buFont typeface="Wingdings" panose="05000000000000000000" pitchFamily="2" charset="2"/>
              <a:buChar char="§"/>
            </a:pPr>
            <a:r>
              <a:rPr lang="en-GB" dirty="0">
                <a:solidFill>
                  <a:srgbClr val="0055A0"/>
                </a:solidFill>
                <a:latin typeface="Arial"/>
              </a:rPr>
              <a:t>Collaboration is constantly growing</a:t>
            </a:r>
          </a:p>
          <a:p>
            <a:pPr marL="285750" indent="-285750">
              <a:buFont typeface="Wingdings" panose="05000000000000000000" pitchFamily="2" charset="2"/>
              <a:buChar char="§"/>
            </a:pPr>
            <a:r>
              <a:rPr lang="en-GB" dirty="0">
                <a:solidFill>
                  <a:srgbClr val="0055A0"/>
                </a:solidFill>
                <a:latin typeface="Arial"/>
              </a:rPr>
              <a:t>Different forms of collaboration</a:t>
            </a:r>
          </a:p>
          <a:p>
            <a:pPr marL="742950" lvl="1" indent="-285750">
              <a:buFont typeface="Wingdings" panose="05000000000000000000" pitchFamily="2" charset="2"/>
              <a:buChar char="§"/>
            </a:pPr>
            <a:r>
              <a:rPr lang="en-GB" dirty="0">
                <a:solidFill>
                  <a:srgbClr val="0055A0"/>
                </a:solidFill>
                <a:latin typeface="Arial"/>
              </a:rPr>
              <a:t>members</a:t>
            </a:r>
          </a:p>
          <a:p>
            <a:pPr marL="742950" lvl="1" indent="-285750">
              <a:buFont typeface="Wingdings" panose="05000000000000000000" pitchFamily="2" charset="2"/>
              <a:buChar char="§"/>
            </a:pPr>
            <a:r>
              <a:rPr lang="en-GB" dirty="0">
                <a:solidFill>
                  <a:srgbClr val="0055A0"/>
                </a:solidFill>
                <a:latin typeface="Arial"/>
              </a:rPr>
              <a:t>observers </a:t>
            </a:r>
          </a:p>
          <a:p>
            <a:pPr marL="742950" lvl="1" indent="-285750">
              <a:buFont typeface="Wingdings" panose="05000000000000000000" pitchFamily="2" charset="2"/>
              <a:buChar char="§"/>
            </a:pPr>
            <a:r>
              <a:rPr lang="en-GB" dirty="0">
                <a:solidFill>
                  <a:srgbClr val="0055A0"/>
                </a:solidFill>
                <a:latin typeface="Arial"/>
              </a:rPr>
              <a:t>industrial partners</a:t>
            </a:r>
          </a:p>
          <a:p>
            <a:endParaRPr lang="en-GB" dirty="0">
              <a:solidFill>
                <a:srgbClr val="0055A0"/>
              </a:solidFill>
              <a:latin typeface="Arial"/>
            </a:endParaRPr>
          </a:p>
          <a:p>
            <a:r>
              <a:rPr lang="en-GB" dirty="0">
                <a:solidFill>
                  <a:srgbClr val="0055A0"/>
                </a:solidFill>
                <a:latin typeface="Arial"/>
              </a:rPr>
              <a:t>Collaboration approved in June-2024 for 3 year with prospects of prolongations. It is in the last steps of formalizing the MoU. Collaboration is </a:t>
            </a:r>
            <a:r>
              <a:rPr lang="en-GB" b="1" dirty="0">
                <a:solidFill>
                  <a:srgbClr val="0055A0"/>
                </a:solidFill>
                <a:latin typeface="Arial"/>
              </a:rPr>
              <a:t>already fully functional and operational although many groups still involved in HL-LHC.</a:t>
            </a:r>
          </a:p>
          <a:p>
            <a:endParaRPr lang="en-GB" dirty="0">
              <a:solidFill>
                <a:srgbClr val="0055A0"/>
              </a:solidFill>
              <a:latin typeface="Arial"/>
            </a:endParaRPr>
          </a:p>
        </p:txBody>
      </p:sp>
      <p:sp>
        <p:nvSpPr>
          <p:cNvPr id="4" name="TextBox 3">
            <a:extLst>
              <a:ext uri="{FF2B5EF4-FFF2-40B4-BE49-F238E27FC236}">
                <a16:creationId xmlns:a16="http://schemas.microsoft.com/office/drawing/2014/main" id="{0677F599-B6B8-4C5C-AF45-B42776E24800}"/>
              </a:ext>
            </a:extLst>
          </p:cNvPr>
          <p:cNvSpPr txBox="1"/>
          <p:nvPr/>
        </p:nvSpPr>
        <p:spPr>
          <a:xfrm>
            <a:off x="1006676" y="4884850"/>
            <a:ext cx="2989857" cy="830997"/>
          </a:xfrm>
          <a:prstGeom prst="rect">
            <a:avLst/>
          </a:prstGeom>
          <a:noFill/>
        </p:spPr>
        <p:txBody>
          <a:bodyPr wrap="none" rtlCol="0">
            <a:spAutoFit/>
          </a:bodyPr>
          <a:lstStyle/>
          <a:p>
            <a:r>
              <a:rPr lang="en-GB" sz="1200" b="1" dirty="0"/>
              <a:t>Europe – dominates as a continent </a:t>
            </a:r>
          </a:p>
          <a:p>
            <a:r>
              <a:rPr lang="en-GB" sz="1200" b="1" dirty="0"/>
              <a:t>USA – the largest single country</a:t>
            </a:r>
          </a:p>
          <a:p>
            <a:r>
              <a:rPr lang="en-GB" sz="1200" b="1" dirty="0"/>
              <a:t>Asia – the largest increase from previous RD</a:t>
            </a:r>
          </a:p>
          <a:p>
            <a:r>
              <a:rPr lang="en-GB" sz="1200" b="1" dirty="0"/>
              <a:t>South America – joining</a:t>
            </a:r>
            <a:endParaRPr lang="LID4096" sz="1200" b="1" dirty="0"/>
          </a:p>
        </p:txBody>
      </p:sp>
    </p:spTree>
    <p:extLst>
      <p:ext uri="{BB962C8B-B14F-4D97-AF65-F5344CB8AC3E}">
        <p14:creationId xmlns:p14="http://schemas.microsoft.com/office/powerpoint/2010/main" val="33085088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A1F23AD-6509-4850-9810-6FADBAC2B808}"/>
              </a:ext>
            </a:extLst>
          </p:cNvPr>
          <p:cNvPicPr>
            <a:picLocks noChangeAspect="1"/>
          </p:cNvPicPr>
          <p:nvPr/>
        </p:nvPicPr>
        <p:blipFill>
          <a:blip r:embed="rId2"/>
          <a:stretch>
            <a:fillRect/>
          </a:stretch>
        </p:blipFill>
        <p:spPr>
          <a:xfrm>
            <a:off x="201681" y="1779714"/>
            <a:ext cx="4628417" cy="4755747"/>
          </a:xfrm>
          <a:prstGeom prst="rect">
            <a:avLst/>
          </a:prstGeom>
        </p:spPr>
      </p:pic>
      <p:sp>
        <p:nvSpPr>
          <p:cNvPr id="2" name="Title 1">
            <a:extLst>
              <a:ext uri="{FF2B5EF4-FFF2-40B4-BE49-F238E27FC236}">
                <a16:creationId xmlns:a16="http://schemas.microsoft.com/office/drawing/2014/main" id="{D1F27ED2-B88E-47B6-B3E6-E7D683E1006C}"/>
              </a:ext>
            </a:extLst>
          </p:cNvPr>
          <p:cNvSpPr>
            <a:spLocks noGrp="1"/>
          </p:cNvSpPr>
          <p:nvPr>
            <p:ph type="title"/>
          </p:nvPr>
        </p:nvSpPr>
        <p:spPr/>
        <p:txBody>
          <a:bodyPr/>
          <a:lstStyle/>
          <a:p>
            <a:r>
              <a:rPr lang="en-GB" dirty="0"/>
              <a:t>Objectives of the collaboration</a:t>
            </a:r>
            <a:endParaRPr lang="LID4096" dirty="0"/>
          </a:p>
        </p:txBody>
      </p:sp>
      <p:grpSp>
        <p:nvGrpSpPr>
          <p:cNvPr id="27" name="Group 26">
            <a:extLst>
              <a:ext uri="{FF2B5EF4-FFF2-40B4-BE49-F238E27FC236}">
                <a16:creationId xmlns:a16="http://schemas.microsoft.com/office/drawing/2014/main" id="{78B40AC5-3996-4448-BFFE-2FD1672B57EB}"/>
              </a:ext>
            </a:extLst>
          </p:cNvPr>
          <p:cNvGrpSpPr/>
          <p:nvPr/>
        </p:nvGrpSpPr>
        <p:grpSpPr>
          <a:xfrm>
            <a:off x="6272018" y="1998836"/>
            <a:ext cx="5190914" cy="4753377"/>
            <a:chOff x="2692299" y="941972"/>
            <a:chExt cx="7075988" cy="6764082"/>
          </a:xfrm>
        </p:grpSpPr>
        <p:grpSp>
          <p:nvGrpSpPr>
            <p:cNvPr id="5" name="Google Shape;204;p15">
              <a:extLst>
                <a:ext uri="{FF2B5EF4-FFF2-40B4-BE49-F238E27FC236}">
                  <a16:creationId xmlns:a16="http://schemas.microsoft.com/office/drawing/2014/main" id="{1AFB99AC-D5EA-4D7C-881A-DB6B76CFCBB8}"/>
                </a:ext>
              </a:extLst>
            </p:cNvPr>
            <p:cNvGrpSpPr/>
            <p:nvPr/>
          </p:nvGrpSpPr>
          <p:grpSpPr>
            <a:xfrm>
              <a:off x="3209258" y="1417566"/>
              <a:ext cx="5146920" cy="4799154"/>
              <a:chOff x="1027879" y="88300"/>
              <a:chExt cx="5146920" cy="4799154"/>
            </a:xfrm>
          </p:grpSpPr>
          <p:sp>
            <p:nvSpPr>
              <p:cNvPr id="6" name="Google Shape;205;p15">
                <a:extLst>
                  <a:ext uri="{FF2B5EF4-FFF2-40B4-BE49-F238E27FC236}">
                    <a16:creationId xmlns:a16="http://schemas.microsoft.com/office/drawing/2014/main" id="{48558ADD-6BDA-482B-8106-84DBA68C2754}"/>
                  </a:ext>
                </a:extLst>
              </p:cNvPr>
              <p:cNvSpPr/>
              <p:nvPr/>
            </p:nvSpPr>
            <p:spPr>
              <a:xfrm>
                <a:off x="2257541" y="1234653"/>
                <a:ext cx="2862030" cy="2862030"/>
              </a:xfrm>
              <a:prstGeom prst="ellipse">
                <a:avLst/>
              </a:prstGeom>
              <a:solidFill>
                <a:schemeClr val="dk2">
                  <a:alpha val="49803"/>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06;p15">
                <a:extLst>
                  <a:ext uri="{FF2B5EF4-FFF2-40B4-BE49-F238E27FC236}">
                    <a16:creationId xmlns:a16="http://schemas.microsoft.com/office/drawing/2014/main" id="{6FC7AFA5-D2B5-4C08-9678-1A6739D9E89F}"/>
                  </a:ext>
                </a:extLst>
              </p:cNvPr>
              <p:cNvSpPr txBox="1"/>
              <p:nvPr/>
            </p:nvSpPr>
            <p:spPr>
              <a:xfrm>
                <a:off x="2676676" y="1653788"/>
                <a:ext cx="2023760" cy="2023760"/>
              </a:xfrm>
              <a:prstGeom prst="rect">
                <a:avLst/>
              </a:prstGeom>
              <a:noFill/>
              <a:ln>
                <a:noFill/>
              </a:ln>
            </p:spPr>
            <p:txBody>
              <a:bodyPr spcFirstLastPara="1" wrap="square" lIns="52050" tIns="52050" rIns="52050" bIns="52050" anchor="ctr" anchorCtr="0">
                <a:noAutofit/>
              </a:bodyPr>
              <a:lstStyle/>
              <a:p>
                <a:pPr marL="0" marR="0" lvl="0" indent="0" algn="ctr" rtl="0">
                  <a:lnSpc>
                    <a:spcPct val="90000"/>
                  </a:lnSpc>
                  <a:spcBef>
                    <a:spcPts val="0"/>
                  </a:spcBef>
                  <a:spcAft>
                    <a:spcPts val="0"/>
                  </a:spcAft>
                  <a:buClr>
                    <a:schemeClr val="dk1"/>
                  </a:buClr>
                  <a:buSzPts val="4100"/>
                  <a:buFont typeface="Arial"/>
                  <a:buNone/>
                </a:pPr>
                <a:r>
                  <a:rPr lang="en-GB" sz="2000" dirty="0">
                    <a:solidFill>
                      <a:schemeClr val="dk1"/>
                    </a:solidFill>
                    <a:latin typeface="Arial"/>
                    <a:ea typeface="Arial"/>
                    <a:cs typeface="Arial"/>
                    <a:sym typeface="Arial"/>
                  </a:rPr>
                  <a:t>R&amp;D for  future particle physics</a:t>
                </a:r>
                <a:endParaRPr sz="2000" dirty="0"/>
              </a:p>
            </p:txBody>
          </p:sp>
          <p:sp>
            <p:nvSpPr>
              <p:cNvPr id="8" name="Google Shape;207;p15">
                <a:extLst>
                  <a:ext uri="{FF2B5EF4-FFF2-40B4-BE49-F238E27FC236}">
                    <a16:creationId xmlns:a16="http://schemas.microsoft.com/office/drawing/2014/main" id="{7A828A5B-96DB-40D9-ABE7-98879D23C4F7}"/>
                  </a:ext>
                </a:extLst>
              </p:cNvPr>
              <p:cNvSpPr/>
              <p:nvPr/>
            </p:nvSpPr>
            <p:spPr>
              <a:xfrm>
                <a:off x="2973048" y="88300"/>
                <a:ext cx="1431015" cy="1431015"/>
              </a:xfrm>
              <a:prstGeom prst="ellipse">
                <a:avLst/>
              </a:prstGeom>
              <a:solidFill>
                <a:schemeClr val="dk2">
                  <a:alpha val="49803"/>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08;p15">
                <a:extLst>
                  <a:ext uri="{FF2B5EF4-FFF2-40B4-BE49-F238E27FC236}">
                    <a16:creationId xmlns:a16="http://schemas.microsoft.com/office/drawing/2014/main" id="{0B9D2612-1789-4D87-86C9-4C4AF034D002}"/>
                  </a:ext>
                </a:extLst>
              </p:cNvPr>
              <p:cNvSpPr txBox="1"/>
              <p:nvPr/>
            </p:nvSpPr>
            <p:spPr>
              <a:xfrm>
                <a:off x="3182615" y="297867"/>
                <a:ext cx="1011881" cy="1011881"/>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dk1"/>
                  </a:buClr>
                  <a:buSzPts val="1800"/>
                  <a:buFont typeface="Arial"/>
                  <a:buNone/>
                </a:pPr>
                <a:r>
                  <a:rPr lang="en-GB" sz="1400" dirty="0">
                    <a:solidFill>
                      <a:schemeClr val="dk1"/>
                    </a:solidFill>
                    <a:latin typeface="Arial"/>
                    <a:ea typeface="Arial"/>
                    <a:cs typeface="Arial"/>
                    <a:sym typeface="Arial"/>
                  </a:rPr>
                  <a:t>Nuclear Physics</a:t>
                </a:r>
                <a:endParaRPr sz="1400" dirty="0"/>
              </a:p>
            </p:txBody>
          </p:sp>
          <p:sp>
            <p:nvSpPr>
              <p:cNvPr id="10" name="Google Shape;209;p15">
                <a:extLst>
                  <a:ext uri="{FF2B5EF4-FFF2-40B4-BE49-F238E27FC236}">
                    <a16:creationId xmlns:a16="http://schemas.microsoft.com/office/drawing/2014/main" id="{DA12AED4-628E-41DE-9642-0521CD77C33D}"/>
                  </a:ext>
                </a:extLst>
              </p:cNvPr>
              <p:cNvSpPr/>
              <p:nvPr/>
            </p:nvSpPr>
            <p:spPr>
              <a:xfrm>
                <a:off x="4743784" y="1374814"/>
                <a:ext cx="1431015" cy="1431015"/>
              </a:xfrm>
              <a:prstGeom prst="ellipse">
                <a:avLst/>
              </a:prstGeom>
              <a:solidFill>
                <a:schemeClr val="dk2">
                  <a:alpha val="49803"/>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10;p15">
                <a:extLst>
                  <a:ext uri="{FF2B5EF4-FFF2-40B4-BE49-F238E27FC236}">
                    <a16:creationId xmlns:a16="http://schemas.microsoft.com/office/drawing/2014/main" id="{52336ED2-8F7D-4558-AA20-9449A726AA9C}"/>
                  </a:ext>
                </a:extLst>
              </p:cNvPr>
              <p:cNvSpPr txBox="1"/>
              <p:nvPr/>
            </p:nvSpPr>
            <p:spPr>
              <a:xfrm>
                <a:off x="4953351" y="1584381"/>
                <a:ext cx="1011881" cy="1011881"/>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dk1"/>
                  </a:buClr>
                  <a:buSzPts val="1800"/>
                  <a:buFont typeface="Arial"/>
                  <a:buNone/>
                </a:pPr>
                <a:r>
                  <a:rPr lang="en-GB" sz="1800">
                    <a:solidFill>
                      <a:schemeClr val="dk1"/>
                    </a:solidFill>
                    <a:latin typeface="Arial"/>
                    <a:ea typeface="Arial"/>
                    <a:cs typeface="Arial"/>
                    <a:sym typeface="Arial"/>
                  </a:rPr>
                  <a:t>Fusion</a:t>
                </a:r>
                <a:endParaRPr/>
              </a:p>
            </p:txBody>
          </p:sp>
          <p:sp>
            <p:nvSpPr>
              <p:cNvPr id="12" name="Google Shape;211;p15">
                <a:extLst>
                  <a:ext uri="{FF2B5EF4-FFF2-40B4-BE49-F238E27FC236}">
                    <a16:creationId xmlns:a16="http://schemas.microsoft.com/office/drawing/2014/main" id="{BCFE8AAF-2CAF-480B-85AB-D69654EDDC5E}"/>
                  </a:ext>
                </a:extLst>
              </p:cNvPr>
              <p:cNvSpPr/>
              <p:nvPr/>
            </p:nvSpPr>
            <p:spPr>
              <a:xfrm>
                <a:off x="4067423" y="3456439"/>
                <a:ext cx="1431015" cy="1431015"/>
              </a:xfrm>
              <a:prstGeom prst="ellipse">
                <a:avLst/>
              </a:prstGeom>
              <a:solidFill>
                <a:schemeClr val="dk2">
                  <a:alpha val="49803"/>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12;p15">
                <a:extLst>
                  <a:ext uri="{FF2B5EF4-FFF2-40B4-BE49-F238E27FC236}">
                    <a16:creationId xmlns:a16="http://schemas.microsoft.com/office/drawing/2014/main" id="{80455975-C64A-46B8-8C7C-9A4666311A51}"/>
                  </a:ext>
                </a:extLst>
              </p:cNvPr>
              <p:cNvSpPr txBox="1"/>
              <p:nvPr/>
            </p:nvSpPr>
            <p:spPr>
              <a:xfrm>
                <a:off x="4276990" y="3666006"/>
                <a:ext cx="1011881" cy="1011881"/>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dk1"/>
                  </a:buClr>
                  <a:buSzPts val="1800"/>
                  <a:buFont typeface="Arial"/>
                  <a:buNone/>
                </a:pPr>
                <a:r>
                  <a:rPr lang="en-GB" sz="1400" dirty="0">
                    <a:solidFill>
                      <a:schemeClr val="dk1"/>
                    </a:solidFill>
                    <a:latin typeface="Arial"/>
                    <a:ea typeface="Arial"/>
                    <a:cs typeface="Arial"/>
                    <a:sym typeface="Arial"/>
                  </a:rPr>
                  <a:t>Medical imaging</a:t>
                </a:r>
                <a:endParaRPr sz="1400" dirty="0"/>
              </a:p>
            </p:txBody>
          </p:sp>
          <p:sp>
            <p:nvSpPr>
              <p:cNvPr id="14" name="Google Shape;213;p15">
                <a:extLst>
                  <a:ext uri="{FF2B5EF4-FFF2-40B4-BE49-F238E27FC236}">
                    <a16:creationId xmlns:a16="http://schemas.microsoft.com/office/drawing/2014/main" id="{655DA824-D51D-4E3A-8BFE-B483BE040056}"/>
                  </a:ext>
                </a:extLst>
              </p:cNvPr>
              <p:cNvSpPr/>
              <p:nvPr/>
            </p:nvSpPr>
            <p:spPr>
              <a:xfrm>
                <a:off x="1878674" y="3456439"/>
                <a:ext cx="1431015" cy="1431015"/>
              </a:xfrm>
              <a:prstGeom prst="ellipse">
                <a:avLst/>
              </a:prstGeom>
              <a:solidFill>
                <a:schemeClr val="dk2">
                  <a:alpha val="49803"/>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14;p15">
                <a:extLst>
                  <a:ext uri="{FF2B5EF4-FFF2-40B4-BE49-F238E27FC236}">
                    <a16:creationId xmlns:a16="http://schemas.microsoft.com/office/drawing/2014/main" id="{DC308794-5370-4325-859B-95E3286D7F55}"/>
                  </a:ext>
                </a:extLst>
              </p:cNvPr>
              <p:cNvSpPr txBox="1"/>
              <p:nvPr/>
            </p:nvSpPr>
            <p:spPr>
              <a:xfrm>
                <a:off x="2088241" y="3666006"/>
                <a:ext cx="1011881" cy="1011881"/>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dk1"/>
                  </a:buClr>
                  <a:buSzPts val="1800"/>
                  <a:buFont typeface="Arial"/>
                  <a:buNone/>
                </a:pPr>
                <a:r>
                  <a:rPr lang="en-GB" sz="1800" dirty="0">
                    <a:solidFill>
                      <a:schemeClr val="dk1"/>
                    </a:solidFill>
                    <a:latin typeface="Arial"/>
                    <a:ea typeface="Arial"/>
                    <a:cs typeface="Arial"/>
                    <a:sym typeface="Arial"/>
                  </a:rPr>
                  <a:t>Space</a:t>
                </a:r>
                <a:endParaRPr dirty="0"/>
              </a:p>
            </p:txBody>
          </p:sp>
          <p:sp>
            <p:nvSpPr>
              <p:cNvPr id="16" name="Google Shape;215;p15">
                <a:extLst>
                  <a:ext uri="{FF2B5EF4-FFF2-40B4-BE49-F238E27FC236}">
                    <a16:creationId xmlns:a16="http://schemas.microsoft.com/office/drawing/2014/main" id="{B6500289-17E2-4CBC-923A-964480CB2275}"/>
                  </a:ext>
                </a:extLst>
              </p:cNvPr>
              <p:cNvSpPr/>
              <p:nvPr/>
            </p:nvSpPr>
            <p:spPr>
              <a:xfrm>
                <a:off x="1027879" y="1234654"/>
                <a:ext cx="1605449" cy="1571175"/>
              </a:xfrm>
              <a:prstGeom prst="ellipse">
                <a:avLst/>
              </a:prstGeom>
              <a:solidFill>
                <a:schemeClr val="dk2">
                  <a:alpha val="49803"/>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16;p15">
                <a:extLst>
                  <a:ext uri="{FF2B5EF4-FFF2-40B4-BE49-F238E27FC236}">
                    <a16:creationId xmlns:a16="http://schemas.microsoft.com/office/drawing/2014/main" id="{FA808282-85B8-4A56-A4B5-C5C748C19041}"/>
                  </a:ext>
                </a:extLst>
              </p:cNvPr>
              <p:cNvSpPr txBox="1"/>
              <p:nvPr/>
            </p:nvSpPr>
            <p:spPr>
              <a:xfrm>
                <a:off x="1216661" y="1469983"/>
                <a:ext cx="1250448" cy="1126279"/>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dk1"/>
                  </a:buClr>
                  <a:buSzPts val="1800"/>
                  <a:buFont typeface="Arial"/>
                  <a:buNone/>
                </a:pPr>
                <a:r>
                  <a:rPr lang="en-GB" sz="1400" dirty="0">
                    <a:solidFill>
                      <a:schemeClr val="dk1"/>
                    </a:solidFill>
                    <a:latin typeface="Arial"/>
                    <a:ea typeface="Arial"/>
                    <a:cs typeface="Arial"/>
                    <a:sym typeface="Arial"/>
                  </a:rPr>
                  <a:t>Quantum sensing</a:t>
                </a:r>
                <a:endParaRPr sz="1400" dirty="0"/>
              </a:p>
            </p:txBody>
          </p:sp>
        </p:grpSp>
        <p:pic>
          <p:nvPicPr>
            <p:cNvPr id="19" name="Google Shape;218;p15">
              <a:extLst>
                <a:ext uri="{FF2B5EF4-FFF2-40B4-BE49-F238E27FC236}">
                  <a16:creationId xmlns:a16="http://schemas.microsoft.com/office/drawing/2014/main" id="{348286B2-F6A7-4305-BE2E-34D5233825EB}"/>
                </a:ext>
              </a:extLst>
            </p:cNvPr>
            <p:cNvPicPr preferRelativeResize="0"/>
            <p:nvPr/>
          </p:nvPicPr>
          <p:blipFill rotWithShape="1">
            <a:blip r:embed="rId3">
              <a:alphaModFix/>
            </a:blip>
            <a:srcRect/>
            <a:stretch/>
          </p:blipFill>
          <p:spPr>
            <a:xfrm>
              <a:off x="6583918" y="941972"/>
              <a:ext cx="1643632" cy="1655660"/>
            </a:xfrm>
            <a:prstGeom prst="rect">
              <a:avLst/>
            </a:prstGeom>
            <a:noFill/>
            <a:ln>
              <a:noFill/>
            </a:ln>
          </p:spPr>
        </p:pic>
        <p:pic>
          <p:nvPicPr>
            <p:cNvPr id="20" name="Google Shape;219;p15">
              <a:extLst>
                <a:ext uri="{FF2B5EF4-FFF2-40B4-BE49-F238E27FC236}">
                  <a16:creationId xmlns:a16="http://schemas.microsoft.com/office/drawing/2014/main" id="{BF4BA91C-DA60-4D0E-A122-ADF92CE9AFFE}"/>
                </a:ext>
              </a:extLst>
            </p:cNvPr>
            <p:cNvPicPr preferRelativeResize="0"/>
            <p:nvPr/>
          </p:nvPicPr>
          <p:blipFill rotWithShape="1">
            <a:blip r:embed="rId4">
              <a:alphaModFix/>
            </a:blip>
            <a:srcRect/>
            <a:stretch/>
          </p:blipFill>
          <p:spPr>
            <a:xfrm>
              <a:off x="2692299" y="1641292"/>
              <a:ext cx="1515751" cy="1129640"/>
            </a:xfrm>
            <a:prstGeom prst="rect">
              <a:avLst/>
            </a:prstGeom>
            <a:noFill/>
            <a:ln>
              <a:noFill/>
            </a:ln>
          </p:spPr>
        </p:pic>
        <p:pic>
          <p:nvPicPr>
            <p:cNvPr id="21" name="Google Shape;221;p15">
              <a:extLst>
                <a:ext uri="{FF2B5EF4-FFF2-40B4-BE49-F238E27FC236}">
                  <a16:creationId xmlns:a16="http://schemas.microsoft.com/office/drawing/2014/main" id="{F0170921-F2AB-4157-9E7C-402C235A79E0}"/>
                </a:ext>
              </a:extLst>
            </p:cNvPr>
            <p:cNvPicPr preferRelativeResize="0"/>
            <p:nvPr/>
          </p:nvPicPr>
          <p:blipFill rotWithShape="1">
            <a:blip r:embed="rId5">
              <a:alphaModFix/>
            </a:blip>
            <a:srcRect/>
            <a:stretch/>
          </p:blipFill>
          <p:spPr>
            <a:xfrm>
              <a:off x="7494417" y="4766820"/>
              <a:ext cx="1813072" cy="1081412"/>
            </a:xfrm>
            <a:prstGeom prst="rect">
              <a:avLst/>
            </a:prstGeom>
            <a:noFill/>
            <a:ln>
              <a:noFill/>
            </a:ln>
          </p:spPr>
        </p:pic>
        <p:pic>
          <p:nvPicPr>
            <p:cNvPr id="22" name="Google Shape;222;p15">
              <a:extLst>
                <a:ext uri="{FF2B5EF4-FFF2-40B4-BE49-F238E27FC236}">
                  <a16:creationId xmlns:a16="http://schemas.microsoft.com/office/drawing/2014/main" id="{00047352-35B6-4A50-8E7A-1318810AF224}"/>
                </a:ext>
              </a:extLst>
            </p:cNvPr>
            <p:cNvPicPr preferRelativeResize="0"/>
            <p:nvPr/>
          </p:nvPicPr>
          <p:blipFill rotWithShape="1">
            <a:blip r:embed="rId6">
              <a:alphaModFix/>
            </a:blip>
            <a:srcRect/>
            <a:stretch/>
          </p:blipFill>
          <p:spPr>
            <a:xfrm>
              <a:off x="3060007" y="5710889"/>
              <a:ext cx="1515751" cy="1129640"/>
            </a:xfrm>
            <a:prstGeom prst="rect">
              <a:avLst/>
            </a:prstGeom>
            <a:noFill/>
            <a:ln>
              <a:noFill/>
            </a:ln>
          </p:spPr>
        </p:pic>
        <p:pic>
          <p:nvPicPr>
            <p:cNvPr id="24" name="Google Shape;224;p15">
              <a:extLst>
                <a:ext uri="{FF2B5EF4-FFF2-40B4-BE49-F238E27FC236}">
                  <a16:creationId xmlns:a16="http://schemas.microsoft.com/office/drawing/2014/main" id="{17BC8B99-7AA4-460D-9DB0-267EDA771272}"/>
                </a:ext>
              </a:extLst>
            </p:cNvPr>
            <p:cNvPicPr preferRelativeResize="0"/>
            <p:nvPr/>
          </p:nvPicPr>
          <p:blipFill rotWithShape="1">
            <a:blip r:embed="rId7">
              <a:alphaModFix/>
            </a:blip>
            <a:srcRect/>
            <a:stretch/>
          </p:blipFill>
          <p:spPr>
            <a:xfrm>
              <a:off x="8146610" y="3400676"/>
              <a:ext cx="1621677" cy="871804"/>
            </a:xfrm>
            <a:prstGeom prst="rect">
              <a:avLst/>
            </a:prstGeom>
            <a:noFill/>
            <a:ln>
              <a:noFill/>
            </a:ln>
          </p:spPr>
        </p:pic>
        <p:pic>
          <p:nvPicPr>
            <p:cNvPr id="25" name="Google Shape;225;p15">
              <a:extLst>
                <a:ext uri="{FF2B5EF4-FFF2-40B4-BE49-F238E27FC236}">
                  <a16:creationId xmlns:a16="http://schemas.microsoft.com/office/drawing/2014/main" id="{0C7676E8-4FDE-42A0-8D83-8E03268551F3}"/>
                </a:ext>
              </a:extLst>
            </p:cNvPr>
            <p:cNvPicPr preferRelativeResize="0"/>
            <p:nvPr/>
          </p:nvPicPr>
          <p:blipFill rotWithShape="1">
            <a:blip r:embed="rId8">
              <a:alphaModFix/>
            </a:blip>
            <a:srcRect/>
            <a:stretch/>
          </p:blipFill>
          <p:spPr>
            <a:xfrm>
              <a:off x="7496735" y="5805465"/>
              <a:ext cx="1247415" cy="1900589"/>
            </a:xfrm>
            <a:prstGeom prst="rect">
              <a:avLst/>
            </a:prstGeom>
            <a:noFill/>
            <a:ln>
              <a:noFill/>
            </a:ln>
          </p:spPr>
        </p:pic>
      </p:grpSp>
      <p:sp>
        <p:nvSpPr>
          <p:cNvPr id="26" name="Rectangle 25">
            <a:extLst>
              <a:ext uri="{FF2B5EF4-FFF2-40B4-BE49-F238E27FC236}">
                <a16:creationId xmlns:a16="http://schemas.microsoft.com/office/drawing/2014/main" id="{9A87F997-9FBD-48F8-879D-6A41C3F68BA4}"/>
              </a:ext>
            </a:extLst>
          </p:cNvPr>
          <p:cNvSpPr/>
          <p:nvPr/>
        </p:nvSpPr>
        <p:spPr>
          <a:xfrm>
            <a:off x="0" y="988793"/>
            <a:ext cx="12192000" cy="923330"/>
          </a:xfrm>
          <a:prstGeom prst="rect">
            <a:avLst/>
          </a:prstGeom>
        </p:spPr>
        <p:txBody>
          <a:bodyPr wrap="square">
            <a:spAutoFit/>
          </a:bodyPr>
          <a:lstStyle/>
          <a:p>
            <a:pPr lvl="0" algn="ctr"/>
            <a:r>
              <a:rPr lang="en-US" dirty="0"/>
              <a:t>The DRD3 collaboration has the dual purpose of pursuing the realization of the </a:t>
            </a:r>
            <a:r>
              <a:rPr lang="en-US" b="1" dirty="0"/>
              <a:t>strategic developments</a:t>
            </a:r>
            <a:r>
              <a:rPr lang="en-US" dirty="0"/>
              <a:t> outlined in the ECFA road map and </a:t>
            </a:r>
            <a:r>
              <a:rPr lang="en-US" b="1" dirty="0"/>
              <a:t>promoting blue-sky R&amp;D</a:t>
            </a:r>
            <a:r>
              <a:rPr lang="en-US" dirty="0"/>
              <a:t> in the field of solid-state detectors including the synergies with other fields of science where charged particle detection is a key ingredient.</a:t>
            </a:r>
          </a:p>
        </p:txBody>
      </p:sp>
      <p:sp>
        <p:nvSpPr>
          <p:cNvPr id="4" name="Footer Placeholder 3">
            <a:extLst>
              <a:ext uri="{FF2B5EF4-FFF2-40B4-BE49-F238E27FC236}">
                <a16:creationId xmlns:a16="http://schemas.microsoft.com/office/drawing/2014/main" id="{E9794902-C20D-4E63-944F-CD401A202D9A}"/>
              </a:ext>
            </a:extLst>
          </p:cNvPr>
          <p:cNvSpPr>
            <a:spLocks noGrp="1"/>
          </p:cNvSpPr>
          <p:nvPr>
            <p:ph type="ftr" sz="quarter" idx="10"/>
          </p:nvPr>
        </p:nvSpPr>
        <p:spPr/>
        <p:txBody>
          <a:bodyPr/>
          <a:lstStyle/>
          <a:p>
            <a:r>
              <a:rPr lang="en-GB"/>
              <a:t>G. Kramberger, DRD3 collaboration, DRD Jamboree, CERN</a:t>
            </a:r>
            <a:endParaRPr lang="en-US" dirty="0"/>
          </a:p>
        </p:txBody>
      </p:sp>
      <p:sp>
        <p:nvSpPr>
          <p:cNvPr id="18" name="Slide Number Placeholder 17">
            <a:extLst>
              <a:ext uri="{FF2B5EF4-FFF2-40B4-BE49-F238E27FC236}">
                <a16:creationId xmlns:a16="http://schemas.microsoft.com/office/drawing/2014/main" id="{49D8F7E6-39B0-4507-AEA0-63CFD641C484}"/>
              </a:ext>
            </a:extLst>
          </p:cNvPr>
          <p:cNvSpPr>
            <a:spLocks noGrp="1"/>
          </p:cNvSpPr>
          <p:nvPr>
            <p:ph type="sldNum" sz="quarter" idx="11"/>
          </p:nvPr>
        </p:nvSpPr>
        <p:spPr/>
        <p:txBody>
          <a:bodyPr/>
          <a:lstStyle/>
          <a:p>
            <a:fld id="{17918391-D411-FE40-AAD7-861AE5233E0E}" type="slidenum">
              <a:rPr lang="en-US" smtClean="0"/>
              <a:pPr/>
              <a:t>4</a:t>
            </a:fld>
            <a:endParaRPr lang="en-US" dirty="0"/>
          </a:p>
        </p:txBody>
      </p:sp>
      <p:sp>
        <p:nvSpPr>
          <p:cNvPr id="29" name="Rectangle 28">
            <a:extLst>
              <a:ext uri="{FF2B5EF4-FFF2-40B4-BE49-F238E27FC236}">
                <a16:creationId xmlns:a16="http://schemas.microsoft.com/office/drawing/2014/main" id="{7AA35175-C858-4ADF-ACAD-E36860A8C925}"/>
              </a:ext>
            </a:extLst>
          </p:cNvPr>
          <p:cNvSpPr/>
          <p:nvPr/>
        </p:nvSpPr>
        <p:spPr>
          <a:xfrm>
            <a:off x="201681" y="2020631"/>
            <a:ext cx="1711858" cy="646331"/>
          </a:xfrm>
          <a:prstGeom prst="rect">
            <a:avLst/>
          </a:prstGeom>
        </p:spPr>
        <p:txBody>
          <a:bodyPr wrap="square">
            <a:spAutoFit/>
          </a:bodyPr>
          <a:lstStyle/>
          <a:p>
            <a:r>
              <a:rPr lang="en-US" b="1" dirty="0"/>
              <a:t>Particle Physics</a:t>
            </a:r>
          </a:p>
          <a:p>
            <a:r>
              <a:rPr lang="en-US" b="1" dirty="0"/>
              <a:t>(strategic R&amp;D)</a:t>
            </a:r>
            <a:endParaRPr lang="LID4096" dirty="0"/>
          </a:p>
        </p:txBody>
      </p:sp>
    </p:spTree>
    <p:extLst>
      <p:ext uri="{BB962C8B-B14F-4D97-AF65-F5344CB8AC3E}">
        <p14:creationId xmlns:p14="http://schemas.microsoft.com/office/powerpoint/2010/main" val="3231083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A1F23AD-6509-4850-9810-6FADBAC2B808}"/>
              </a:ext>
            </a:extLst>
          </p:cNvPr>
          <p:cNvPicPr>
            <a:picLocks noChangeAspect="1"/>
          </p:cNvPicPr>
          <p:nvPr/>
        </p:nvPicPr>
        <p:blipFill>
          <a:blip r:embed="rId2"/>
          <a:stretch>
            <a:fillRect/>
          </a:stretch>
        </p:blipFill>
        <p:spPr>
          <a:xfrm>
            <a:off x="201681" y="1779714"/>
            <a:ext cx="4628417" cy="4755747"/>
          </a:xfrm>
          <a:prstGeom prst="rect">
            <a:avLst/>
          </a:prstGeom>
        </p:spPr>
      </p:pic>
      <p:sp>
        <p:nvSpPr>
          <p:cNvPr id="2" name="Title 1">
            <a:extLst>
              <a:ext uri="{FF2B5EF4-FFF2-40B4-BE49-F238E27FC236}">
                <a16:creationId xmlns:a16="http://schemas.microsoft.com/office/drawing/2014/main" id="{D1F27ED2-B88E-47B6-B3E6-E7D683E1006C}"/>
              </a:ext>
            </a:extLst>
          </p:cNvPr>
          <p:cNvSpPr>
            <a:spLocks noGrp="1"/>
          </p:cNvSpPr>
          <p:nvPr>
            <p:ph type="title"/>
          </p:nvPr>
        </p:nvSpPr>
        <p:spPr/>
        <p:txBody>
          <a:bodyPr/>
          <a:lstStyle/>
          <a:p>
            <a:r>
              <a:rPr lang="en-GB" dirty="0"/>
              <a:t>Objectives of the collaboration</a:t>
            </a:r>
            <a:endParaRPr lang="LID4096" dirty="0"/>
          </a:p>
        </p:txBody>
      </p:sp>
      <p:grpSp>
        <p:nvGrpSpPr>
          <p:cNvPr id="27" name="Group 26">
            <a:extLst>
              <a:ext uri="{FF2B5EF4-FFF2-40B4-BE49-F238E27FC236}">
                <a16:creationId xmlns:a16="http://schemas.microsoft.com/office/drawing/2014/main" id="{78B40AC5-3996-4448-BFFE-2FD1672B57EB}"/>
              </a:ext>
            </a:extLst>
          </p:cNvPr>
          <p:cNvGrpSpPr/>
          <p:nvPr/>
        </p:nvGrpSpPr>
        <p:grpSpPr>
          <a:xfrm>
            <a:off x="6272018" y="1998836"/>
            <a:ext cx="5190914" cy="4753377"/>
            <a:chOff x="2692299" y="941972"/>
            <a:chExt cx="7075988" cy="6764082"/>
          </a:xfrm>
        </p:grpSpPr>
        <p:grpSp>
          <p:nvGrpSpPr>
            <p:cNvPr id="5" name="Google Shape;204;p15">
              <a:extLst>
                <a:ext uri="{FF2B5EF4-FFF2-40B4-BE49-F238E27FC236}">
                  <a16:creationId xmlns:a16="http://schemas.microsoft.com/office/drawing/2014/main" id="{1AFB99AC-D5EA-4D7C-881A-DB6B76CFCBB8}"/>
                </a:ext>
              </a:extLst>
            </p:cNvPr>
            <p:cNvGrpSpPr/>
            <p:nvPr/>
          </p:nvGrpSpPr>
          <p:grpSpPr>
            <a:xfrm>
              <a:off x="3209258" y="1417566"/>
              <a:ext cx="5146920" cy="4799154"/>
              <a:chOff x="1027879" y="88300"/>
              <a:chExt cx="5146920" cy="4799154"/>
            </a:xfrm>
          </p:grpSpPr>
          <p:sp>
            <p:nvSpPr>
              <p:cNvPr id="6" name="Google Shape;205;p15">
                <a:extLst>
                  <a:ext uri="{FF2B5EF4-FFF2-40B4-BE49-F238E27FC236}">
                    <a16:creationId xmlns:a16="http://schemas.microsoft.com/office/drawing/2014/main" id="{48558ADD-6BDA-482B-8106-84DBA68C2754}"/>
                  </a:ext>
                </a:extLst>
              </p:cNvPr>
              <p:cNvSpPr/>
              <p:nvPr/>
            </p:nvSpPr>
            <p:spPr>
              <a:xfrm>
                <a:off x="2257541" y="1234653"/>
                <a:ext cx="2862030" cy="2862030"/>
              </a:xfrm>
              <a:prstGeom prst="ellipse">
                <a:avLst/>
              </a:prstGeom>
              <a:solidFill>
                <a:schemeClr val="dk2">
                  <a:alpha val="49803"/>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06;p15">
                <a:extLst>
                  <a:ext uri="{FF2B5EF4-FFF2-40B4-BE49-F238E27FC236}">
                    <a16:creationId xmlns:a16="http://schemas.microsoft.com/office/drawing/2014/main" id="{6FC7AFA5-D2B5-4C08-9678-1A6739D9E89F}"/>
                  </a:ext>
                </a:extLst>
              </p:cNvPr>
              <p:cNvSpPr txBox="1"/>
              <p:nvPr/>
            </p:nvSpPr>
            <p:spPr>
              <a:xfrm>
                <a:off x="2676676" y="1653788"/>
                <a:ext cx="2023760" cy="2023760"/>
              </a:xfrm>
              <a:prstGeom prst="rect">
                <a:avLst/>
              </a:prstGeom>
              <a:noFill/>
              <a:ln>
                <a:noFill/>
              </a:ln>
            </p:spPr>
            <p:txBody>
              <a:bodyPr spcFirstLastPara="1" wrap="square" lIns="52050" tIns="52050" rIns="52050" bIns="52050" anchor="ctr" anchorCtr="0">
                <a:noAutofit/>
              </a:bodyPr>
              <a:lstStyle/>
              <a:p>
                <a:pPr marL="0" marR="0" lvl="0" indent="0" algn="ctr" rtl="0">
                  <a:lnSpc>
                    <a:spcPct val="90000"/>
                  </a:lnSpc>
                  <a:spcBef>
                    <a:spcPts val="0"/>
                  </a:spcBef>
                  <a:spcAft>
                    <a:spcPts val="0"/>
                  </a:spcAft>
                  <a:buClr>
                    <a:schemeClr val="dk1"/>
                  </a:buClr>
                  <a:buSzPts val="4100"/>
                  <a:buFont typeface="Arial"/>
                  <a:buNone/>
                </a:pPr>
                <a:r>
                  <a:rPr lang="en-GB" sz="2000" dirty="0">
                    <a:solidFill>
                      <a:schemeClr val="dk1"/>
                    </a:solidFill>
                    <a:latin typeface="Arial"/>
                    <a:ea typeface="Arial"/>
                    <a:cs typeface="Arial"/>
                    <a:sym typeface="Arial"/>
                  </a:rPr>
                  <a:t>R&amp;D for  future particle physics</a:t>
                </a:r>
                <a:endParaRPr sz="2000" dirty="0"/>
              </a:p>
            </p:txBody>
          </p:sp>
          <p:sp>
            <p:nvSpPr>
              <p:cNvPr id="8" name="Google Shape;207;p15">
                <a:extLst>
                  <a:ext uri="{FF2B5EF4-FFF2-40B4-BE49-F238E27FC236}">
                    <a16:creationId xmlns:a16="http://schemas.microsoft.com/office/drawing/2014/main" id="{7A828A5B-96DB-40D9-ABE7-98879D23C4F7}"/>
                  </a:ext>
                </a:extLst>
              </p:cNvPr>
              <p:cNvSpPr/>
              <p:nvPr/>
            </p:nvSpPr>
            <p:spPr>
              <a:xfrm>
                <a:off x="2973048" y="88300"/>
                <a:ext cx="1431015" cy="1431015"/>
              </a:xfrm>
              <a:prstGeom prst="ellipse">
                <a:avLst/>
              </a:prstGeom>
              <a:solidFill>
                <a:schemeClr val="dk2">
                  <a:alpha val="49803"/>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08;p15">
                <a:extLst>
                  <a:ext uri="{FF2B5EF4-FFF2-40B4-BE49-F238E27FC236}">
                    <a16:creationId xmlns:a16="http://schemas.microsoft.com/office/drawing/2014/main" id="{0B9D2612-1789-4D87-86C9-4C4AF034D002}"/>
                  </a:ext>
                </a:extLst>
              </p:cNvPr>
              <p:cNvSpPr txBox="1"/>
              <p:nvPr/>
            </p:nvSpPr>
            <p:spPr>
              <a:xfrm>
                <a:off x="3182615" y="297867"/>
                <a:ext cx="1011881" cy="1011881"/>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dk1"/>
                  </a:buClr>
                  <a:buSzPts val="1800"/>
                  <a:buFont typeface="Arial"/>
                  <a:buNone/>
                </a:pPr>
                <a:r>
                  <a:rPr lang="en-GB" sz="1400" dirty="0">
                    <a:solidFill>
                      <a:schemeClr val="dk1"/>
                    </a:solidFill>
                    <a:latin typeface="Arial"/>
                    <a:ea typeface="Arial"/>
                    <a:cs typeface="Arial"/>
                    <a:sym typeface="Arial"/>
                  </a:rPr>
                  <a:t>Nuclear Physics</a:t>
                </a:r>
                <a:endParaRPr sz="1400" dirty="0"/>
              </a:p>
            </p:txBody>
          </p:sp>
          <p:sp>
            <p:nvSpPr>
              <p:cNvPr id="10" name="Google Shape;209;p15">
                <a:extLst>
                  <a:ext uri="{FF2B5EF4-FFF2-40B4-BE49-F238E27FC236}">
                    <a16:creationId xmlns:a16="http://schemas.microsoft.com/office/drawing/2014/main" id="{DA12AED4-628E-41DE-9642-0521CD77C33D}"/>
                  </a:ext>
                </a:extLst>
              </p:cNvPr>
              <p:cNvSpPr/>
              <p:nvPr/>
            </p:nvSpPr>
            <p:spPr>
              <a:xfrm>
                <a:off x="4743784" y="1374814"/>
                <a:ext cx="1431015" cy="1431015"/>
              </a:xfrm>
              <a:prstGeom prst="ellipse">
                <a:avLst/>
              </a:prstGeom>
              <a:solidFill>
                <a:schemeClr val="dk2">
                  <a:alpha val="49803"/>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10;p15">
                <a:extLst>
                  <a:ext uri="{FF2B5EF4-FFF2-40B4-BE49-F238E27FC236}">
                    <a16:creationId xmlns:a16="http://schemas.microsoft.com/office/drawing/2014/main" id="{52336ED2-8F7D-4558-AA20-9449A726AA9C}"/>
                  </a:ext>
                </a:extLst>
              </p:cNvPr>
              <p:cNvSpPr txBox="1"/>
              <p:nvPr/>
            </p:nvSpPr>
            <p:spPr>
              <a:xfrm>
                <a:off x="4953351" y="1584381"/>
                <a:ext cx="1011881" cy="1011881"/>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dk1"/>
                  </a:buClr>
                  <a:buSzPts val="1800"/>
                  <a:buFont typeface="Arial"/>
                  <a:buNone/>
                </a:pPr>
                <a:r>
                  <a:rPr lang="en-GB" sz="1800">
                    <a:solidFill>
                      <a:schemeClr val="dk1"/>
                    </a:solidFill>
                    <a:latin typeface="Arial"/>
                    <a:ea typeface="Arial"/>
                    <a:cs typeface="Arial"/>
                    <a:sym typeface="Arial"/>
                  </a:rPr>
                  <a:t>Fusion</a:t>
                </a:r>
                <a:endParaRPr/>
              </a:p>
            </p:txBody>
          </p:sp>
          <p:sp>
            <p:nvSpPr>
              <p:cNvPr id="12" name="Google Shape;211;p15">
                <a:extLst>
                  <a:ext uri="{FF2B5EF4-FFF2-40B4-BE49-F238E27FC236}">
                    <a16:creationId xmlns:a16="http://schemas.microsoft.com/office/drawing/2014/main" id="{BCFE8AAF-2CAF-480B-85AB-D69654EDDC5E}"/>
                  </a:ext>
                </a:extLst>
              </p:cNvPr>
              <p:cNvSpPr/>
              <p:nvPr/>
            </p:nvSpPr>
            <p:spPr>
              <a:xfrm>
                <a:off x="4067423" y="3456439"/>
                <a:ext cx="1431015" cy="1431015"/>
              </a:xfrm>
              <a:prstGeom prst="ellipse">
                <a:avLst/>
              </a:prstGeom>
              <a:solidFill>
                <a:schemeClr val="dk2">
                  <a:alpha val="49803"/>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12;p15">
                <a:extLst>
                  <a:ext uri="{FF2B5EF4-FFF2-40B4-BE49-F238E27FC236}">
                    <a16:creationId xmlns:a16="http://schemas.microsoft.com/office/drawing/2014/main" id="{80455975-C64A-46B8-8C7C-9A4666311A51}"/>
                  </a:ext>
                </a:extLst>
              </p:cNvPr>
              <p:cNvSpPr txBox="1"/>
              <p:nvPr/>
            </p:nvSpPr>
            <p:spPr>
              <a:xfrm>
                <a:off x="4276990" y="3666006"/>
                <a:ext cx="1011881" cy="1011881"/>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dk1"/>
                  </a:buClr>
                  <a:buSzPts val="1800"/>
                  <a:buFont typeface="Arial"/>
                  <a:buNone/>
                </a:pPr>
                <a:r>
                  <a:rPr lang="en-GB" sz="1400" dirty="0">
                    <a:solidFill>
                      <a:schemeClr val="dk1"/>
                    </a:solidFill>
                    <a:latin typeface="Arial"/>
                    <a:ea typeface="Arial"/>
                    <a:cs typeface="Arial"/>
                    <a:sym typeface="Arial"/>
                  </a:rPr>
                  <a:t>Medical imaging</a:t>
                </a:r>
                <a:endParaRPr sz="1400" dirty="0"/>
              </a:p>
            </p:txBody>
          </p:sp>
          <p:sp>
            <p:nvSpPr>
              <p:cNvPr id="14" name="Google Shape;213;p15">
                <a:extLst>
                  <a:ext uri="{FF2B5EF4-FFF2-40B4-BE49-F238E27FC236}">
                    <a16:creationId xmlns:a16="http://schemas.microsoft.com/office/drawing/2014/main" id="{655DA824-D51D-4E3A-8BFE-B483BE040056}"/>
                  </a:ext>
                </a:extLst>
              </p:cNvPr>
              <p:cNvSpPr/>
              <p:nvPr/>
            </p:nvSpPr>
            <p:spPr>
              <a:xfrm>
                <a:off x="1878674" y="3456439"/>
                <a:ext cx="1431015" cy="1431015"/>
              </a:xfrm>
              <a:prstGeom prst="ellipse">
                <a:avLst/>
              </a:prstGeom>
              <a:solidFill>
                <a:schemeClr val="dk2">
                  <a:alpha val="49803"/>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14;p15">
                <a:extLst>
                  <a:ext uri="{FF2B5EF4-FFF2-40B4-BE49-F238E27FC236}">
                    <a16:creationId xmlns:a16="http://schemas.microsoft.com/office/drawing/2014/main" id="{DC308794-5370-4325-859B-95E3286D7F55}"/>
                  </a:ext>
                </a:extLst>
              </p:cNvPr>
              <p:cNvSpPr txBox="1"/>
              <p:nvPr/>
            </p:nvSpPr>
            <p:spPr>
              <a:xfrm>
                <a:off x="2088241" y="3666006"/>
                <a:ext cx="1011881" cy="1011881"/>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dk1"/>
                  </a:buClr>
                  <a:buSzPts val="1800"/>
                  <a:buFont typeface="Arial"/>
                  <a:buNone/>
                </a:pPr>
                <a:r>
                  <a:rPr lang="en-GB" sz="1800" dirty="0">
                    <a:solidFill>
                      <a:schemeClr val="dk1"/>
                    </a:solidFill>
                    <a:latin typeface="Arial"/>
                    <a:ea typeface="Arial"/>
                    <a:cs typeface="Arial"/>
                    <a:sym typeface="Arial"/>
                  </a:rPr>
                  <a:t>Space</a:t>
                </a:r>
                <a:endParaRPr dirty="0"/>
              </a:p>
            </p:txBody>
          </p:sp>
          <p:sp>
            <p:nvSpPr>
              <p:cNvPr id="16" name="Google Shape;215;p15">
                <a:extLst>
                  <a:ext uri="{FF2B5EF4-FFF2-40B4-BE49-F238E27FC236}">
                    <a16:creationId xmlns:a16="http://schemas.microsoft.com/office/drawing/2014/main" id="{B6500289-17E2-4CBC-923A-964480CB2275}"/>
                  </a:ext>
                </a:extLst>
              </p:cNvPr>
              <p:cNvSpPr/>
              <p:nvPr/>
            </p:nvSpPr>
            <p:spPr>
              <a:xfrm>
                <a:off x="1027879" y="1234654"/>
                <a:ext cx="1605449" cy="1571175"/>
              </a:xfrm>
              <a:prstGeom prst="ellipse">
                <a:avLst/>
              </a:prstGeom>
              <a:solidFill>
                <a:schemeClr val="dk2">
                  <a:alpha val="49803"/>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16;p15">
                <a:extLst>
                  <a:ext uri="{FF2B5EF4-FFF2-40B4-BE49-F238E27FC236}">
                    <a16:creationId xmlns:a16="http://schemas.microsoft.com/office/drawing/2014/main" id="{FA808282-85B8-4A56-A4B5-C5C748C19041}"/>
                  </a:ext>
                </a:extLst>
              </p:cNvPr>
              <p:cNvSpPr txBox="1"/>
              <p:nvPr/>
            </p:nvSpPr>
            <p:spPr>
              <a:xfrm>
                <a:off x="1216661" y="1469983"/>
                <a:ext cx="1250448" cy="1126279"/>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dk1"/>
                  </a:buClr>
                  <a:buSzPts val="1800"/>
                  <a:buFont typeface="Arial"/>
                  <a:buNone/>
                </a:pPr>
                <a:r>
                  <a:rPr lang="en-GB" sz="1400" dirty="0">
                    <a:solidFill>
                      <a:schemeClr val="dk1"/>
                    </a:solidFill>
                    <a:latin typeface="Arial"/>
                    <a:ea typeface="Arial"/>
                    <a:cs typeface="Arial"/>
                    <a:sym typeface="Arial"/>
                  </a:rPr>
                  <a:t>Quantum sensing</a:t>
                </a:r>
                <a:endParaRPr sz="1400" dirty="0"/>
              </a:p>
            </p:txBody>
          </p:sp>
        </p:grpSp>
        <p:pic>
          <p:nvPicPr>
            <p:cNvPr id="19" name="Google Shape;218;p15">
              <a:extLst>
                <a:ext uri="{FF2B5EF4-FFF2-40B4-BE49-F238E27FC236}">
                  <a16:creationId xmlns:a16="http://schemas.microsoft.com/office/drawing/2014/main" id="{348286B2-F6A7-4305-BE2E-34D5233825EB}"/>
                </a:ext>
              </a:extLst>
            </p:cNvPr>
            <p:cNvPicPr preferRelativeResize="0"/>
            <p:nvPr/>
          </p:nvPicPr>
          <p:blipFill rotWithShape="1">
            <a:blip r:embed="rId3">
              <a:alphaModFix/>
            </a:blip>
            <a:srcRect/>
            <a:stretch/>
          </p:blipFill>
          <p:spPr>
            <a:xfrm>
              <a:off x="6583918" y="941972"/>
              <a:ext cx="1643632" cy="1655660"/>
            </a:xfrm>
            <a:prstGeom prst="rect">
              <a:avLst/>
            </a:prstGeom>
            <a:noFill/>
            <a:ln>
              <a:noFill/>
            </a:ln>
          </p:spPr>
        </p:pic>
        <p:pic>
          <p:nvPicPr>
            <p:cNvPr id="20" name="Google Shape;219;p15">
              <a:extLst>
                <a:ext uri="{FF2B5EF4-FFF2-40B4-BE49-F238E27FC236}">
                  <a16:creationId xmlns:a16="http://schemas.microsoft.com/office/drawing/2014/main" id="{BF4BA91C-DA60-4D0E-A122-ADF92CE9AFFE}"/>
                </a:ext>
              </a:extLst>
            </p:cNvPr>
            <p:cNvPicPr preferRelativeResize="0"/>
            <p:nvPr/>
          </p:nvPicPr>
          <p:blipFill rotWithShape="1">
            <a:blip r:embed="rId4">
              <a:alphaModFix/>
            </a:blip>
            <a:srcRect/>
            <a:stretch/>
          </p:blipFill>
          <p:spPr>
            <a:xfrm>
              <a:off x="2692299" y="1641292"/>
              <a:ext cx="1515751" cy="1129640"/>
            </a:xfrm>
            <a:prstGeom prst="rect">
              <a:avLst/>
            </a:prstGeom>
            <a:noFill/>
            <a:ln>
              <a:noFill/>
            </a:ln>
          </p:spPr>
        </p:pic>
        <p:pic>
          <p:nvPicPr>
            <p:cNvPr id="21" name="Google Shape;221;p15">
              <a:extLst>
                <a:ext uri="{FF2B5EF4-FFF2-40B4-BE49-F238E27FC236}">
                  <a16:creationId xmlns:a16="http://schemas.microsoft.com/office/drawing/2014/main" id="{F0170921-F2AB-4157-9E7C-402C235A79E0}"/>
                </a:ext>
              </a:extLst>
            </p:cNvPr>
            <p:cNvPicPr preferRelativeResize="0"/>
            <p:nvPr/>
          </p:nvPicPr>
          <p:blipFill rotWithShape="1">
            <a:blip r:embed="rId5">
              <a:alphaModFix/>
            </a:blip>
            <a:srcRect/>
            <a:stretch/>
          </p:blipFill>
          <p:spPr>
            <a:xfrm>
              <a:off x="7494417" y="4766820"/>
              <a:ext cx="1813072" cy="1081412"/>
            </a:xfrm>
            <a:prstGeom prst="rect">
              <a:avLst/>
            </a:prstGeom>
            <a:noFill/>
            <a:ln>
              <a:noFill/>
            </a:ln>
          </p:spPr>
        </p:pic>
        <p:pic>
          <p:nvPicPr>
            <p:cNvPr id="22" name="Google Shape;222;p15">
              <a:extLst>
                <a:ext uri="{FF2B5EF4-FFF2-40B4-BE49-F238E27FC236}">
                  <a16:creationId xmlns:a16="http://schemas.microsoft.com/office/drawing/2014/main" id="{00047352-35B6-4A50-8E7A-1318810AF224}"/>
                </a:ext>
              </a:extLst>
            </p:cNvPr>
            <p:cNvPicPr preferRelativeResize="0"/>
            <p:nvPr/>
          </p:nvPicPr>
          <p:blipFill rotWithShape="1">
            <a:blip r:embed="rId6">
              <a:alphaModFix/>
            </a:blip>
            <a:srcRect/>
            <a:stretch/>
          </p:blipFill>
          <p:spPr>
            <a:xfrm>
              <a:off x="3060007" y="5710889"/>
              <a:ext cx="1515751" cy="1129640"/>
            </a:xfrm>
            <a:prstGeom prst="rect">
              <a:avLst/>
            </a:prstGeom>
            <a:noFill/>
            <a:ln>
              <a:noFill/>
            </a:ln>
          </p:spPr>
        </p:pic>
        <p:pic>
          <p:nvPicPr>
            <p:cNvPr id="24" name="Google Shape;224;p15">
              <a:extLst>
                <a:ext uri="{FF2B5EF4-FFF2-40B4-BE49-F238E27FC236}">
                  <a16:creationId xmlns:a16="http://schemas.microsoft.com/office/drawing/2014/main" id="{17BC8B99-7AA4-460D-9DB0-267EDA771272}"/>
                </a:ext>
              </a:extLst>
            </p:cNvPr>
            <p:cNvPicPr preferRelativeResize="0"/>
            <p:nvPr/>
          </p:nvPicPr>
          <p:blipFill rotWithShape="1">
            <a:blip r:embed="rId7">
              <a:alphaModFix/>
            </a:blip>
            <a:srcRect/>
            <a:stretch/>
          </p:blipFill>
          <p:spPr>
            <a:xfrm>
              <a:off x="8146610" y="3400676"/>
              <a:ext cx="1621677" cy="871804"/>
            </a:xfrm>
            <a:prstGeom prst="rect">
              <a:avLst/>
            </a:prstGeom>
            <a:noFill/>
            <a:ln>
              <a:noFill/>
            </a:ln>
          </p:spPr>
        </p:pic>
        <p:pic>
          <p:nvPicPr>
            <p:cNvPr id="25" name="Google Shape;225;p15">
              <a:extLst>
                <a:ext uri="{FF2B5EF4-FFF2-40B4-BE49-F238E27FC236}">
                  <a16:creationId xmlns:a16="http://schemas.microsoft.com/office/drawing/2014/main" id="{0C7676E8-4FDE-42A0-8D83-8E03268551F3}"/>
                </a:ext>
              </a:extLst>
            </p:cNvPr>
            <p:cNvPicPr preferRelativeResize="0"/>
            <p:nvPr/>
          </p:nvPicPr>
          <p:blipFill rotWithShape="1">
            <a:blip r:embed="rId8">
              <a:alphaModFix/>
            </a:blip>
            <a:srcRect/>
            <a:stretch/>
          </p:blipFill>
          <p:spPr>
            <a:xfrm>
              <a:off x="7496735" y="5805465"/>
              <a:ext cx="1247415" cy="1900589"/>
            </a:xfrm>
            <a:prstGeom prst="rect">
              <a:avLst/>
            </a:prstGeom>
            <a:noFill/>
            <a:ln>
              <a:noFill/>
            </a:ln>
          </p:spPr>
        </p:pic>
      </p:grpSp>
      <p:sp>
        <p:nvSpPr>
          <p:cNvPr id="26" name="Rectangle 25">
            <a:extLst>
              <a:ext uri="{FF2B5EF4-FFF2-40B4-BE49-F238E27FC236}">
                <a16:creationId xmlns:a16="http://schemas.microsoft.com/office/drawing/2014/main" id="{9A87F997-9FBD-48F8-879D-6A41C3F68BA4}"/>
              </a:ext>
            </a:extLst>
          </p:cNvPr>
          <p:cNvSpPr/>
          <p:nvPr/>
        </p:nvSpPr>
        <p:spPr>
          <a:xfrm>
            <a:off x="0" y="988793"/>
            <a:ext cx="12192000" cy="923330"/>
          </a:xfrm>
          <a:prstGeom prst="rect">
            <a:avLst/>
          </a:prstGeom>
        </p:spPr>
        <p:txBody>
          <a:bodyPr wrap="square">
            <a:spAutoFit/>
          </a:bodyPr>
          <a:lstStyle/>
          <a:p>
            <a:pPr lvl="0" algn="ctr"/>
            <a:r>
              <a:rPr lang="en-US" dirty="0"/>
              <a:t>The DRD3 collaboration has the dual purpose of pursuing the realization of the </a:t>
            </a:r>
            <a:r>
              <a:rPr lang="en-US" b="1" dirty="0"/>
              <a:t>strategic developments</a:t>
            </a:r>
            <a:r>
              <a:rPr lang="en-US" dirty="0"/>
              <a:t> outlined in the ECFA road map and </a:t>
            </a:r>
            <a:r>
              <a:rPr lang="en-US" b="1" dirty="0"/>
              <a:t>promoting blue-sky R&amp;D</a:t>
            </a:r>
            <a:r>
              <a:rPr lang="en-US" dirty="0"/>
              <a:t> in the field of solid-state detectors including the synergies with other fields of science where charged particle detection is a key ingredient.</a:t>
            </a:r>
          </a:p>
        </p:txBody>
      </p:sp>
      <p:sp>
        <p:nvSpPr>
          <p:cNvPr id="4" name="Footer Placeholder 3">
            <a:extLst>
              <a:ext uri="{FF2B5EF4-FFF2-40B4-BE49-F238E27FC236}">
                <a16:creationId xmlns:a16="http://schemas.microsoft.com/office/drawing/2014/main" id="{E9794902-C20D-4E63-944F-CD401A202D9A}"/>
              </a:ext>
            </a:extLst>
          </p:cNvPr>
          <p:cNvSpPr>
            <a:spLocks noGrp="1"/>
          </p:cNvSpPr>
          <p:nvPr>
            <p:ph type="ftr" sz="quarter" idx="10"/>
          </p:nvPr>
        </p:nvSpPr>
        <p:spPr/>
        <p:txBody>
          <a:bodyPr/>
          <a:lstStyle/>
          <a:p>
            <a:r>
              <a:rPr lang="en-GB"/>
              <a:t>G. Kramberger, DRD3 collaboration, DRD Jamboree, CERN</a:t>
            </a:r>
            <a:endParaRPr lang="en-US" dirty="0"/>
          </a:p>
        </p:txBody>
      </p:sp>
      <p:sp>
        <p:nvSpPr>
          <p:cNvPr id="18" name="Slide Number Placeholder 17">
            <a:extLst>
              <a:ext uri="{FF2B5EF4-FFF2-40B4-BE49-F238E27FC236}">
                <a16:creationId xmlns:a16="http://schemas.microsoft.com/office/drawing/2014/main" id="{49D8F7E6-39B0-4507-AEA0-63CFD641C484}"/>
              </a:ext>
            </a:extLst>
          </p:cNvPr>
          <p:cNvSpPr>
            <a:spLocks noGrp="1"/>
          </p:cNvSpPr>
          <p:nvPr>
            <p:ph type="sldNum" sz="quarter" idx="11"/>
          </p:nvPr>
        </p:nvSpPr>
        <p:spPr/>
        <p:txBody>
          <a:bodyPr/>
          <a:lstStyle/>
          <a:p>
            <a:fld id="{17918391-D411-FE40-AAD7-861AE5233E0E}" type="slidenum">
              <a:rPr lang="en-US" smtClean="0"/>
              <a:pPr/>
              <a:t>5</a:t>
            </a:fld>
            <a:endParaRPr lang="en-US" dirty="0"/>
          </a:p>
        </p:txBody>
      </p:sp>
      <p:sp>
        <p:nvSpPr>
          <p:cNvPr id="29" name="Rectangle 28">
            <a:extLst>
              <a:ext uri="{FF2B5EF4-FFF2-40B4-BE49-F238E27FC236}">
                <a16:creationId xmlns:a16="http://schemas.microsoft.com/office/drawing/2014/main" id="{7AA35175-C858-4ADF-ACAD-E36860A8C925}"/>
              </a:ext>
            </a:extLst>
          </p:cNvPr>
          <p:cNvSpPr/>
          <p:nvPr/>
        </p:nvSpPr>
        <p:spPr>
          <a:xfrm>
            <a:off x="201681" y="2020631"/>
            <a:ext cx="1711858" cy="646331"/>
          </a:xfrm>
          <a:prstGeom prst="rect">
            <a:avLst/>
          </a:prstGeom>
        </p:spPr>
        <p:txBody>
          <a:bodyPr wrap="square">
            <a:spAutoFit/>
          </a:bodyPr>
          <a:lstStyle/>
          <a:p>
            <a:r>
              <a:rPr lang="en-US" b="1" dirty="0"/>
              <a:t>Particle Physics</a:t>
            </a:r>
          </a:p>
          <a:p>
            <a:r>
              <a:rPr lang="en-US" b="1" dirty="0"/>
              <a:t>(strategic R&amp;D)</a:t>
            </a:r>
            <a:endParaRPr lang="LID4096" dirty="0"/>
          </a:p>
        </p:txBody>
      </p:sp>
      <p:sp>
        <p:nvSpPr>
          <p:cNvPr id="28" name="Rectangle 27">
            <a:extLst>
              <a:ext uri="{FF2B5EF4-FFF2-40B4-BE49-F238E27FC236}">
                <a16:creationId xmlns:a16="http://schemas.microsoft.com/office/drawing/2014/main" id="{31A6CAC9-AAA9-48E8-B02F-4F8AC188EBA3}"/>
              </a:ext>
            </a:extLst>
          </p:cNvPr>
          <p:cNvSpPr/>
          <p:nvPr/>
        </p:nvSpPr>
        <p:spPr>
          <a:xfrm>
            <a:off x="2652516" y="2666962"/>
            <a:ext cx="2071280" cy="2562499"/>
          </a:xfrm>
          <a:prstGeom prst="rect">
            <a:avLst/>
          </a:prstGeom>
          <a:solidFill>
            <a:schemeClr val="bg1">
              <a:alpha val="88000"/>
            </a:schemeClr>
          </a:solidFill>
          <a:ln>
            <a:solidFill>
              <a:schemeClr val="accent1">
                <a:shade val="50000"/>
                <a:alpha val="5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Lots of goals to meet over several years and decades  </a:t>
            </a:r>
            <a:endParaRPr lang="LID4096" dirty="0">
              <a:solidFill>
                <a:schemeClr val="tx1"/>
              </a:solidFill>
            </a:endParaRPr>
          </a:p>
        </p:txBody>
      </p:sp>
    </p:spTree>
    <p:extLst>
      <p:ext uri="{BB962C8B-B14F-4D97-AF65-F5344CB8AC3E}">
        <p14:creationId xmlns:p14="http://schemas.microsoft.com/office/powerpoint/2010/main" val="2789852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A672B72-899C-4B4E-93D3-D7550EB9612C}"/>
              </a:ext>
            </a:extLst>
          </p:cNvPr>
          <p:cNvPicPr>
            <a:picLocks noChangeAspect="1"/>
          </p:cNvPicPr>
          <p:nvPr/>
        </p:nvPicPr>
        <p:blipFill>
          <a:blip r:embed="rId2"/>
          <a:stretch>
            <a:fillRect/>
          </a:stretch>
        </p:blipFill>
        <p:spPr>
          <a:xfrm>
            <a:off x="390410" y="1106947"/>
            <a:ext cx="7846402" cy="4394224"/>
          </a:xfrm>
          <a:prstGeom prst="rect">
            <a:avLst/>
          </a:prstGeom>
        </p:spPr>
      </p:pic>
      <p:sp>
        <p:nvSpPr>
          <p:cNvPr id="4" name="Title 3">
            <a:extLst>
              <a:ext uri="{FF2B5EF4-FFF2-40B4-BE49-F238E27FC236}">
                <a16:creationId xmlns:a16="http://schemas.microsoft.com/office/drawing/2014/main" id="{F4A39ECC-5B7C-82EC-F6CA-6B5F824C7D41}"/>
              </a:ext>
            </a:extLst>
          </p:cNvPr>
          <p:cNvSpPr>
            <a:spLocks noGrp="1"/>
          </p:cNvSpPr>
          <p:nvPr>
            <p:ph type="title"/>
          </p:nvPr>
        </p:nvSpPr>
        <p:spPr/>
        <p:txBody>
          <a:bodyPr/>
          <a:lstStyle/>
          <a:p>
            <a:r>
              <a:rPr lang="en-GB"/>
              <a:t>Organizational structure</a:t>
            </a:r>
          </a:p>
        </p:txBody>
      </p:sp>
      <p:sp>
        <p:nvSpPr>
          <p:cNvPr id="44" name="Right Brace 43">
            <a:extLst>
              <a:ext uri="{FF2B5EF4-FFF2-40B4-BE49-F238E27FC236}">
                <a16:creationId xmlns:a16="http://schemas.microsoft.com/office/drawing/2014/main" id="{DA780F23-83FE-4E9A-A690-89921BCED6BE}"/>
              </a:ext>
            </a:extLst>
          </p:cNvPr>
          <p:cNvSpPr/>
          <p:nvPr/>
        </p:nvSpPr>
        <p:spPr>
          <a:xfrm>
            <a:off x="7053797" y="3999446"/>
            <a:ext cx="267813" cy="113759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LID4096"/>
          </a:p>
        </p:txBody>
      </p:sp>
      <p:sp>
        <p:nvSpPr>
          <p:cNvPr id="3" name="Arrow: Down 2">
            <a:extLst>
              <a:ext uri="{FF2B5EF4-FFF2-40B4-BE49-F238E27FC236}">
                <a16:creationId xmlns:a16="http://schemas.microsoft.com/office/drawing/2014/main" id="{5D7CB356-23A0-4009-8D9A-2A1C6050009F}"/>
              </a:ext>
            </a:extLst>
          </p:cNvPr>
          <p:cNvSpPr/>
          <p:nvPr/>
        </p:nvSpPr>
        <p:spPr>
          <a:xfrm>
            <a:off x="9106293" y="1221037"/>
            <a:ext cx="366265" cy="34163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7" name="Rectangle 6">
            <a:extLst>
              <a:ext uri="{FF2B5EF4-FFF2-40B4-BE49-F238E27FC236}">
                <a16:creationId xmlns:a16="http://schemas.microsoft.com/office/drawing/2014/main" id="{A85C8C75-E401-4DF3-9AF4-BCAAC62D4FA7}"/>
              </a:ext>
            </a:extLst>
          </p:cNvPr>
          <p:cNvSpPr/>
          <p:nvPr/>
        </p:nvSpPr>
        <p:spPr>
          <a:xfrm>
            <a:off x="144484" y="5484204"/>
            <a:ext cx="11167621" cy="1077218"/>
          </a:xfrm>
          <a:prstGeom prst="rect">
            <a:avLst/>
          </a:prstGeom>
        </p:spPr>
        <p:txBody>
          <a:bodyPr wrap="square">
            <a:spAutoFit/>
          </a:bodyPr>
          <a:lstStyle/>
          <a:p>
            <a:pPr marL="285750" indent="-285750">
              <a:buFont typeface="Wingdings" panose="05000000000000000000" pitchFamily="2" charset="2"/>
              <a:buChar char="Ø"/>
            </a:pPr>
            <a:r>
              <a:rPr lang="en-US" sz="1600" b="1" dirty="0"/>
              <a:t>Working Group (WG) = long term R&amp;D activity (strategic or generic) linked to certain technology/purpose/application/method aiming to fulfil the research goals in scientific proposal</a:t>
            </a:r>
          </a:p>
          <a:p>
            <a:pPr marL="285750" indent="-285750">
              <a:buFont typeface="Wingdings" panose="05000000000000000000" pitchFamily="2" charset="2"/>
              <a:buChar char="Ø"/>
            </a:pPr>
            <a:r>
              <a:rPr lang="en-US" sz="1600" b="1" dirty="0"/>
              <a:t>Work Package (WP) = strategic R&amp;D activity and is linked to DRD Tasks. It should pursue the goals listed there.</a:t>
            </a:r>
          </a:p>
          <a:p>
            <a:r>
              <a:rPr lang="en-US" sz="1600" dirty="0">
                <a:solidFill>
                  <a:srgbClr val="FF0000"/>
                </a:solidFill>
              </a:rPr>
              <a:t>Each work package consist of several WP projects - not yet </a:t>
            </a:r>
            <a:r>
              <a:rPr lang="en-US" sz="1600" b="1" dirty="0">
                <a:solidFill>
                  <a:srgbClr val="FF0000"/>
                </a:solidFill>
              </a:rPr>
              <a:t>fully</a:t>
            </a:r>
            <a:r>
              <a:rPr lang="en-US" sz="1600" dirty="0">
                <a:solidFill>
                  <a:srgbClr val="FF0000"/>
                </a:solidFill>
              </a:rPr>
              <a:t> resource loaded at the moment.</a:t>
            </a:r>
          </a:p>
        </p:txBody>
      </p:sp>
      <p:sp>
        <p:nvSpPr>
          <p:cNvPr id="8" name="Footer Placeholder 7">
            <a:extLst>
              <a:ext uri="{FF2B5EF4-FFF2-40B4-BE49-F238E27FC236}">
                <a16:creationId xmlns:a16="http://schemas.microsoft.com/office/drawing/2014/main" id="{DB2E6697-9FED-4DF9-9021-3EE1E793977E}"/>
              </a:ext>
            </a:extLst>
          </p:cNvPr>
          <p:cNvSpPr>
            <a:spLocks noGrp="1"/>
          </p:cNvSpPr>
          <p:nvPr>
            <p:ph type="ftr" sz="quarter" idx="10"/>
          </p:nvPr>
        </p:nvSpPr>
        <p:spPr/>
        <p:txBody>
          <a:bodyPr/>
          <a:lstStyle/>
          <a:p>
            <a:r>
              <a:rPr lang="en-GB"/>
              <a:t>G. Kramberger, DRD3 collaboration, DRD Jamboree, CERN</a:t>
            </a:r>
            <a:endParaRPr lang="en-US" dirty="0"/>
          </a:p>
        </p:txBody>
      </p:sp>
      <p:sp>
        <p:nvSpPr>
          <p:cNvPr id="9" name="Slide Number Placeholder 8">
            <a:extLst>
              <a:ext uri="{FF2B5EF4-FFF2-40B4-BE49-F238E27FC236}">
                <a16:creationId xmlns:a16="http://schemas.microsoft.com/office/drawing/2014/main" id="{E4BD11AF-367C-4052-AA93-0382F92C1FA1}"/>
              </a:ext>
            </a:extLst>
          </p:cNvPr>
          <p:cNvSpPr>
            <a:spLocks noGrp="1"/>
          </p:cNvSpPr>
          <p:nvPr>
            <p:ph type="sldNum" sz="quarter" idx="11"/>
          </p:nvPr>
        </p:nvSpPr>
        <p:spPr/>
        <p:txBody>
          <a:bodyPr/>
          <a:lstStyle/>
          <a:p>
            <a:fld id="{17918391-D411-FE40-AAD7-861AE5233E0E}" type="slidenum">
              <a:rPr lang="en-US" smtClean="0"/>
              <a:pPr/>
              <a:t>6</a:t>
            </a:fld>
            <a:endParaRPr lang="en-US" dirty="0"/>
          </a:p>
        </p:txBody>
      </p:sp>
      <p:sp>
        <p:nvSpPr>
          <p:cNvPr id="13" name="TextBox 12">
            <a:extLst>
              <a:ext uri="{FF2B5EF4-FFF2-40B4-BE49-F238E27FC236}">
                <a16:creationId xmlns:a16="http://schemas.microsoft.com/office/drawing/2014/main" id="{BE808A46-1C59-473D-AF55-785475827F4F}"/>
              </a:ext>
            </a:extLst>
          </p:cNvPr>
          <p:cNvSpPr txBox="1"/>
          <p:nvPr/>
        </p:nvSpPr>
        <p:spPr>
          <a:xfrm>
            <a:off x="7321610" y="4037193"/>
            <a:ext cx="1728739" cy="1200329"/>
          </a:xfrm>
          <a:prstGeom prst="rect">
            <a:avLst/>
          </a:prstGeom>
          <a:noFill/>
        </p:spPr>
        <p:txBody>
          <a:bodyPr wrap="square" rtlCol="0">
            <a:spAutoFit/>
          </a:bodyPr>
          <a:lstStyle/>
          <a:p>
            <a:r>
              <a:rPr lang="en-GB" b="1" dirty="0">
                <a:solidFill>
                  <a:schemeClr val="tx2"/>
                </a:solidFill>
              </a:rPr>
              <a:t>WG conveners serve also as leaders of the matching WPs.</a:t>
            </a:r>
            <a:endParaRPr lang="LID4096" b="1" dirty="0">
              <a:solidFill>
                <a:schemeClr val="tx2"/>
              </a:solidFill>
            </a:endParaRPr>
          </a:p>
        </p:txBody>
      </p:sp>
      <p:sp>
        <p:nvSpPr>
          <p:cNvPr id="15" name="TextBox 14">
            <a:extLst>
              <a:ext uri="{FF2B5EF4-FFF2-40B4-BE49-F238E27FC236}">
                <a16:creationId xmlns:a16="http://schemas.microsoft.com/office/drawing/2014/main" id="{24243F45-C138-42D9-B7F0-30782C78EF16}"/>
              </a:ext>
            </a:extLst>
          </p:cNvPr>
          <p:cNvSpPr txBox="1"/>
          <p:nvPr/>
        </p:nvSpPr>
        <p:spPr>
          <a:xfrm>
            <a:off x="9374243" y="1215407"/>
            <a:ext cx="4642865" cy="3585597"/>
          </a:xfrm>
          <a:prstGeom prst="rect">
            <a:avLst/>
          </a:prstGeom>
          <a:noFill/>
        </p:spPr>
        <p:txBody>
          <a:bodyPr wrap="square" rtlCol="0">
            <a:spAutoFit/>
          </a:bodyPr>
          <a:lstStyle/>
          <a:p>
            <a:r>
              <a:rPr lang="en-GB" sz="1100" dirty="0">
                <a:solidFill>
                  <a:srgbClr val="0055A0"/>
                </a:solidFill>
                <a:latin typeface="Arial"/>
              </a:rPr>
              <a:t>12-2023   - provisional approval</a:t>
            </a:r>
          </a:p>
          <a:p>
            <a:r>
              <a:rPr lang="en-GB" sz="1100" dirty="0">
                <a:solidFill>
                  <a:srgbClr val="0055A0"/>
                </a:solidFill>
                <a:latin typeface="Arial"/>
              </a:rPr>
              <a:t>01-2024   - formation of CB </a:t>
            </a:r>
          </a:p>
          <a:p>
            <a:r>
              <a:rPr lang="en-GB" sz="1100" dirty="0">
                <a:solidFill>
                  <a:srgbClr val="0055A0"/>
                </a:solidFill>
                <a:latin typeface="Arial"/>
              </a:rPr>
              <a:t>03-2024   - election of SP</a:t>
            </a:r>
          </a:p>
          <a:p>
            <a:r>
              <a:rPr lang="en-GB" sz="1100" dirty="0">
                <a:solidFill>
                  <a:srgbClr val="0055A0"/>
                </a:solidFill>
                <a:latin typeface="Arial"/>
              </a:rPr>
              <a:t>05-2024   - formation of WG-WPs</a:t>
            </a:r>
          </a:p>
          <a:p>
            <a:r>
              <a:rPr lang="en-GB" sz="1100" dirty="0">
                <a:solidFill>
                  <a:srgbClr val="0055A0"/>
                </a:solidFill>
                <a:latin typeface="Arial"/>
              </a:rPr>
              <a:t>06-2024   - </a:t>
            </a:r>
            <a:r>
              <a:rPr lang="en-GB" sz="1100" b="1" dirty="0">
                <a:solidFill>
                  <a:srgbClr val="FF0000"/>
                </a:solidFill>
                <a:latin typeface="Arial"/>
              </a:rPr>
              <a:t>approval (scientific proposal)</a:t>
            </a:r>
          </a:p>
          <a:p>
            <a:r>
              <a:rPr lang="en-GB" sz="1100" dirty="0">
                <a:solidFill>
                  <a:srgbClr val="0055A0"/>
                </a:solidFill>
                <a:latin typeface="Arial"/>
              </a:rPr>
              <a:t>06-2024   - </a:t>
            </a:r>
            <a:r>
              <a:rPr lang="en-GB" sz="1100" dirty="0">
                <a:solidFill>
                  <a:srgbClr val="00B050"/>
                </a:solidFill>
                <a:latin typeface="Arial"/>
              </a:rPr>
              <a:t>first DRD3 week</a:t>
            </a:r>
          </a:p>
          <a:p>
            <a:r>
              <a:rPr lang="en-GB" sz="1100" dirty="0">
                <a:solidFill>
                  <a:srgbClr val="0055A0"/>
                </a:solidFill>
                <a:latin typeface="Arial"/>
              </a:rPr>
              <a:t>07-2024   - start of scientific meetings</a:t>
            </a:r>
          </a:p>
          <a:p>
            <a:r>
              <a:rPr lang="en-GB" sz="1100" dirty="0">
                <a:solidFill>
                  <a:srgbClr val="0055A0"/>
                </a:solidFill>
                <a:latin typeface="Arial"/>
              </a:rPr>
              <a:t>	    and preparation of 	</a:t>
            </a:r>
          </a:p>
          <a:p>
            <a:r>
              <a:rPr lang="en-GB" sz="1100" dirty="0">
                <a:solidFill>
                  <a:srgbClr val="0055A0"/>
                </a:solidFill>
                <a:latin typeface="Arial"/>
              </a:rPr>
              <a:t>	    WP projects	</a:t>
            </a:r>
          </a:p>
          <a:p>
            <a:r>
              <a:rPr lang="en-GB" sz="1100" dirty="0">
                <a:solidFill>
                  <a:srgbClr val="0055A0"/>
                </a:solidFill>
                <a:latin typeface="Arial"/>
              </a:rPr>
              <a:t>10-2024  - </a:t>
            </a:r>
            <a:r>
              <a:rPr lang="en-GB" sz="1100" b="1" dirty="0">
                <a:solidFill>
                  <a:srgbClr val="FF0000"/>
                </a:solidFill>
                <a:latin typeface="Arial"/>
              </a:rPr>
              <a:t>approval of the DRD3 rules</a:t>
            </a:r>
          </a:p>
          <a:p>
            <a:r>
              <a:rPr lang="en-GB" sz="1100" dirty="0">
                <a:solidFill>
                  <a:srgbClr val="0055A0"/>
                </a:solidFill>
                <a:latin typeface="Arial"/>
              </a:rPr>
              <a:t>12-2024  - </a:t>
            </a:r>
            <a:r>
              <a:rPr lang="en-GB" sz="1100" dirty="0">
                <a:solidFill>
                  <a:srgbClr val="00B050"/>
                </a:solidFill>
                <a:latin typeface="Arial"/>
              </a:rPr>
              <a:t>second DRD3 week</a:t>
            </a:r>
          </a:p>
          <a:p>
            <a:r>
              <a:rPr lang="en-GB" sz="1100" dirty="0">
                <a:solidFill>
                  <a:srgbClr val="0055A0"/>
                </a:solidFill>
                <a:latin typeface="Arial"/>
              </a:rPr>
              <a:t>01-2025  - finalization of WP projects</a:t>
            </a:r>
          </a:p>
          <a:p>
            <a:r>
              <a:rPr lang="en-GB" sz="1100" dirty="0">
                <a:solidFill>
                  <a:srgbClr val="0055A0"/>
                </a:solidFill>
                <a:latin typeface="Arial"/>
              </a:rPr>
              <a:t>                 (adjustment to funding reality)</a:t>
            </a:r>
          </a:p>
          <a:p>
            <a:r>
              <a:rPr lang="en-GB" sz="1100" dirty="0">
                <a:solidFill>
                  <a:srgbClr val="0055A0"/>
                </a:solidFill>
                <a:latin typeface="Arial"/>
              </a:rPr>
              <a:t>02-2025  - first DRDC review</a:t>
            </a:r>
          </a:p>
          <a:p>
            <a:r>
              <a:rPr lang="en-GB" sz="1100" dirty="0">
                <a:solidFill>
                  <a:srgbClr val="0055A0"/>
                </a:solidFill>
                <a:latin typeface="Arial"/>
              </a:rPr>
              <a:t>06-2025 -  third</a:t>
            </a:r>
            <a:r>
              <a:rPr lang="en-GB" sz="1100" dirty="0">
                <a:solidFill>
                  <a:srgbClr val="00B050"/>
                </a:solidFill>
                <a:latin typeface="Arial"/>
              </a:rPr>
              <a:t> DRD3 week</a:t>
            </a:r>
          </a:p>
          <a:p>
            <a:r>
              <a:rPr lang="en-GB" sz="1100" dirty="0">
                <a:solidFill>
                  <a:srgbClr val="00B050"/>
                </a:solidFill>
                <a:latin typeface="Arial"/>
              </a:rPr>
              <a:t>                  approval of the first WP projects</a:t>
            </a:r>
          </a:p>
          <a:p>
            <a:r>
              <a:rPr lang="en-GB" sz="1100" dirty="0">
                <a:solidFill>
                  <a:srgbClr val="0055A0"/>
                </a:solidFill>
                <a:latin typeface="Arial"/>
              </a:rPr>
              <a:t>11-2025 -  fourth</a:t>
            </a:r>
            <a:r>
              <a:rPr lang="en-GB" sz="1100" dirty="0">
                <a:solidFill>
                  <a:srgbClr val="00B050"/>
                </a:solidFill>
                <a:latin typeface="Arial"/>
              </a:rPr>
              <a:t> DRD3 week</a:t>
            </a:r>
          </a:p>
          <a:p>
            <a:r>
              <a:rPr lang="en-GB" sz="1100" b="1" dirty="0">
                <a:solidFill>
                  <a:srgbClr val="FF0000"/>
                </a:solidFill>
                <a:latin typeface="Arial"/>
              </a:rPr>
              <a:t>               - finalization of MoU</a:t>
            </a:r>
          </a:p>
          <a:p>
            <a:endParaRPr lang="en-GB" sz="1100" dirty="0">
              <a:solidFill>
                <a:srgbClr val="0055A0"/>
              </a:solidFill>
              <a:latin typeface="Arial"/>
            </a:endParaRPr>
          </a:p>
          <a:p>
            <a:endParaRPr lang="LID4096" dirty="0">
              <a:solidFill>
                <a:srgbClr val="0055A0"/>
              </a:solidFill>
              <a:latin typeface="Arial"/>
            </a:endParaRPr>
          </a:p>
        </p:txBody>
      </p:sp>
    </p:spTree>
    <p:extLst>
      <p:ext uri="{BB962C8B-B14F-4D97-AF65-F5344CB8AC3E}">
        <p14:creationId xmlns:p14="http://schemas.microsoft.com/office/powerpoint/2010/main" val="1850236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D48B3-2D62-4247-9200-7B55F53E0AA8}"/>
              </a:ext>
            </a:extLst>
          </p:cNvPr>
          <p:cNvSpPr>
            <a:spLocks noGrp="1"/>
          </p:cNvSpPr>
          <p:nvPr>
            <p:ph type="title"/>
          </p:nvPr>
        </p:nvSpPr>
        <p:spPr/>
        <p:txBody>
          <a:bodyPr/>
          <a:lstStyle/>
          <a:p>
            <a:r>
              <a:rPr lang="en-GB" dirty="0"/>
              <a:t>DRD3 organization of the work</a:t>
            </a:r>
            <a:endParaRPr lang="LID4096" dirty="0"/>
          </a:p>
        </p:txBody>
      </p:sp>
      <p:sp>
        <p:nvSpPr>
          <p:cNvPr id="3" name="Footer Placeholder 2">
            <a:extLst>
              <a:ext uri="{FF2B5EF4-FFF2-40B4-BE49-F238E27FC236}">
                <a16:creationId xmlns:a16="http://schemas.microsoft.com/office/drawing/2014/main" id="{4FBA5589-37B6-4805-80B0-09A66666ACEE}"/>
              </a:ext>
            </a:extLst>
          </p:cNvPr>
          <p:cNvSpPr>
            <a:spLocks noGrp="1"/>
          </p:cNvSpPr>
          <p:nvPr>
            <p:ph type="ftr" sz="quarter" idx="10"/>
          </p:nvPr>
        </p:nvSpPr>
        <p:spPr/>
        <p:txBody>
          <a:bodyPr/>
          <a:lstStyle/>
          <a:p>
            <a:r>
              <a:rPr lang="en-GB"/>
              <a:t>G. Kramberger, DRD3 collaboration, DRD Jamboree, CERN</a:t>
            </a:r>
            <a:endParaRPr lang="en-US" dirty="0"/>
          </a:p>
        </p:txBody>
      </p:sp>
      <p:sp>
        <p:nvSpPr>
          <p:cNvPr id="4" name="Slide Number Placeholder 3">
            <a:extLst>
              <a:ext uri="{FF2B5EF4-FFF2-40B4-BE49-F238E27FC236}">
                <a16:creationId xmlns:a16="http://schemas.microsoft.com/office/drawing/2014/main" id="{B153AC1A-95EF-44B8-8772-6F510A8A1224}"/>
              </a:ext>
            </a:extLst>
          </p:cNvPr>
          <p:cNvSpPr>
            <a:spLocks noGrp="1"/>
          </p:cNvSpPr>
          <p:nvPr>
            <p:ph type="sldNum" sz="quarter" idx="11"/>
          </p:nvPr>
        </p:nvSpPr>
        <p:spPr/>
        <p:txBody>
          <a:bodyPr/>
          <a:lstStyle/>
          <a:p>
            <a:fld id="{17918391-D411-FE40-AAD7-861AE5233E0E}" type="slidenum">
              <a:rPr lang="en-US" smtClean="0"/>
              <a:pPr/>
              <a:t>7</a:t>
            </a:fld>
            <a:endParaRPr lang="en-US" dirty="0"/>
          </a:p>
        </p:txBody>
      </p:sp>
      <p:sp>
        <p:nvSpPr>
          <p:cNvPr id="9" name="TextBox 8">
            <a:extLst>
              <a:ext uri="{FF2B5EF4-FFF2-40B4-BE49-F238E27FC236}">
                <a16:creationId xmlns:a16="http://schemas.microsoft.com/office/drawing/2014/main" id="{EE1E9B23-88A8-40A0-B9CA-4670C2342456}"/>
              </a:ext>
            </a:extLst>
          </p:cNvPr>
          <p:cNvSpPr txBox="1"/>
          <p:nvPr/>
        </p:nvSpPr>
        <p:spPr>
          <a:xfrm>
            <a:off x="596348" y="6032652"/>
            <a:ext cx="12927495" cy="861774"/>
          </a:xfrm>
          <a:prstGeom prst="rect">
            <a:avLst/>
          </a:prstGeom>
          <a:noFill/>
        </p:spPr>
        <p:txBody>
          <a:bodyPr wrap="square" rtlCol="0">
            <a:spAutoFit/>
          </a:bodyPr>
          <a:lstStyle/>
          <a:p>
            <a:pPr lvl="1"/>
            <a:r>
              <a:rPr lang="en-GB" sz="1400" dirty="0">
                <a:solidFill>
                  <a:srgbClr val="0055A0"/>
                </a:solidFill>
                <a:latin typeface="Arial"/>
              </a:rPr>
              <a:t>The scheme was demonstrated to be very successful and was agreed by collaboration to be implemented also for DRD3.</a:t>
            </a:r>
          </a:p>
          <a:p>
            <a:pPr marL="742950" lvl="1" indent="-285750">
              <a:buFont typeface="Wingdings" panose="05000000000000000000" pitchFamily="2" charset="2"/>
              <a:buChar char="Ø"/>
            </a:pPr>
            <a:endParaRPr lang="en-GB" b="1" dirty="0">
              <a:solidFill>
                <a:srgbClr val="0055A0"/>
              </a:solidFill>
              <a:latin typeface="Arial"/>
            </a:endParaRPr>
          </a:p>
          <a:p>
            <a:endParaRPr lang="en-GB" dirty="0">
              <a:solidFill>
                <a:srgbClr val="0055A0"/>
              </a:solidFill>
              <a:latin typeface="Arial"/>
            </a:endParaRPr>
          </a:p>
        </p:txBody>
      </p:sp>
      <p:sp>
        <p:nvSpPr>
          <p:cNvPr id="10" name="Rectangle 9">
            <a:extLst>
              <a:ext uri="{FF2B5EF4-FFF2-40B4-BE49-F238E27FC236}">
                <a16:creationId xmlns:a16="http://schemas.microsoft.com/office/drawing/2014/main" id="{8A246497-713F-4449-8FED-3608A18907BA}"/>
              </a:ext>
            </a:extLst>
          </p:cNvPr>
          <p:cNvSpPr/>
          <p:nvPr/>
        </p:nvSpPr>
        <p:spPr>
          <a:xfrm>
            <a:off x="4055166" y="1258339"/>
            <a:ext cx="3392557" cy="15703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t>Strategic R&amp;D </a:t>
            </a:r>
          </a:p>
          <a:p>
            <a:pPr algn="ctr"/>
            <a:r>
              <a:rPr lang="en-GB" dirty="0"/>
              <a:t>(follow ECFA detector roadmap)</a:t>
            </a:r>
          </a:p>
          <a:p>
            <a:pPr algn="ctr"/>
            <a:r>
              <a:rPr lang="en-GB" dirty="0"/>
              <a:t>organized in four Work Packages</a:t>
            </a:r>
            <a:endParaRPr lang="LID4096" dirty="0"/>
          </a:p>
        </p:txBody>
      </p:sp>
      <p:sp>
        <p:nvSpPr>
          <p:cNvPr id="11" name="Rectangle 10">
            <a:extLst>
              <a:ext uri="{FF2B5EF4-FFF2-40B4-BE49-F238E27FC236}">
                <a16:creationId xmlns:a16="http://schemas.microsoft.com/office/drawing/2014/main" id="{ABC8B68F-61CE-4506-B629-13C0D363F0CB}"/>
              </a:ext>
            </a:extLst>
          </p:cNvPr>
          <p:cNvSpPr/>
          <p:nvPr/>
        </p:nvSpPr>
        <p:spPr>
          <a:xfrm>
            <a:off x="378716" y="3603519"/>
            <a:ext cx="2498040" cy="15703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Common activities</a:t>
            </a:r>
          </a:p>
          <a:p>
            <a:pPr marL="285750" indent="-285750">
              <a:buFont typeface="Arial" panose="020B0604020202020204" pitchFamily="34" charset="0"/>
              <a:buChar char="•"/>
            </a:pPr>
            <a:r>
              <a:rPr lang="en-GB" sz="1200" dirty="0"/>
              <a:t>Test-beams, Irradiations…</a:t>
            </a:r>
          </a:p>
          <a:p>
            <a:pPr marL="285750" indent="-285750">
              <a:buFont typeface="Arial" panose="020B0604020202020204" pitchFamily="34" charset="0"/>
              <a:buChar char="•"/>
            </a:pPr>
            <a:r>
              <a:rPr lang="en-GB" sz="1200" dirty="0"/>
              <a:t>Schools </a:t>
            </a:r>
          </a:p>
          <a:p>
            <a:pPr marL="285750" indent="-285750">
              <a:buFont typeface="Arial" panose="020B0604020202020204" pitchFamily="34" charset="0"/>
              <a:buChar char="•"/>
            </a:pPr>
            <a:r>
              <a:rPr lang="en-GB" sz="1200" dirty="0"/>
              <a:t>Meetings</a:t>
            </a:r>
          </a:p>
          <a:p>
            <a:pPr marL="285750" indent="-285750">
              <a:buFont typeface="Arial" panose="020B0604020202020204" pitchFamily="34" charset="0"/>
              <a:buChar char="•"/>
            </a:pPr>
            <a:r>
              <a:rPr lang="en-GB" sz="1200" dirty="0"/>
              <a:t>Awards</a:t>
            </a:r>
          </a:p>
          <a:p>
            <a:pPr marL="285750" indent="-285750">
              <a:buFont typeface="Arial" panose="020B0604020202020204" pitchFamily="34" charset="0"/>
              <a:buChar char="•"/>
            </a:pPr>
            <a:r>
              <a:rPr lang="en-GB" sz="1200" dirty="0"/>
              <a:t>Mobility projects</a:t>
            </a:r>
            <a:endParaRPr lang="LID4096" sz="1200" dirty="0"/>
          </a:p>
        </p:txBody>
      </p:sp>
      <p:sp>
        <p:nvSpPr>
          <p:cNvPr id="12" name="Rectangle 11">
            <a:extLst>
              <a:ext uri="{FF2B5EF4-FFF2-40B4-BE49-F238E27FC236}">
                <a16:creationId xmlns:a16="http://schemas.microsoft.com/office/drawing/2014/main" id="{E1197081-4E7D-4192-B52D-92F823F250D6}"/>
              </a:ext>
            </a:extLst>
          </p:cNvPr>
          <p:cNvSpPr/>
          <p:nvPr/>
        </p:nvSpPr>
        <p:spPr>
          <a:xfrm>
            <a:off x="8130878" y="3673938"/>
            <a:ext cx="3392557" cy="15703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RD50 Common Collaboration Fund  projects </a:t>
            </a:r>
          </a:p>
          <a:p>
            <a:pPr algn="ctr"/>
            <a:r>
              <a:rPr lang="en-GB" sz="1400" dirty="0"/>
              <a:t>28 running projects with resources already allocated</a:t>
            </a:r>
            <a:endParaRPr lang="LID4096" sz="1400" dirty="0"/>
          </a:p>
        </p:txBody>
      </p:sp>
      <p:sp>
        <p:nvSpPr>
          <p:cNvPr id="13" name="Rectangle 12">
            <a:extLst>
              <a:ext uri="{FF2B5EF4-FFF2-40B4-BE49-F238E27FC236}">
                <a16:creationId xmlns:a16="http://schemas.microsoft.com/office/drawing/2014/main" id="{93E0BE36-E295-4582-B77F-3409956BCB95}"/>
              </a:ext>
            </a:extLst>
          </p:cNvPr>
          <p:cNvSpPr/>
          <p:nvPr/>
        </p:nvSpPr>
        <p:spPr>
          <a:xfrm>
            <a:off x="3359426" y="3606151"/>
            <a:ext cx="2898458" cy="15703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DRD Common Collaboration Fund projects</a:t>
            </a:r>
          </a:p>
          <a:p>
            <a:pPr marL="285750" indent="-285750">
              <a:buFont typeface="Arial" panose="020B0604020202020204" pitchFamily="34" charset="0"/>
              <a:buChar char="•"/>
            </a:pPr>
            <a:r>
              <a:rPr lang="en-GB" sz="1400" dirty="0"/>
              <a:t>small Blue-Sky projects</a:t>
            </a:r>
          </a:p>
          <a:p>
            <a:pPr marL="285750" indent="-285750">
              <a:buFont typeface="Arial" panose="020B0604020202020204" pitchFamily="34" charset="0"/>
              <a:buChar char="•"/>
            </a:pPr>
            <a:r>
              <a:rPr lang="en-GB" sz="1400" dirty="0"/>
              <a:t>common hardware, software</a:t>
            </a:r>
          </a:p>
          <a:p>
            <a:pPr marL="285750" indent="-285750">
              <a:buFont typeface="Arial" panose="020B0604020202020204" pitchFamily="34" charset="0"/>
              <a:buChar char="•"/>
            </a:pPr>
            <a:r>
              <a:rPr lang="en-GB" sz="1400" dirty="0"/>
              <a:t>consumables</a:t>
            </a:r>
          </a:p>
        </p:txBody>
      </p:sp>
      <p:sp>
        <p:nvSpPr>
          <p:cNvPr id="14" name="Rectangle 13">
            <a:extLst>
              <a:ext uri="{FF2B5EF4-FFF2-40B4-BE49-F238E27FC236}">
                <a16:creationId xmlns:a16="http://schemas.microsoft.com/office/drawing/2014/main" id="{3900A795-EAF0-4B9D-BB6C-D291E1B2F285}"/>
              </a:ext>
            </a:extLst>
          </p:cNvPr>
          <p:cNvSpPr/>
          <p:nvPr/>
        </p:nvSpPr>
        <p:spPr>
          <a:xfrm>
            <a:off x="53010" y="3179676"/>
            <a:ext cx="6533321" cy="241806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8" name="TextBox 17">
            <a:extLst>
              <a:ext uri="{FF2B5EF4-FFF2-40B4-BE49-F238E27FC236}">
                <a16:creationId xmlns:a16="http://schemas.microsoft.com/office/drawing/2014/main" id="{669DA7C0-0F54-4304-8E10-99D084E6D2F9}"/>
              </a:ext>
            </a:extLst>
          </p:cNvPr>
          <p:cNvSpPr txBox="1"/>
          <p:nvPr/>
        </p:nvSpPr>
        <p:spPr>
          <a:xfrm>
            <a:off x="1152198" y="3128233"/>
            <a:ext cx="4777975" cy="369332"/>
          </a:xfrm>
          <a:prstGeom prst="rect">
            <a:avLst/>
          </a:prstGeom>
          <a:noFill/>
        </p:spPr>
        <p:txBody>
          <a:bodyPr wrap="none" rtlCol="0">
            <a:spAutoFit/>
          </a:bodyPr>
          <a:lstStyle/>
          <a:p>
            <a:r>
              <a:rPr lang="en-GB" dirty="0">
                <a:solidFill>
                  <a:srgbClr val="FF0000"/>
                </a:solidFill>
              </a:rPr>
              <a:t>Supported by DRD3 Common Collaboration Fund</a:t>
            </a:r>
            <a:endParaRPr lang="LID4096" dirty="0">
              <a:solidFill>
                <a:srgbClr val="FF0000"/>
              </a:solidFill>
            </a:endParaRPr>
          </a:p>
        </p:txBody>
      </p:sp>
      <p:sp>
        <p:nvSpPr>
          <p:cNvPr id="20" name="Rectangle 19">
            <a:extLst>
              <a:ext uri="{FF2B5EF4-FFF2-40B4-BE49-F238E27FC236}">
                <a16:creationId xmlns:a16="http://schemas.microsoft.com/office/drawing/2014/main" id="{38DF451D-7C94-459B-AD8B-814115814EDE}"/>
              </a:ext>
            </a:extLst>
          </p:cNvPr>
          <p:cNvSpPr/>
          <p:nvPr/>
        </p:nvSpPr>
        <p:spPr>
          <a:xfrm>
            <a:off x="7361015" y="3165578"/>
            <a:ext cx="4691837" cy="241806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21" name="TextBox 20">
            <a:extLst>
              <a:ext uri="{FF2B5EF4-FFF2-40B4-BE49-F238E27FC236}">
                <a16:creationId xmlns:a16="http://schemas.microsoft.com/office/drawing/2014/main" id="{9A084432-8CD7-48B4-B0B8-48BA298C4BB2}"/>
              </a:ext>
            </a:extLst>
          </p:cNvPr>
          <p:cNvSpPr txBox="1"/>
          <p:nvPr/>
        </p:nvSpPr>
        <p:spPr>
          <a:xfrm>
            <a:off x="7361015" y="3184554"/>
            <a:ext cx="4752327" cy="369332"/>
          </a:xfrm>
          <a:prstGeom prst="rect">
            <a:avLst/>
          </a:prstGeom>
          <a:noFill/>
        </p:spPr>
        <p:txBody>
          <a:bodyPr wrap="none" rtlCol="0">
            <a:spAutoFit/>
          </a:bodyPr>
          <a:lstStyle/>
          <a:p>
            <a:r>
              <a:rPr lang="en-GB" dirty="0">
                <a:solidFill>
                  <a:srgbClr val="FF0000"/>
                </a:solidFill>
              </a:rPr>
              <a:t>Supported by RD50 Common Collaboration Fund</a:t>
            </a:r>
            <a:endParaRPr lang="LID4096" dirty="0">
              <a:solidFill>
                <a:srgbClr val="FF0000"/>
              </a:solidFill>
            </a:endParaRPr>
          </a:p>
        </p:txBody>
      </p:sp>
      <p:sp>
        <p:nvSpPr>
          <p:cNvPr id="22" name="Arrow: Down 21">
            <a:extLst>
              <a:ext uri="{FF2B5EF4-FFF2-40B4-BE49-F238E27FC236}">
                <a16:creationId xmlns:a16="http://schemas.microsoft.com/office/drawing/2014/main" id="{B44DFE24-E80C-49CD-BD02-129DB0C4C9F3}"/>
              </a:ext>
            </a:extLst>
          </p:cNvPr>
          <p:cNvSpPr/>
          <p:nvPr/>
        </p:nvSpPr>
        <p:spPr>
          <a:xfrm rot="5400000">
            <a:off x="6834057" y="4036821"/>
            <a:ext cx="267575" cy="7630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Tree>
    <p:extLst>
      <p:ext uri="{BB962C8B-B14F-4D97-AF65-F5344CB8AC3E}">
        <p14:creationId xmlns:p14="http://schemas.microsoft.com/office/powerpoint/2010/main" val="9998385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EDFAD-3D5A-4ACE-8D62-91906CE27419}"/>
              </a:ext>
            </a:extLst>
          </p:cNvPr>
          <p:cNvSpPr>
            <a:spLocks noGrp="1"/>
          </p:cNvSpPr>
          <p:nvPr>
            <p:ph type="title"/>
          </p:nvPr>
        </p:nvSpPr>
        <p:spPr>
          <a:xfrm>
            <a:off x="1559571" y="180925"/>
            <a:ext cx="8786379" cy="776327"/>
          </a:xfrm>
        </p:spPr>
        <p:txBody>
          <a:bodyPr/>
          <a:lstStyle/>
          <a:p>
            <a:r>
              <a:rPr lang="en-GB" dirty="0"/>
              <a:t>Paths of present silicon sensor R&amp;D </a:t>
            </a:r>
            <a:endParaRPr lang="LID4096" dirty="0"/>
          </a:p>
        </p:txBody>
      </p:sp>
      <p:grpSp>
        <p:nvGrpSpPr>
          <p:cNvPr id="3" name="Group 2">
            <a:extLst>
              <a:ext uri="{FF2B5EF4-FFF2-40B4-BE49-F238E27FC236}">
                <a16:creationId xmlns:a16="http://schemas.microsoft.com/office/drawing/2014/main" id="{521A5214-F0FE-4676-AE32-BF8967B8BE85}"/>
              </a:ext>
            </a:extLst>
          </p:cNvPr>
          <p:cNvGrpSpPr/>
          <p:nvPr/>
        </p:nvGrpSpPr>
        <p:grpSpPr>
          <a:xfrm>
            <a:off x="66668" y="1369819"/>
            <a:ext cx="7371917" cy="3918286"/>
            <a:chOff x="-549529" y="744919"/>
            <a:chExt cx="8965634" cy="4378988"/>
          </a:xfrm>
        </p:grpSpPr>
        <p:grpSp>
          <p:nvGrpSpPr>
            <p:cNvPr id="4" name="Group 3">
              <a:extLst>
                <a:ext uri="{FF2B5EF4-FFF2-40B4-BE49-F238E27FC236}">
                  <a16:creationId xmlns:a16="http://schemas.microsoft.com/office/drawing/2014/main" id="{26EE6459-BDDB-4593-B18A-B88D4125558E}"/>
                </a:ext>
              </a:extLst>
            </p:cNvPr>
            <p:cNvGrpSpPr/>
            <p:nvPr/>
          </p:nvGrpSpPr>
          <p:grpSpPr>
            <a:xfrm>
              <a:off x="1030429" y="744919"/>
              <a:ext cx="7385676" cy="3967028"/>
              <a:chOff x="1159016" y="1480725"/>
              <a:chExt cx="7385676" cy="3967028"/>
            </a:xfrm>
          </p:grpSpPr>
          <p:sp>
            <p:nvSpPr>
              <p:cNvPr id="32" name="Rettangolo con angoli arrotondati 6">
                <a:extLst>
                  <a:ext uri="{FF2B5EF4-FFF2-40B4-BE49-F238E27FC236}">
                    <a16:creationId xmlns:a16="http://schemas.microsoft.com/office/drawing/2014/main" id="{C3E4E5DD-100D-40A7-A647-52F73B705228}"/>
                  </a:ext>
                </a:extLst>
              </p:cNvPr>
              <p:cNvSpPr/>
              <p:nvPr/>
            </p:nvSpPr>
            <p:spPr>
              <a:xfrm>
                <a:off x="1159016" y="1480725"/>
                <a:ext cx="3687959" cy="1189459"/>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Monolithic devices</a:t>
                </a:r>
              </a:p>
              <a:p>
                <a:pPr algn="ctr"/>
                <a:r>
                  <a:rPr lang="it-IT" b="1" dirty="0">
                    <a:solidFill>
                      <a:schemeClr val="tx1"/>
                    </a:solidFill>
                  </a:rPr>
                  <a:t> ( WG1/WP1-CMOS )</a:t>
                </a:r>
              </a:p>
              <a:p>
                <a:pPr algn="ctr"/>
                <a:r>
                  <a:rPr lang="en-GB" dirty="0">
                    <a:solidFill>
                      <a:schemeClr val="tx1"/>
                    </a:solidFill>
                  </a:rPr>
                  <a:t>55-180 nm processes</a:t>
                </a:r>
              </a:p>
            </p:txBody>
          </p:sp>
          <p:sp>
            <p:nvSpPr>
              <p:cNvPr id="33" name="Rettangolo con angoli arrotondati 7">
                <a:extLst>
                  <a:ext uri="{FF2B5EF4-FFF2-40B4-BE49-F238E27FC236}">
                    <a16:creationId xmlns:a16="http://schemas.microsoft.com/office/drawing/2014/main" id="{F2F3F315-1853-4F95-903D-426312C82029}"/>
                  </a:ext>
                </a:extLst>
              </p:cNvPr>
              <p:cNvSpPr/>
              <p:nvPr/>
            </p:nvSpPr>
            <p:spPr>
              <a:xfrm>
                <a:off x="6840969" y="4119467"/>
                <a:ext cx="1703723" cy="1328286"/>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Large area passive devices</a:t>
                </a:r>
              </a:p>
              <a:p>
                <a:pPr algn="ctr"/>
                <a:r>
                  <a:rPr lang="it-IT" dirty="0">
                    <a:solidFill>
                      <a:schemeClr val="tx1"/>
                    </a:solidFill>
                  </a:rPr>
                  <a:t>(strips)</a:t>
                </a:r>
              </a:p>
            </p:txBody>
          </p:sp>
        </p:grpSp>
        <p:grpSp>
          <p:nvGrpSpPr>
            <p:cNvPr id="5" name="Group 4">
              <a:extLst>
                <a:ext uri="{FF2B5EF4-FFF2-40B4-BE49-F238E27FC236}">
                  <a16:creationId xmlns:a16="http://schemas.microsoft.com/office/drawing/2014/main" id="{2E99D950-3846-47FA-8607-B336F2596D00}"/>
                </a:ext>
              </a:extLst>
            </p:cNvPr>
            <p:cNvGrpSpPr/>
            <p:nvPr/>
          </p:nvGrpSpPr>
          <p:grpSpPr>
            <a:xfrm>
              <a:off x="800371" y="1934380"/>
              <a:ext cx="5912011" cy="2113424"/>
              <a:chOff x="928958" y="2670186"/>
              <a:chExt cx="5912011" cy="2113424"/>
            </a:xfrm>
          </p:grpSpPr>
          <p:sp>
            <p:nvSpPr>
              <p:cNvPr id="28" name="Rettangolo con angoli arrotondati 8">
                <a:extLst>
                  <a:ext uri="{FF2B5EF4-FFF2-40B4-BE49-F238E27FC236}">
                    <a16:creationId xmlns:a16="http://schemas.microsoft.com/office/drawing/2014/main" id="{84DE3BFA-7E77-418F-BF64-687BD6FB161F}"/>
                  </a:ext>
                </a:extLst>
              </p:cNvPr>
              <p:cNvSpPr/>
              <p:nvPr/>
            </p:nvSpPr>
            <p:spPr>
              <a:xfrm>
                <a:off x="928958" y="3508463"/>
                <a:ext cx="2443265" cy="849085"/>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tx1"/>
                    </a:solidFill>
                  </a:rPr>
                  <a:t>Small electrode device</a:t>
                </a:r>
              </a:p>
            </p:txBody>
          </p:sp>
          <p:sp>
            <p:nvSpPr>
              <p:cNvPr id="29" name="Rettangolo con angoli arrotondati 9">
                <a:extLst>
                  <a:ext uri="{FF2B5EF4-FFF2-40B4-BE49-F238E27FC236}">
                    <a16:creationId xmlns:a16="http://schemas.microsoft.com/office/drawing/2014/main" id="{6B5FA852-3D7D-49F7-9894-DA2D3358C922}"/>
                  </a:ext>
                </a:extLst>
              </p:cNvPr>
              <p:cNvSpPr/>
              <p:nvPr/>
            </p:nvSpPr>
            <p:spPr>
              <a:xfrm>
                <a:off x="3546036" y="3508463"/>
                <a:ext cx="2358309" cy="849079"/>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a:solidFill>
                      <a:schemeClr val="tx1"/>
                    </a:solidFill>
                  </a:rPr>
                  <a:t>Large electrode device</a:t>
                </a:r>
                <a:endParaRPr lang="en-GB" sz="1100" b="1" dirty="0">
                  <a:solidFill>
                    <a:schemeClr val="tx1"/>
                  </a:solidFill>
                </a:endParaRPr>
              </a:p>
            </p:txBody>
          </p:sp>
          <p:cxnSp>
            <p:nvCxnSpPr>
              <p:cNvPr id="30" name="Connettore diritto 18">
                <a:extLst>
                  <a:ext uri="{FF2B5EF4-FFF2-40B4-BE49-F238E27FC236}">
                    <a16:creationId xmlns:a16="http://schemas.microsoft.com/office/drawing/2014/main" id="{EB8B612E-048D-4AF8-955D-65FD43DB291A}"/>
                  </a:ext>
                </a:extLst>
              </p:cNvPr>
              <p:cNvCxnSpPr>
                <a:cxnSpLocks/>
                <a:endCxn id="28" idx="0"/>
              </p:cNvCxnSpPr>
              <p:nvPr/>
            </p:nvCxnSpPr>
            <p:spPr>
              <a:xfrm flipH="1">
                <a:off x="2150591" y="2670186"/>
                <a:ext cx="627852" cy="838277"/>
              </a:xfrm>
              <a:prstGeom prst="line">
                <a:avLst/>
              </a:prstGeom>
              <a:ln w="12700">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31" name="Connettore diritto 19">
                <a:extLst>
                  <a:ext uri="{FF2B5EF4-FFF2-40B4-BE49-F238E27FC236}">
                    <a16:creationId xmlns:a16="http://schemas.microsoft.com/office/drawing/2014/main" id="{66B2A986-ED13-4E66-B185-D02D9BF754EB}"/>
                  </a:ext>
                </a:extLst>
              </p:cNvPr>
              <p:cNvCxnSpPr>
                <a:cxnSpLocks/>
                <a:endCxn id="29" idx="0"/>
              </p:cNvCxnSpPr>
              <p:nvPr/>
            </p:nvCxnSpPr>
            <p:spPr>
              <a:xfrm>
                <a:off x="3451740" y="2670186"/>
                <a:ext cx="1273452" cy="838277"/>
              </a:xfrm>
              <a:prstGeom prst="line">
                <a:avLst/>
              </a:prstGeom>
              <a:ln w="12700">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45" name="Connettore diritto 19">
                <a:extLst>
                  <a:ext uri="{FF2B5EF4-FFF2-40B4-BE49-F238E27FC236}">
                    <a16:creationId xmlns:a16="http://schemas.microsoft.com/office/drawing/2014/main" id="{4B94FFF3-945A-435D-A19E-6BEABBF0C8F1}"/>
                  </a:ext>
                </a:extLst>
              </p:cNvPr>
              <p:cNvCxnSpPr>
                <a:cxnSpLocks/>
                <a:stCxn id="29" idx="3"/>
                <a:endCxn id="33" idx="1"/>
              </p:cNvCxnSpPr>
              <p:nvPr/>
            </p:nvCxnSpPr>
            <p:spPr>
              <a:xfrm>
                <a:off x="5904345" y="3933003"/>
                <a:ext cx="936624" cy="850607"/>
              </a:xfrm>
              <a:prstGeom prst="line">
                <a:avLst/>
              </a:prstGeom>
              <a:ln w="12700">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grpSp>
          <p:nvGrpSpPr>
            <p:cNvPr id="6" name="Group 5">
              <a:extLst>
                <a:ext uri="{FF2B5EF4-FFF2-40B4-BE49-F238E27FC236}">
                  <a16:creationId xmlns:a16="http://schemas.microsoft.com/office/drawing/2014/main" id="{9BDCB26D-B504-46F7-B55C-1BAD87A39470}"/>
                </a:ext>
              </a:extLst>
            </p:cNvPr>
            <p:cNvGrpSpPr/>
            <p:nvPr/>
          </p:nvGrpSpPr>
          <p:grpSpPr>
            <a:xfrm>
              <a:off x="-549529" y="3111455"/>
              <a:ext cx="6865714" cy="2012452"/>
              <a:chOff x="-420942" y="3847261"/>
              <a:chExt cx="6865714" cy="2012452"/>
            </a:xfrm>
          </p:grpSpPr>
          <p:sp>
            <p:nvSpPr>
              <p:cNvPr id="24" name="Rettangolo con angoli arrotondati 10">
                <a:extLst>
                  <a:ext uri="{FF2B5EF4-FFF2-40B4-BE49-F238E27FC236}">
                    <a16:creationId xmlns:a16="http://schemas.microsoft.com/office/drawing/2014/main" id="{E9730968-F074-4210-8441-4940F0FCC555}"/>
                  </a:ext>
                </a:extLst>
              </p:cNvPr>
              <p:cNvSpPr/>
              <p:nvPr/>
            </p:nvSpPr>
            <p:spPr>
              <a:xfrm>
                <a:off x="-244282" y="5010628"/>
                <a:ext cx="1403298" cy="849085"/>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with gain</a:t>
                </a:r>
              </a:p>
            </p:txBody>
          </p:sp>
          <p:sp>
            <p:nvSpPr>
              <p:cNvPr id="25" name="Rettangolo con angoli arrotondati 11">
                <a:extLst>
                  <a:ext uri="{FF2B5EF4-FFF2-40B4-BE49-F238E27FC236}">
                    <a16:creationId xmlns:a16="http://schemas.microsoft.com/office/drawing/2014/main" id="{43CD0E9C-1AD1-44E9-B4E5-11AED36FD43A}"/>
                  </a:ext>
                </a:extLst>
              </p:cNvPr>
              <p:cNvSpPr/>
              <p:nvPr/>
            </p:nvSpPr>
            <p:spPr>
              <a:xfrm>
                <a:off x="1586576" y="4998341"/>
                <a:ext cx="1428478" cy="849085"/>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err="1">
                    <a:solidFill>
                      <a:schemeClr val="tx1"/>
                    </a:solidFill>
                  </a:rPr>
                  <a:t>DepletedMAPS</a:t>
                </a:r>
                <a:endParaRPr lang="en-GB" sz="1600" dirty="0">
                  <a:solidFill>
                    <a:schemeClr val="tx1"/>
                  </a:solidFill>
                </a:endParaRPr>
              </a:p>
              <a:p>
                <a:pPr algn="ctr"/>
                <a:r>
                  <a:rPr lang="en-GB" sz="1600" dirty="0">
                    <a:solidFill>
                      <a:schemeClr val="tx1"/>
                    </a:solidFill>
                  </a:rPr>
                  <a:t>wo Gain</a:t>
                </a:r>
              </a:p>
            </p:txBody>
          </p:sp>
          <p:cxnSp>
            <p:nvCxnSpPr>
              <p:cNvPr id="26" name="Connettore diritto 23">
                <a:extLst>
                  <a:ext uri="{FF2B5EF4-FFF2-40B4-BE49-F238E27FC236}">
                    <a16:creationId xmlns:a16="http://schemas.microsoft.com/office/drawing/2014/main" id="{9542F490-1C5E-4C3B-BA4E-C0A9A2D447E0}"/>
                  </a:ext>
                </a:extLst>
              </p:cNvPr>
              <p:cNvCxnSpPr>
                <a:cxnSpLocks/>
              </p:cNvCxnSpPr>
              <p:nvPr/>
            </p:nvCxnSpPr>
            <p:spPr>
              <a:xfrm>
                <a:off x="2292623" y="4373959"/>
                <a:ext cx="53990" cy="640793"/>
              </a:xfrm>
              <a:prstGeom prst="line">
                <a:avLst/>
              </a:prstGeom>
              <a:ln w="12700">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27" name="Connettore diritto 25">
                <a:extLst>
                  <a:ext uri="{FF2B5EF4-FFF2-40B4-BE49-F238E27FC236}">
                    <a16:creationId xmlns:a16="http://schemas.microsoft.com/office/drawing/2014/main" id="{C7995017-6173-4E69-A495-0638D039B3D5}"/>
                  </a:ext>
                </a:extLst>
              </p:cNvPr>
              <p:cNvCxnSpPr>
                <a:cxnSpLocks/>
                <a:endCxn id="24" idx="0"/>
              </p:cNvCxnSpPr>
              <p:nvPr/>
            </p:nvCxnSpPr>
            <p:spPr>
              <a:xfrm flipH="1">
                <a:off x="457367" y="4369831"/>
                <a:ext cx="1070245" cy="640797"/>
              </a:xfrm>
              <a:prstGeom prst="line">
                <a:avLst/>
              </a:prstGeom>
              <a:ln w="12700">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35" name="Rettangolo con angoli arrotondati 10">
                <a:extLst>
                  <a:ext uri="{FF2B5EF4-FFF2-40B4-BE49-F238E27FC236}">
                    <a16:creationId xmlns:a16="http://schemas.microsoft.com/office/drawing/2014/main" id="{2F74972B-A5B0-43F0-913A-387AFBC51875}"/>
                  </a:ext>
                </a:extLst>
              </p:cNvPr>
              <p:cNvSpPr/>
              <p:nvPr/>
            </p:nvSpPr>
            <p:spPr>
              <a:xfrm>
                <a:off x="3237948" y="5010628"/>
                <a:ext cx="1635619" cy="849085"/>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Depleted MAPS</a:t>
                </a:r>
              </a:p>
              <a:p>
                <a:pPr algn="ctr"/>
                <a:r>
                  <a:rPr lang="en-GB" sz="1600" dirty="0">
                    <a:solidFill>
                      <a:schemeClr val="tx1"/>
                    </a:solidFill>
                  </a:rPr>
                  <a:t>wo Gain</a:t>
                </a:r>
                <a:endParaRPr lang="en-GB" dirty="0">
                  <a:solidFill>
                    <a:schemeClr val="tx1"/>
                  </a:solidFill>
                </a:endParaRPr>
              </a:p>
            </p:txBody>
          </p:sp>
          <p:sp>
            <p:nvSpPr>
              <p:cNvPr id="36" name="Rettangolo con angoli arrotondati 11">
                <a:extLst>
                  <a:ext uri="{FF2B5EF4-FFF2-40B4-BE49-F238E27FC236}">
                    <a16:creationId xmlns:a16="http://schemas.microsoft.com/office/drawing/2014/main" id="{B1B31863-45B7-40DC-ABFC-742190FD1D59}"/>
                  </a:ext>
                </a:extLst>
              </p:cNvPr>
              <p:cNvSpPr/>
              <p:nvPr/>
            </p:nvSpPr>
            <p:spPr>
              <a:xfrm>
                <a:off x="5016294" y="4994146"/>
                <a:ext cx="1428478" cy="849085"/>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with gain</a:t>
                </a:r>
              </a:p>
            </p:txBody>
          </p:sp>
          <p:cxnSp>
            <p:nvCxnSpPr>
              <p:cNvPr id="37" name="Connettore diritto 23">
                <a:extLst>
                  <a:ext uri="{FF2B5EF4-FFF2-40B4-BE49-F238E27FC236}">
                    <a16:creationId xmlns:a16="http://schemas.microsoft.com/office/drawing/2014/main" id="{96D1F6B5-E7EC-4982-8BAD-3A347D546115}"/>
                  </a:ext>
                </a:extLst>
              </p:cNvPr>
              <p:cNvCxnSpPr>
                <a:cxnSpLocks/>
                <a:stCxn id="29" idx="2"/>
              </p:cNvCxnSpPr>
              <p:nvPr/>
            </p:nvCxnSpPr>
            <p:spPr>
              <a:xfrm flipH="1">
                <a:off x="4088466" y="4357542"/>
                <a:ext cx="636725" cy="631332"/>
              </a:xfrm>
              <a:prstGeom prst="line">
                <a:avLst/>
              </a:prstGeom>
              <a:ln w="12700">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38" name="Connettore diritto 25">
                <a:extLst>
                  <a:ext uri="{FF2B5EF4-FFF2-40B4-BE49-F238E27FC236}">
                    <a16:creationId xmlns:a16="http://schemas.microsoft.com/office/drawing/2014/main" id="{C36EA00B-AA67-4459-97B0-141EE35305A4}"/>
                  </a:ext>
                </a:extLst>
              </p:cNvPr>
              <p:cNvCxnSpPr>
                <a:cxnSpLocks/>
                <a:endCxn id="36" idx="0"/>
              </p:cNvCxnSpPr>
              <p:nvPr/>
            </p:nvCxnSpPr>
            <p:spPr>
              <a:xfrm>
                <a:off x="5014110" y="4353348"/>
                <a:ext cx="716422" cy="640797"/>
              </a:xfrm>
              <a:prstGeom prst="line">
                <a:avLst/>
              </a:prstGeom>
              <a:ln w="12700">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42" name="Connettore diritto 23">
                <a:extLst>
                  <a:ext uri="{FF2B5EF4-FFF2-40B4-BE49-F238E27FC236}">
                    <a16:creationId xmlns:a16="http://schemas.microsoft.com/office/drawing/2014/main" id="{A392EB51-6ECD-407C-9E32-CDB37E5CA257}"/>
                  </a:ext>
                </a:extLst>
              </p:cNvPr>
              <p:cNvCxnSpPr>
                <a:cxnSpLocks/>
              </p:cNvCxnSpPr>
              <p:nvPr/>
            </p:nvCxnSpPr>
            <p:spPr>
              <a:xfrm flipH="1">
                <a:off x="641610" y="3933003"/>
                <a:ext cx="382986" cy="186464"/>
              </a:xfrm>
              <a:prstGeom prst="line">
                <a:avLst/>
              </a:prstGeom>
              <a:ln w="12700">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4" name="Rettangolo con angoli arrotondati 11">
                <a:extLst>
                  <a:ext uri="{FF2B5EF4-FFF2-40B4-BE49-F238E27FC236}">
                    <a16:creationId xmlns:a16="http://schemas.microsoft.com/office/drawing/2014/main" id="{271C54BB-D8F6-48C1-BAF7-AB0BE515820F}"/>
                  </a:ext>
                </a:extLst>
              </p:cNvPr>
              <p:cNvSpPr/>
              <p:nvPr/>
            </p:nvSpPr>
            <p:spPr>
              <a:xfrm>
                <a:off x="-420942" y="3847261"/>
                <a:ext cx="1060981" cy="544412"/>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MAPS</a:t>
                </a:r>
              </a:p>
            </p:txBody>
          </p:sp>
        </p:grpSp>
      </p:grpSp>
      <p:cxnSp>
        <p:nvCxnSpPr>
          <p:cNvPr id="46" name="Straight Arrow Connector 45">
            <a:extLst>
              <a:ext uri="{FF2B5EF4-FFF2-40B4-BE49-F238E27FC236}">
                <a16:creationId xmlns:a16="http://schemas.microsoft.com/office/drawing/2014/main" id="{D6CB9B8E-8769-45D3-92D9-E7827FB29E2E}"/>
              </a:ext>
            </a:extLst>
          </p:cNvPr>
          <p:cNvCxnSpPr>
            <a:cxnSpLocks/>
          </p:cNvCxnSpPr>
          <p:nvPr/>
        </p:nvCxnSpPr>
        <p:spPr>
          <a:xfrm flipH="1">
            <a:off x="3875873" y="5271580"/>
            <a:ext cx="3497" cy="4176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908C1003-CB71-4C62-9452-D453AE339C0F}"/>
              </a:ext>
            </a:extLst>
          </p:cNvPr>
          <p:cNvSpPr txBox="1"/>
          <p:nvPr/>
        </p:nvSpPr>
        <p:spPr>
          <a:xfrm>
            <a:off x="3393472" y="5693421"/>
            <a:ext cx="2364664" cy="646331"/>
          </a:xfrm>
          <a:prstGeom prst="rect">
            <a:avLst/>
          </a:prstGeom>
          <a:noFill/>
        </p:spPr>
        <p:txBody>
          <a:bodyPr wrap="square" rtlCol="0">
            <a:spAutoFit/>
          </a:bodyPr>
          <a:lstStyle/>
          <a:p>
            <a:r>
              <a:rPr lang="en-GB" dirty="0"/>
              <a:t>Optimized for radiation hardness /timing </a:t>
            </a:r>
            <a:endParaRPr lang="LID4096" dirty="0"/>
          </a:p>
        </p:txBody>
      </p:sp>
      <p:sp>
        <p:nvSpPr>
          <p:cNvPr id="48" name="TextBox 47">
            <a:extLst>
              <a:ext uri="{FF2B5EF4-FFF2-40B4-BE49-F238E27FC236}">
                <a16:creationId xmlns:a16="http://schemas.microsoft.com/office/drawing/2014/main" id="{8E93A905-5C2A-436C-8193-8BB04069D344}"/>
              </a:ext>
            </a:extLst>
          </p:cNvPr>
          <p:cNvSpPr txBox="1"/>
          <p:nvPr/>
        </p:nvSpPr>
        <p:spPr>
          <a:xfrm>
            <a:off x="1180227" y="5605480"/>
            <a:ext cx="2189844" cy="923330"/>
          </a:xfrm>
          <a:prstGeom prst="rect">
            <a:avLst/>
          </a:prstGeom>
          <a:noFill/>
        </p:spPr>
        <p:txBody>
          <a:bodyPr wrap="square" rtlCol="0">
            <a:spAutoFit/>
          </a:bodyPr>
          <a:lstStyle/>
          <a:p>
            <a:r>
              <a:rPr lang="en-GB" dirty="0"/>
              <a:t>Optimized for rates/power/position resolution</a:t>
            </a:r>
            <a:endParaRPr lang="LID4096" dirty="0"/>
          </a:p>
        </p:txBody>
      </p:sp>
      <p:cxnSp>
        <p:nvCxnSpPr>
          <p:cNvPr id="49" name="Straight Arrow Connector 48">
            <a:extLst>
              <a:ext uri="{FF2B5EF4-FFF2-40B4-BE49-F238E27FC236}">
                <a16:creationId xmlns:a16="http://schemas.microsoft.com/office/drawing/2014/main" id="{0CD4F219-494F-4E15-A4EB-40D7D4D038F1}"/>
              </a:ext>
            </a:extLst>
          </p:cNvPr>
          <p:cNvCxnSpPr/>
          <p:nvPr/>
        </p:nvCxnSpPr>
        <p:spPr>
          <a:xfrm flipH="1">
            <a:off x="2293912" y="5281246"/>
            <a:ext cx="7349" cy="3829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8D46F51D-679A-425D-8D52-C5DA2ADCEC2B}"/>
              </a:ext>
            </a:extLst>
          </p:cNvPr>
          <p:cNvGrpSpPr/>
          <p:nvPr/>
        </p:nvGrpSpPr>
        <p:grpSpPr>
          <a:xfrm>
            <a:off x="7292530" y="1445145"/>
            <a:ext cx="4721930" cy="4779558"/>
            <a:chOff x="2216748" y="1368945"/>
            <a:chExt cx="4721930" cy="4779558"/>
          </a:xfrm>
        </p:grpSpPr>
        <p:sp>
          <p:nvSpPr>
            <p:cNvPr id="52" name="Rettangolo con angoli arrotondati 7">
              <a:extLst>
                <a:ext uri="{FF2B5EF4-FFF2-40B4-BE49-F238E27FC236}">
                  <a16:creationId xmlns:a16="http://schemas.microsoft.com/office/drawing/2014/main" id="{8B216A1E-A4B6-428F-9732-220E0B9BF2A5}"/>
                </a:ext>
              </a:extLst>
            </p:cNvPr>
            <p:cNvSpPr/>
            <p:nvPr/>
          </p:nvSpPr>
          <p:spPr>
            <a:xfrm>
              <a:off x="2216748" y="1368945"/>
              <a:ext cx="2668194" cy="759755"/>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Hybrid devices</a:t>
              </a:r>
            </a:p>
            <a:p>
              <a:pPr algn="ctr"/>
              <a:r>
                <a:rPr lang="it-IT" b="1" dirty="0">
                  <a:solidFill>
                    <a:schemeClr val="tx1"/>
                  </a:solidFill>
                </a:rPr>
                <a:t>(WG2/WP2-4D tracking)</a:t>
              </a:r>
            </a:p>
          </p:txBody>
        </p:sp>
        <p:sp>
          <p:nvSpPr>
            <p:cNvPr id="53" name="Rettangolo con angoli arrotondati 12">
              <a:extLst>
                <a:ext uri="{FF2B5EF4-FFF2-40B4-BE49-F238E27FC236}">
                  <a16:creationId xmlns:a16="http://schemas.microsoft.com/office/drawing/2014/main" id="{B0620EFB-CD3A-43E5-8D8D-4A37AF686777}"/>
                </a:ext>
              </a:extLst>
            </p:cNvPr>
            <p:cNvSpPr/>
            <p:nvPr/>
          </p:nvSpPr>
          <p:spPr>
            <a:xfrm>
              <a:off x="2400085" y="2885775"/>
              <a:ext cx="1286162" cy="759755"/>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Planar</a:t>
              </a:r>
            </a:p>
          </p:txBody>
        </p:sp>
        <p:sp>
          <p:nvSpPr>
            <p:cNvPr id="54" name="Rettangolo con angoli arrotondati 13">
              <a:extLst>
                <a:ext uri="{FF2B5EF4-FFF2-40B4-BE49-F238E27FC236}">
                  <a16:creationId xmlns:a16="http://schemas.microsoft.com/office/drawing/2014/main" id="{5A791740-2568-4855-B0D4-42A932039A4E}"/>
                </a:ext>
              </a:extLst>
            </p:cNvPr>
            <p:cNvSpPr/>
            <p:nvPr/>
          </p:nvSpPr>
          <p:spPr>
            <a:xfrm>
              <a:off x="4202908" y="2867481"/>
              <a:ext cx="1229019" cy="759755"/>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tx1"/>
                  </a:solidFill>
                </a:rPr>
                <a:t>3D devices</a:t>
              </a:r>
            </a:p>
          </p:txBody>
        </p:sp>
        <p:cxnSp>
          <p:nvCxnSpPr>
            <p:cNvPr id="55" name="Connettore diritto 27">
              <a:extLst>
                <a:ext uri="{FF2B5EF4-FFF2-40B4-BE49-F238E27FC236}">
                  <a16:creationId xmlns:a16="http://schemas.microsoft.com/office/drawing/2014/main" id="{89F65B8C-D897-4F33-B9A6-36105E0E7DFB}"/>
                </a:ext>
              </a:extLst>
            </p:cNvPr>
            <p:cNvCxnSpPr>
              <a:cxnSpLocks/>
            </p:cNvCxnSpPr>
            <p:nvPr/>
          </p:nvCxnSpPr>
          <p:spPr>
            <a:xfrm>
              <a:off x="3978827" y="2117397"/>
              <a:ext cx="906114" cy="750084"/>
            </a:xfrm>
            <a:prstGeom prst="line">
              <a:avLst/>
            </a:prstGeom>
            <a:ln w="12700">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56" name="Connettore diritto 28">
              <a:extLst>
                <a:ext uri="{FF2B5EF4-FFF2-40B4-BE49-F238E27FC236}">
                  <a16:creationId xmlns:a16="http://schemas.microsoft.com/office/drawing/2014/main" id="{1318E4FE-79CF-45DA-9B9F-C02C0A3D45D8}"/>
                </a:ext>
              </a:extLst>
            </p:cNvPr>
            <p:cNvCxnSpPr>
              <a:cxnSpLocks/>
            </p:cNvCxnSpPr>
            <p:nvPr/>
          </p:nvCxnSpPr>
          <p:spPr>
            <a:xfrm flipH="1">
              <a:off x="2850885" y="2146711"/>
              <a:ext cx="835362" cy="739062"/>
            </a:xfrm>
            <a:prstGeom prst="line">
              <a:avLst/>
            </a:prstGeom>
            <a:ln w="12700">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57" name="Rettangolo con angoli arrotondati 14">
              <a:extLst>
                <a:ext uri="{FF2B5EF4-FFF2-40B4-BE49-F238E27FC236}">
                  <a16:creationId xmlns:a16="http://schemas.microsoft.com/office/drawing/2014/main" id="{A36C96E9-768B-4E1C-BC29-0AF3A601E5B5}"/>
                </a:ext>
              </a:extLst>
            </p:cNvPr>
            <p:cNvSpPr/>
            <p:nvPr/>
          </p:nvSpPr>
          <p:spPr>
            <a:xfrm>
              <a:off x="5848901" y="5388748"/>
              <a:ext cx="889411" cy="759755"/>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With Gain</a:t>
              </a:r>
            </a:p>
          </p:txBody>
        </p:sp>
        <p:sp>
          <p:nvSpPr>
            <p:cNvPr id="58" name="Rettangolo con angoli arrotondati 16">
              <a:extLst>
                <a:ext uri="{FF2B5EF4-FFF2-40B4-BE49-F238E27FC236}">
                  <a16:creationId xmlns:a16="http://schemas.microsoft.com/office/drawing/2014/main" id="{D5316633-468C-4718-8E0A-4CED121F3A60}"/>
                </a:ext>
              </a:extLst>
            </p:cNvPr>
            <p:cNvSpPr/>
            <p:nvPr/>
          </p:nvSpPr>
          <p:spPr>
            <a:xfrm>
              <a:off x="2663468" y="4249116"/>
              <a:ext cx="1231130" cy="759755"/>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With Gain</a:t>
              </a:r>
            </a:p>
            <a:p>
              <a:pPr algn="ctr"/>
              <a:r>
                <a:rPr lang="it-IT" dirty="0">
                  <a:solidFill>
                    <a:schemeClr val="tx1"/>
                  </a:solidFill>
                </a:rPr>
                <a:t>(</a:t>
              </a:r>
              <a:r>
                <a:rPr lang="it-IT" dirty="0" err="1">
                  <a:solidFill>
                    <a:schemeClr val="tx1"/>
                  </a:solidFill>
                </a:rPr>
                <a:t>LGADs</a:t>
              </a:r>
              <a:r>
                <a:rPr lang="it-IT" dirty="0">
                  <a:solidFill>
                    <a:schemeClr val="tx1"/>
                  </a:solidFill>
                </a:rPr>
                <a:t>)</a:t>
              </a:r>
            </a:p>
          </p:txBody>
        </p:sp>
        <p:cxnSp>
          <p:nvCxnSpPr>
            <p:cNvPr id="59" name="Connettore diritto 29">
              <a:extLst>
                <a:ext uri="{FF2B5EF4-FFF2-40B4-BE49-F238E27FC236}">
                  <a16:creationId xmlns:a16="http://schemas.microsoft.com/office/drawing/2014/main" id="{B2E04B28-671E-419C-9ABF-3873486C4ED2}"/>
                </a:ext>
              </a:extLst>
            </p:cNvPr>
            <p:cNvCxnSpPr>
              <a:cxnSpLocks/>
              <a:endCxn id="33" idx="3"/>
            </p:cNvCxnSpPr>
            <p:nvPr/>
          </p:nvCxnSpPr>
          <p:spPr>
            <a:xfrm flipH="1">
              <a:off x="2362803" y="3669274"/>
              <a:ext cx="460984" cy="579742"/>
            </a:xfrm>
            <a:prstGeom prst="line">
              <a:avLst/>
            </a:prstGeom>
            <a:ln w="12700">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60" name="Connettore diritto 33">
              <a:extLst>
                <a:ext uri="{FF2B5EF4-FFF2-40B4-BE49-F238E27FC236}">
                  <a16:creationId xmlns:a16="http://schemas.microsoft.com/office/drawing/2014/main" id="{5ECE9981-F14A-4822-AFDC-6010C568713E}"/>
                </a:ext>
              </a:extLst>
            </p:cNvPr>
            <p:cNvCxnSpPr>
              <a:cxnSpLocks/>
              <a:endCxn id="58" idx="0"/>
            </p:cNvCxnSpPr>
            <p:nvPr/>
          </p:nvCxnSpPr>
          <p:spPr>
            <a:xfrm>
              <a:off x="3237959" y="3669365"/>
              <a:ext cx="41074" cy="579751"/>
            </a:xfrm>
            <a:prstGeom prst="line">
              <a:avLst/>
            </a:prstGeom>
            <a:ln w="12700">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61" name="Rettangolo con angoli arrotondati 34">
              <a:extLst>
                <a:ext uri="{FF2B5EF4-FFF2-40B4-BE49-F238E27FC236}">
                  <a16:creationId xmlns:a16="http://schemas.microsoft.com/office/drawing/2014/main" id="{2DBD11AD-A4C0-4568-BE03-5EDACE77E194}"/>
                </a:ext>
              </a:extLst>
            </p:cNvPr>
            <p:cNvSpPr/>
            <p:nvPr/>
          </p:nvSpPr>
          <p:spPr>
            <a:xfrm>
              <a:off x="5679242" y="4287973"/>
              <a:ext cx="1259436" cy="759755"/>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Column 3D</a:t>
              </a:r>
            </a:p>
          </p:txBody>
        </p:sp>
        <p:sp>
          <p:nvSpPr>
            <p:cNvPr id="62" name="Rettangolo con angoli arrotondati 35">
              <a:extLst>
                <a:ext uri="{FF2B5EF4-FFF2-40B4-BE49-F238E27FC236}">
                  <a16:creationId xmlns:a16="http://schemas.microsoft.com/office/drawing/2014/main" id="{5EC1B067-4FCB-44FE-A695-15F150F0B07F}"/>
                </a:ext>
              </a:extLst>
            </p:cNvPr>
            <p:cNvSpPr/>
            <p:nvPr/>
          </p:nvSpPr>
          <p:spPr>
            <a:xfrm>
              <a:off x="4216088" y="4287973"/>
              <a:ext cx="1259437" cy="759755"/>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Trench</a:t>
              </a:r>
            </a:p>
            <a:p>
              <a:pPr algn="ctr"/>
              <a:r>
                <a:rPr lang="it-IT" dirty="0">
                  <a:solidFill>
                    <a:schemeClr val="tx1"/>
                  </a:solidFill>
                </a:rPr>
                <a:t>3D</a:t>
              </a:r>
            </a:p>
          </p:txBody>
        </p:sp>
        <p:cxnSp>
          <p:nvCxnSpPr>
            <p:cNvPr id="63" name="Connettore diritto 36">
              <a:extLst>
                <a:ext uri="{FF2B5EF4-FFF2-40B4-BE49-F238E27FC236}">
                  <a16:creationId xmlns:a16="http://schemas.microsoft.com/office/drawing/2014/main" id="{30C08781-5BB9-4FF3-8306-311622F44678}"/>
                </a:ext>
              </a:extLst>
            </p:cNvPr>
            <p:cNvCxnSpPr>
              <a:cxnSpLocks/>
              <a:endCxn id="61" idx="0"/>
            </p:cNvCxnSpPr>
            <p:nvPr/>
          </p:nvCxnSpPr>
          <p:spPr>
            <a:xfrm>
              <a:off x="5447137" y="3564467"/>
              <a:ext cx="861823" cy="723506"/>
            </a:xfrm>
            <a:prstGeom prst="line">
              <a:avLst/>
            </a:prstGeom>
            <a:ln w="12700">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64" name="Connettore diritto 37">
              <a:extLst>
                <a:ext uri="{FF2B5EF4-FFF2-40B4-BE49-F238E27FC236}">
                  <a16:creationId xmlns:a16="http://schemas.microsoft.com/office/drawing/2014/main" id="{F46C6915-4F97-4594-A795-155C108952C8}"/>
                </a:ext>
              </a:extLst>
            </p:cNvPr>
            <p:cNvCxnSpPr>
              <a:cxnSpLocks/>
              <a:stCxn id="54" idx="2"/>
              <a:endCxn id="62" idx="0"/>
            </p:cNvCxnSpPr>
            <p:nvPr/>
          </p:nvCxnSpPr>
          <p:spPr>
            <a:xfrm>
              <a:off x="4817418" y="3627236"/>
              <a:ext cx="28389" cy="660737"/>
            </a:xfrm>
            <a:prstGeom prst="line">
              <a:avLst/>
            </a:prstGeom>
            <a:ln w="12700">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65" name="Connettore diritto 37">
              <a:extLst>
                <a:ext uri="{FF2B5EF4-FFF2-40B4-BE49-F238E27FC236}">
                  <a16:creationId xmlns:a16="http://schemas.microsoft.com/office/drawing/2014/main" id="{886DF8EB-9F10-4C38-81EE-131372C3B3FE}"/>
                </a:ext>
              </a:extLst>
            </p:cNvPr>
            <p:cNvCxnSpPr>
              <a:cxnSpLocks/>
            </p:cNvCxnSpPr>
            <p:nvPr/>
          </p:nvCxnSpPr>
          <p:spPr>
            <a:xfrm>
              <a:off x="6293607" y="5034272"/>
              <a:ext cx="0" cy="334040"/>
            </a:xfrm>
            <a:prstGeom prst="line">
              <a:avLst/>
            </a:prstGeom>
            <a:ln w="12700">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pic>
        <p:nvPicPr>
          <p:cNvPr id="77" name="Picture 76">
            <a:extLst>
              <a:ext uri="{FF2B5EF4-FFF2-40B4-BE49-F238E27FC236}">
                <a16:creationId xmlns:a16="http://schemas.microsoft.com/office/drawing/2014/main" id="{C9A24834-E1E9-4467-A78D-35B9847D2A75}"/>
              </a:ext>
            </a:extLst>
          </p:cNvPr>
          <p:cNvPicPr>
            <a:picLocks noChangeAspect="1"/>
          </p:cNvPicPr>
          <p:nvPr/>
        </p:nvPicPr>
        <p:blipFill>
          <a:blip r:embed="rId2"/>
          <a:stretch>
            <a:fillRect/>
          </a:stretch>
        </p:blipFill>
        <p:spPr>
          <a:xfrm>
            <a:off x="10104990" y="1217544"/>
            <a:ext cx="1953125" cy="1402244"/>
          </a:xfrm>
          <a:prstGeom prst="rect">
            <a:avLst/>
          </a:prstGeom>
        </p:spPr>
      </p:pic>
      <p:pic>
        <p:nvPicPr>
          <p:cNvPr id="7" name="Picture 6">
            <a:extLst>
              <a:ext uri="{FF2B5EF4-FFF2-40B4-BE49-F238E27FC236}">
                <a16:creationId xmlns:a16="http://schemas.microsoft.com/office/drawing/2014/main" id="{2D3C72AA-DBB3-4931-B044-937F5825596B}"/>
              </a:ext>
            </a:extLst>
          </p:cNvPr>
          <p:cNvPicPr>
            <a:picLocks noChangeAspect="1"/>
          </p:cNvPicPr>
          <p:nvPr/>
        </p:nvPicPr>
        <p:blipFill>
          <a:blip r:embed="rId3"/>
          <a:stretch>
            <a:fillRect/>
          </a:stretch>
        </p:blipFill>
        <p:spPr>
          <a:xfrm>
            <a:off x="10826648" y="2682629"/>
            <a:ext cx="1205005" cy="964984"/>
          </a:xfrm>
          <a:prstGeom prst="rect">
            <a:avLst/>
          </a:prstGeom>
        </p:spPr>
      </p:pic>
      <p:pic>
        <p:nvPicPr>
          <p:cNvPr id="66" name="Picture 2">
            <a:extLst>
              <a:ext uri="{FF2B5EF4-FFF2-40B4-BE49-F238E27FC236}">
                <a16:creationId xmlns:a16="http://schemas.microsoft.com/office/drawing/2014/main" id="{07451039-8CB6-4B0C-8A91-63C6C182FC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8289" y="1353295"/>
            <a:ext cx="1579212" cy="10503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a:extLst>
              <a:ext uri="{FF2B5EF4-FFF2-40B4-BE49-F238E27FC236}">
                <a16:creationId xmlns:a16="http://schemas.microsoft.com/office/drawing/2014/main" id="{EA1741D5-1EDE-4670-BCA1-F6313E285B28}"/>
              </a:ext>
            </a:extLst>
          </p:cNvPr>
          <p:cNvSpPr/>
          <p:nvPr/>
        </p:nvSpPr>
        <p:spPr>
          <a:xfrm>
            <a:off x="6233581" y="5499126"/>
            <a:ext cx="875423" cy="18345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67" name="Rectangle 66">
            <a:extLst>
              <a:ext uri="{FF2B5EF4-FFF2-40B4-BE49-F238E27FC236}">
                <a16:creationId xmlns:a16="http://schemas.microsoft.com/office/drawing/2014/main" id="{FB663C71-BD0E-42BF-AAA1-C5DD9913E969}"/>
              </a:ext>
            </a:extLst>
          </p:cNvPr>
          <p:cNvSpPr/>
          <p:nvPr/>
        </p:nvSpPr>
        <p:spPr>
          <a:xfrm>
            <a:off x="6233580" y="5772746"/>
            <a:ext cx="875423" cy="18345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68" name="Rectangle 67">
            <a:extLst>
              <a:ext uri="{FF2B5EF4-FFF2-40B4-BE49-F238E27FC236}">
                <a16:creationId xmlns:a16="http://schemas.microsoft.com/office/drawing/2014/main" id="{7056768F-C645-4ECC-9F18-38F18BF97007}"/>
              </a:ext>
            </a:extLst>
          </p:cNvPr>
          <p:cNvSpPr/>
          <p:nvPr/>
        </p:nvSpPr>
        <p:spPr>
          <a:xfrm>
            <a:off x="6230282" y="6032727"/>
            <a:ext cx="875423" cy="18345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9" name="TextBox 8">
            <a:extLst>
              <a:ext uri="{FF2B5EF4-FFF2-40B4-BE49-F238E27FC236}">
                <a16:creationId xmlns:a16="http://schemas.microsoft.com/office/drawing/2014/main" id="{784B4938-CF75-4C05-BF5A-A5AB45125E51}"/>
              </a:ext>
            </a:extLst>
          </p:cNvPr>
          <p:cNvSpPr txBox="1"/>
          <p:nvPr/>
        </p:nvSpPr>
        <p:spPr>
          <a:xfrm>
            <a:off x="7080641" y="5911774"/>
            <a:ext cx="2527413" cy="369332"/>
          </a:xfrm>
          <a:prstGeom prst="rect">
            <a:avLst/>
          </a:prstGeom>
          <a:noFill/>
        </p:spPr>
        <p:txBody>
          <a:bodyPr wrap="square" rtlCol="0">
            <a:spAutoFit/>
          </a:bodyPr>
          <a:lstStyle/>
          <a:p>
            <a:r>
              <a:rPr lang="en-GB" dirty="0"/>
              <a:t>  proven/demonstrated</a:t>
            </a:r>
            <a:endParaRPr lang="LID4096" dirty="0"/>
          </a:p>
        </p:txBody>
      </p:sp>
      <p:sp>
        <p:nvSpPr>
          <p:cNvPr id="69" name="TextBox 68">
            <a:extLst>
              <a:ext uri="{FF2B5EF4-FFF2-40B4-BE49-F238E27FC236}">
                <a16:creationId xmlns:a16="http://schemas.microsoft.com/office/drawing/2014/main" id="{528BB21C-858F-4253-98F0-08AD76CDEA0D}"/>
              </a:ext>
            </a:extLst>
          </p:cNvPr>
          <p:cNvSpPr txBox="1"/>
          <p:nvPr/>
        </p:nvSpPr>
        <p:spPr>
          <a:xfrm>
            <a:off x="7185751" y="5655822"/>
            <a:ext cx="3787440" cy="369332"/>
          </a:xfrm>
          <a:prstGeom prst="rect">
            <a:avLst/>
          </a:prstGeom>
          <a:noFill/>
        </p:spPr>
        <p:txBody>
          <a:bodyPr wrap="square" rtlCol="0">
            <a:spAutoFit/>
          </a:bodyPr>
          <a:lstStyle/>
          <a:p>
            <a:r>
              <a:rPr lang="en-GB" dirty="0"/>
              <a:t>recent research (working prototype)</a:t>
            </a:r>
            <a:endParaRPr lang="LID4096" dirty="0"/>
          </a:p>
        </p:txBody>
      </p:sp>
      <p:sp>
        <p:nvSpPr>
          <p:cNvPr id="70" name="TextBox 69">
            <a:extLst>
              <a:ext uri="{FF2B5EF4-FFF2-40B4-BE49-F238E27FC236}">
                <a16:creationId xmlns:a16="http://schemas.microsoft.com/office/drawing/2014/main" id="{8D7795F9-CE64-4610-82F5-EA71CB00F676}"/>
              </a:ext>
            </a:extLst>
          </p:cNvPr>
          <p:cNvSpPr txBox="1"/>
          <p:nvPr/>
        </p:nvSpPr>
        <p:spPr>
          <a:xfrm>
            <a:off x="7198246" y="5399870"/>
            <a:ext cx="2555251" cy="369332"/>
          </a:xfrm>
          <a:prstGeom prst="rect">
            <a:avLst/>
          </a:prstGeom>
          <a:noFill/>
        </p:spPr>
        <p:txBody>
          <a:bodyPr wrap="none" rtlCol="0">
            <a:spAutoFit/>
          </a:bodyPr>
          <a:lstStyle/>
          <a:p>
            <a:r>
              <a:rPr lang="en-GB" dirty="0"/>
              <a:t>proof of concept ongoing</a:t>
            </a:r>
            <a:endParaRPr lang="LID4096" dirty="0"/>
          </a:p>
        </p:txBody>
      </p:sp>
      <p:pic>
        <p:nvPicPr>
          <p:cNvPr id="71" name="Picture 70">
            <a:extLst>
              <a:ext uri="{FF2B5EF4-FFF2-40B4-BE49-F238E27FC236}">
                <a16:creationId xmlns:a16="http://schemas.microsoft.com/office/drawing/2014/main" id="{4D443B7D-24EF-404F-A1EC-9387C3B827DD}"/>
              </a:ext>
            </a:extLst>
          </p:cNvPr>
          <p:cNvPicPr>
            <a:picLocks noChangeAspect="1"/>
          </p:cNvPicPr>
          <p:nvPr/>
        </p:nvPicPr>
        <p:blipFill>
          <a:blip r:embed="rId5"/>
          <a:stretch>
            <a:fillRect/>
          </a:stretch>
        </p:blipFill>
        <p:spPr>
          <a:xfrm>
            <a:off x="6506319" y="2333491"/>
            <a:ext cx="1208760" cy="1103090"/>
          </a:xfrm>
          <a:prstGeom prst="rect">
            <a:avLst/>
          </a:prstGeom>
        </p:spPr>
      </p:pic>
      <p:sp>
        <p:nvSpPr>
          <p:cNvPr id="10" name="Footer Placeholder 9">
            <a:extLst>
              <a:ext uri="{FF2B5EF4-FFF2-40B4-BE49-F238E27FC236}">
                <a16:creationId xmlns:a16="http://schemas.microsoft.com/office/drawing/2014/main" id="{68F8784F-32B1-4146-A34E-1DA237565A1A}"/>
              </a:ext>
            </a:extLst>
          </p:cNvPr>
          <p:cNvSpPr>
            <a:spLocks noGrp="1"/>
          </p:cNvSpPr>
          <p:nvPr>
            <p:ph type="ftr" sz="quarter" idx="10"/>
          </p:nvPr>
        </p:nvSpPr>
        <p:spPr/>
        <p:txBody>
          <a:bodyPr/>
          <a:lstStyle/>
          <a:p>
            <a:r>
              <a:rPr lang="en-GB"/>
              <a:t>G. Kramberger, DRD3 collaboration, DRD Jamboree, CERN</a:t>
            </a:r>
            <a:endParaRPr lang="en-US" dirty="0"/>
          </a:p>
        </p:txBody>
      </p:sp>
      <p:sp>
        <p:nvSpPr>
          <p:cNvPr id="11" name="Slide Number Placeholder 10">
            <a:extLst>
              <a:ext uri="{FF2B5EF4-FFF2-40B4-BE49-F238E27FC236}">
                <a16:creationId xmlns:a16="http://schemas.microsoft.com/office/drawing/2014/main" id="{E3AB30D6-4907-4252-BB47-EC9E45A03BA6}"/>
              </a:ext>
            </a:extLst>
          </p:cNvPr>
          <p:cNvSpPr>
            <a:spLocks noGrp="1"/>
          </p:cNvSpPr>
          <p:nvPr>
            <p:ph type="sldNum" sz="quarter" idx="11"/>
          </p:nvPr>
        </p:nvSpPr>
        <p:spPr/>
        <p:txBody>
          <a:bodyPr/>
          <a:lstStyle/>
          <a:p>
            <a:fld id="{17918391-D411-FE40-AAD7-861AE5233E0E}" type="slidenum">
              <a:rPr lang="en-US" smtClean="0"/>
              <a:pPr/>
              <a:t>8</a:t>
            </a:fld>
            <a:endParaRPr lang="en-US" dirty="0"/>
          </a:p>
        </p:txBody>
      </p:sp>
      <p:pic>
        <p:nvPicPr>
          <p:cNvPr id="12" name="Picture 11">
            <a:extLst>
              <a:ext uri="{FF2B5EF4-FFF2-40B4-BE49-F238E27FC236}">
                <a16:creationId xmlns:a16="http://schemas.microsoft.com/office/drawing/2014/main" id="{38984048-0152-4586-A82E-4CB5E0B8F20D}"/>
              </a:ext>
            </a:extLst>
          </p:cNvPr>
          <p:cNvPicPr>
            <a:picLocks noChangeAspect="1"/>
          </p:cNvPicPr>
          <p:nvPr/>
        </p:nvPicPr>
        <p:blipFill>
          <a:blip r:embed="rId6"/>
          <a:stretch>
            <a:fillRect/>
          </a:stretch>
        </p:blipFill>
        <p:spPr>
          <a:xfrm>
            <a:off x="4410501" y="2680710"/>
            <a:ext cx="1542824" cy="773622"/>
          </a:xfrm>
          <a:prstGeom prst="rect">
            <a:avLst/>
          </a:prstGeom>
        </p:spPr>
      </p:pic>
      <p:pic>
        <p:nvPicPr>
          <p:cNvPr id="16" name="Picture 15">
            <a:extLst>
              <a:ext uri="{FF2B5EF4-FFF2-40B4-BE49-F238E27FC236}">
                <a16:creationId xmlns:a16="http://schemas.microsoft.com/office/drawing/2014/main" id="{1BF3EEB7-81BC-4957-B041-09E4296E5926}"/>
              </a:ext>
            </a:extLst>
          </p:cNvPr>
          <p:cNvPicPr>
            <a:picLocks noChangeAspect="1"/>
          </p:cNvPicPr>
          <p:nvPr/>
        </p:nvPicPr>
        <p:blipFill>
          <a:blip r:embed="rId7"/>
          <a:stretch>
            <a:fillRect/>
          </a:stretch>
        </p:blipFill>
        <p:spPr>
          <a:xfrm>
            <a:off x="457395" y="2524293"/>
            <a:ext cx="1720194" cy="842944"/>
          </a:xfrm>
          <a:prstGeom prst="rect">
            <a:avLst/>
          </a:prstGeom>
        </p:spPr>
      </p:pic>
    </p:spTree>
    <p:extLst>
      <p:ext uri="{BB962C8B-B14F-4D97-AF65-F5344CB8AC3E}">
        <p14:creationId xmlns:p14="http://schemas.microsoft.com/office/powerpoint/2010/main" val="28797016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E7182CC-9A78-A0B6-82FF-8DFA6F771C7F}"/>
              </a:ext>
            </a:extLst>
          </p:cNvPr>
          <p:cNvSpPr txBox="1"/>
          <p:nvPr/>
        </p:nvSpPr>
        <p:spPr>
          <a:xfrm>
            <a:off x="97546" y="1157450"/>
            <a:ext cx="11996908" cy="2862322"/>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en-GB" sz="2000" b="1" i="0" u="sng" strike="noStrike" kern="1200" cap="none" spc="0" normalizeH="0" baseline="0" noProof="0" dirty="0">
                <a:ln>
                  <a:noFill/>
                </a:ln>
                <a:solidFill>
                  <a:srgbClr val="002060"/>
                </a:solidFill>
                <a:effectLst/>
                <a:uLnTx/>
                <a:uFillTx/>
                <a:latin typeface="Calibri" panose="020F0502020204030204"/>
              </a:rPr>
              <a:t>Aim</a:t>
            </a:r>
            <a:r>
              <a:rPr kumimoji="0" lang="en-GB" sz="2000" b="1" i="0" u="none" strike="noStrike" kern="1200" cap="none" spc="0" normalizeH="0" baseline="0" noProof="0" dirty="0">
                <a:ln>
                  <a:noFill/>
                </a:ln>
                <a:solidFill>
                  <a:srgbClr val="002060"/>
                </a:solidFill>
                <a:effectLst/>
                <a:uLnTx/>
                <a:uFillTx/>
                <a:latin typeface="Calibri" panose="020F0502020204030204"/>
              </a:rPr>
              <a:t> is to advance the performance of monolithic </a:t>
            </a:r>
            <a:r>
              <a:rPr lang="en-GB" sz="2000" b="1" dirty="0">
                <a:solidFill>
                  <a:srgbClr val="002060"/>
                </a:solidFill>
                <a:latin typeface="Calibri" panose="020F0502020204030204"/>
              </a:rPr>
              <a:t>CMOS, combining sensing and readout elements, for </a:t>
            </a:r>
            <a:r>
              <a:rPr kumimoji="0" lang="en-GB" sz="2000" b="1" i="0" u="none" strike="noStrike" kern="1200" cap="none" spc="0" normalizeH="0" baseline="0" noProof="0" dirty="0">
                <a:ln>
                  <a:noFill/>
                </a:ln>
                <a:solidFill>
                  <a:srgbClr val="002060"/>
                </a:solidFill>
                <a:effectLst/>
                <a:uLnTx/>
                <a:uFillTx/>
                <a:latin typeface="Calibri" panose="020F0502020204030204"/>
              </a:rPr>
              <a:t>future tracking applications, tackling the challenges of:</a:t>
            </a:r>
            <a:endParaRPr kumimoji="0" lang="en-GB" sz="2000" b="0" i="0" u="none" strike="noStrike" kern="1200" cap="none" spc="0" normalizeH="0" baseline="0" noProof="0" dirty="0">
              <a:ln>
                <a:noFill/>
              </a:ln>
              <a:solidFill>
                <a:srgbClr val="002060"/>
              </a:solidFill>
              <a:effectLst/>
              <a:uLnTx/>
              <a:uFillTx/>
              <a:latin typeface="Calibri" panose="020F0502020204030204"/>
            </a:endParaRPr>
          </a:p>
          <a:p>
            <a:pPr marL="800100" lvl="1" indent="-342900">
              <a:buFont typeface="Wingdings" panose="05000000000000000000" pitchFamily="2" charset="2"/>
              <a:buChar char="§"/>
              <a:defRPr/>
            </a:pPr>
            <a:r>
              <a:rPr kumimoji="0" lang="en-US" sz="1600" b="0" i="0" u="none" strike="noStrike" kern="1200" cap="none" spc="0" normalizeH="0" baseline="0" noProof="0" dirty="0">
                <a:ln>
                  <a:noFill/>
                </a:ln>
                <a:solidFill>
                  <a:srgbClr val="002060"/>
                </a:solidFill>
                <a:effectLst/>
                <a:uLnTx/>
                <a:uFillTx/>
                <a:latin typeface="Calibri" panose="020F0502020204030204"/>
              </a:rPr>
              <a:t>very high spatial resolution </a:t>
            </a:r>
            <a:r>
              <a:rPr kumimoji="0" lang="en-US" sz="1400" b="0" i="0" u="none" strike="noStrike" kern="1200" cap="none" spc="0" normalizeH="0" baseline="0" noProof="0" dirty="0">
                <a:ln>
                  <a:noFill/>
                </a:ln>
                <a:effectLst/>
                <a:uLnTx/>
                <a:uFillTx/>
              </a:rPr>
              <a:t>(</a:t>
            </a:r>
            <a:r>
              <a:rPr lang="en-GB" sz="1400" dirty="0">
                <a:solidFill>
                  <a:prstClr val="black"/>
                </a:solidFill>
              </a:rPr>
              <a:t>≤3 µm) </a:t>
            </a:r>
            <a:endParaRPr kumimoji="0" lang="en-GB" sz="1600" b="0" i="0" u="none" strike="noStrike" kern="1200" cap="none" spc="0" normalizeH="0" baseline="0" noProof="0" dirty="0">
              <a:ln>
                <a:noFill/>
              </a:ln>
              <a:solidFill>
                <a:srgbClr val="002060"/>
              </a:solidFill>
              <a:effectLst/>
              <a:uLnTx/>
              <a:uFillTx/>
            </a:endParaRPr>
          </a:p>
          <a:p>
            <a:pPr marL="800100" marR="0" lvl="1" indent="-342900" algn="l" defTabSz="914400" rtl="0" eaLnBrk="1" fontAlgn="auto" latinLnBrk="0" hangingPunct="1">
              <a:spcBef>
                <a:spcPts val="0"/>
              </a:spcBef>
              <a:spcAft>
                <a:spcPts val="0"/>
              </a:spcAft>
              <a:buClrTx/>
              <a:buSzTx/>
              <a:buFont typeface="Wingdings" panose="05000000000000000000" pitchFamily="2" charset="2"/>
              <a:buChar char="§"/>
              <a:tabLst/>
              <a:defRPr/>
            </a:pPr>
            <a:r>
              <a:rPr kumimoji="0" lang="en-US" sz="1600" b="0" i="0" u="none" strike="noStrike" kern="1200" cap="none" spc="0" normalizeH="0" baseline="0" noProof="0" dirty="0">
                <a:ln>
                  <a:noFill/>
                </a:ln>
                <a:solidFill>
                  <a:srgbClr val="002060"/>
                </a:solidFill>
                <a:effectLst/>
                <a:uLnTx/>
                <a:uFillTx/>
                <a:latin typeface="Calibri" panose="020F0502020204030204"/>
              </a:rPr>
              <a:t>high data rate </a:t>
            </a:r>
            <a:r>
              <a:rPr kumimoji="0" lang="en-US" sz="1400" b="0" i="0" u="none" strike="noStrike" kern="1200" cap="none" spc="0" normalizeH="0" baseline="0" noProof="0" dirty="0">
                <a:ln>
                  <a:noFill/>
                </a:ln>
                <a:effectLst/>
                <a:uLnTx/>
                <a:uFillTx/>
                <a:latin typeface="Calibri" panose="020F0502020204030204"/>
              </a:rPr>
              <a:t>(~100 MHz/cm2)</a:t>
            </a:r>
            <a:endParaRPr kumimoji="0" lang="en-GB" sz="1400" b="0" i="0" u="none" strike="noStrike" kern="1200" cap="none" spc="0" normalizeH="0" baseline="0" noProof="0" dirty="0">
              <a:ln>
                <a:noFill/>
              </a:ln>
              <a:effectLst/>
              <a:uLnTx/>
              <a:uFillTx/>
              <a:latin typeface="Calibri" panose="020F0502020204030204"/>
            </a:endParaRPr>
          </a:p>
          <a:p>
            <a:pPr marL="800100" lvl="1" indent="-342900">
              <a:buFont typeface="Wingdings" panose="05000000000000000000" pitchFamily="2" charset="2"/>
              <a:buChar char="§"/>
              <a:defRPr/>
            </a:pPr>
            <a:r>
              <a:rPr kumimoji="0" lang="en-US" sz="1600" b="0" i="0" u="none" strike="noStrike" kern="1200" cap="none" spc="0" normalizeH="0" baseline="0" noProof="0" dirty="0">
                <a:ln>
                  <a:noFill/>
                </a:ln>
                <a:solidFill>
                  <a:srgbClr val="002060"/>
                </a:solidFill>
                <a:effectLst/>
                <a:uLnTx/>
                <a:uFillTx/>
                <a:latin typeface="Calibri" panose="020F0502020204030204"/>
              </a:rPr>
              <a:t>high radiation tolerance </a:t>
            </a:r>
            <a:r>
              <a:rPr kumimoji="0" lang="en-US" sz="1400" b="0" i="0" u="none" strike="noStrike" kern="1200" cap="none" spc="0" normalizeH="0" baseline="0" noProof="0" dirty="0">
                <a:ln>
                  <a:noFill/>
                </a:ln>
                <a:effectLst/>
                <a:uLnTx/>
                <a:uFillTx/>
                <a:latin typeface="Calibri" panose="020F0502020204030204"/>
              </a:rPr>
              <a:t>(</a:t>
            </a:r>
            <a:r>
              <a:rPr lang="en-GB" sz="1400" dirty="0">
                <a:solidFill>
                  <a:prstClr val="black"/>
                </a:solidFill>
              </a:rPr>
              <a:t>10</a:t>
            </a:r>
            <a:r>
              <a:rPr lang="en-GB" sz="1400" baseline="30000" dirty="0">
                <a:solidFill>
                  <a:prstClr val="black"/>
                </a:solidFill>
              </a:rPr>
              <a:t>16</a:t>
            </a:r>
            <a:r>
              <a:rPr lang="en-GB" sz="1400" dirty="0">
                <a:solidFill>
                  <a:prstClr val="black"/>
                </a:solidFill>
              </a:rPr>
              <a:t> n</a:t>
            </a:r>
            <a:r>
              <a:rPr lang="en-GB" sz="1400" baseline="-25000" dirty="0">
                <a:solidFill>
                  <a:prstClr val="black"/>
                </a:solidFill>
              </a:rPr>
              <a:t>eq</a:t>
            </a:r>
            <a:r>
              <a:rPr lang="en-GB" sz="1400" dirty="0">
                <a:solidFill>
                  <a:prstClr val="black"/>
                </a:solidFill>
              </a:rPr>
              <a:t>/cm</a:t>
            </a:r>
            <a:r>
              <a:rPr lang="en-GB" sz="1400" baseline="30000" dirty="0">
                <a:solidFill>
                  <a:prstClr val="black"/>
                </a:solidFill>
              </a:rPr>
              <a:t>2</a:t>
            </a:r>
            <a:r>
              <a:rPr lang="en-GB" sz="1400" dirty="0">
                <a:solidFill>
                  <a:prstClr val="black"/>
                </a:solidFill>
              </a:rPr>
              <a:t> NIEL and 500 </a:t>
            </a:r>
            <a:r>
              <a:rPr lang="en-GB" sz="1400" dirty="0" err="1">
                <a:solidFill>
                  <a:prstClr val="black"/>
                </a:solidFill>
              </a:rPr>
              <a:t>Mrad</a:t>
            </a:r>
            <a:r>
              <a:rPr lang="en-GB" sz="1400" dirty="0">
                <a:solidFill>
                  <a:prstClr val="black"/>
                </a:solidFill>
              </a:rPr>
              <a:t>)</a:t>
            </a:r>
            <a:endParaRPr kumimoji="0" lang="en-US" sz="1600" b="0" i="0" u="none" strike="noStrike" kern="1200" cap="none" spc="0" normalizeH="0" baseline="0" noProof="0" dirty="0">
              <a:ln>
                <a:noFill/>
              </a:ln>
              <a:solidFill>
                <a:srgbClr val="002060"/>
              </a:solidFill>
              <a:effectLst/>
              <a:uLnTx/>
              <a:uFillTx/>
              <a:latin typeface="Calibri" panose="020F0502020204030204"/>
            </a:endParaRPr>
          </a:p>
          <a:p>
            <a:pPr marL="800100" marR="0" lvl="1" indent="-342900" algn="l" defTabSz="914400" rtl="0" eaLnBrk="1" fontAlgn="auto" latinLnBrk="0" hangingPunct="1">
              <a:spcBef>
                <a:spcPts val="0"/>
              </a:spcBef>
              <a:spcAft>
                <a:spcPts val="0"/>
              </a:spcAft>
              <a:buClrTx/>
              <a:buSzTx/>
              <a:buFont typeface="Wingdings" panose="05000000000000000000" pitchFamily="2" charset="2"/>
              <a:buChar char="§"/>
              <a:tabLst/>
              <a:defRPr/>
            </a:pPr>
            <a:r>
              <a:rPr kumimoji="0" lang="en-US" sz="1600" b="0" i="0" u="none" strike="noStrike" kern="1200" cap="none" spc="0" normalizeH="0" baseline="0" noProof="0" dirty="0">
                <a:ln>
                  <a:noFill/>
                </a:ln>
                <a:solidFill>
                  <a:srgbClr val="002060"/>
                </a:solidFill>
                <a:effectLst/>
                <a:uLnTx/>
                <a:uFillTx/>
                <a:latin typeface="Calibri" panose="020F0502020204030204"/>
              </a:rPr>
              <a:t>low mass </a:t>
            </a:r>
            <a:r>
              <a:rPr kumimoji="0" lang="en-US" sz="1400" b="0" i="0" u="none" strike="noStrike" kern="1200" cap="none" spc="0" normalizeH="0" baseline="0" noProof="0" dirty="0">
                <a:ln>
                  <a:noFill/>
                </a:ln>
                <a:effectLst/>
                <a:uLnTx/>
                <a:uFillTx/>
                <a:latin typeface="Calibri" panose="020F0502020204030204"/>
              </a:rPr>
              <a:t>(~0.05% X</a:t>
            </a:r>
            <a:r>
              <a:rPr kumimoji="0" lang="en-US" sz="1400" b="0" i="0" u="none" strike="noStrike" kern="1200" cap="none" spc="0" normalizeH="0" baseline="-25000" noProof="0" dirty="0">
                <a:ln>
                  <a:noFill/>
                </a:ln>
                <a:effectLst/>
                <a:uLnTx/>
                <a:uFillTx/>
                <a:latin typeface="Calibri" panose="020F0502020204030204"/>
              </a:rPr>
              <a:t>0</a:t>
            </a:r>
            <a:r>
              <a:rPr kumimoji="0" lang="en-US" sz="1400" b="0" i="0" u="none" strike="noStrike" kern="1200" cap="none" spc="0" normalizeH="0" baseline="0" noProof="0" dirty="0">
                <a:ln>
                  <a:noFill/>
                </a:ln>
                <a:effectLst/>
                <a:uLnTx/>
                <a:uFillTx/>
                <a:latin typeface="Calibri" panose="020F0502020204030204"/>
              </a:rPr>
              <a:t>)</a:t>
            </a:r>
          </a:p>
          <a:p>
            <a:pPr marL="800100" marR="0" lvl="1" indent="-342900" algn="l" defTabSz="914400" rtl="0" eaLnBrk="1" fontAlgn="auto" latinLnBrk="0" hangingPunct="1">
              <a:spcBef>
                <a:spcPts val="0"/>
              </a:spcBef>
              <a:spcAft>
                <a:spcPts val="0"/>
              </a:spcAft>
              <a:buClrTx/>
              <a:buSzTx/>
              <a:buFont typeface="Wingdings" panose="05000000000000000000" pitchFamily="2" charset="2"/>
              <a:buChar char="§"/>
              <a:tabLst/>
              <a:defRPr/>
            </a:pPr>
            <a:r>
              <a:rPr kumimoji="0" lang="en-US" sz="1600" b="0" i="0" u="none" strike="noStrike" kern="1200" cap="none" spc="0" normalizeH="0" baseline="0" noProof="0" dirty="0">
                <a:ln>
                  <a:noFill/>
                </a:ln>
                <a:solidFill>
                  <a:srgbClr val="002060"/>
                </a:solidFill>
                <a:effectLst/>
                <a:uLnTx/>
                <a:uFillTx/>
                <a:latin typeface="Calibri" panose="020F0502020204030204"/>
              </a:rPr>
              <a:t>Good timing </a:t>
            </a:r>
            <a:r>
              <a:rPr kumimoji="0" lang="en-US" sz="1400" b="0" i="0" u="none" strike="noStrike" kern="1200" cap="none" spc="0" normalizeH="0" baseline="0" noProof="0" dirty="0">
                <a:ln>
                  <a:noFill/>
                </a:ln>
                <a:effectLst/>
                <a:uLnTx/>
                <a:uFillTx/>
                <a:latin typeface="Calibri" panose="020F0502020204030204"/>
              </a:rPr>
              <a:t>(</a:t>
            </a:r>
            <a:r>
              <a:rPr lang="en-US" sz="1400" dirty="0">
                <a:latin typeface="Calibri" panose="020F0502020204030204"/>
              </a:rPr>
              <a:t>-&gt;20 ps/hit)</a:t>
            </a:r>
            <a:endParaRPr kumimoji="0" lang="en-US" sz="1400" b="0" i="0" u="none" strike="noStrike" kern="1200" cap="none" spc="0" normalizeH="0" baseline="0" noProof="0" dirty="0">
              <a:ln>
                <a:noFill/>
              </a:ln>
              <a:effectLst/>
              <a:uLnTx/>
              <a:uFillTx/>
              <a:latin typeface="Calibri" panose="020F0502020204030204"/>
            </a:endParaRPr>
          </a:p>
          <a:p>
            <a:pPr marL="800100" marR="0" lvl="1" indent="-342900" algn="l" defTabSz="914400" rtl="0" eaLnBrk="1" fontAlgn="auto" latinLnBrk="0" hangingPunct="1">
              <a:spcBef>
                <a:spcPts val="0"/>
              </a:spcBef>
              <a:spcAft>
                <a:spcPts val="0"/>
              </a:spcAft>
              <a:buClrTx/>
              <a:buSzTx/>
              <a:buFont typeface="Wingdings" panose="05000000000000000000" pitchFamily="2" charset="2"/>
              <a:buChar char="§"/>
              <a:tabLst/>
              <a:defRPr/>
            </a:pPr>
            <a:r>
              <a:rPr kumimoji="0" lang="en-US" sz="1600" b="0" i="0" u="none" strike="noStrike" kern="1200" cap="none" spc="0" normalizeH="0" baseline="0" noProof="0" dirty="0">
                <a:ln>
                  <a:noFill/>
                </a:ln>
                <a:solidFill>
                  <a:srgbClr val="002060"/>
                </a:solidFill>
                <a:effectLst/>
                <a:uLnTx/>
                <a:uFillTx/>
                <a:latin typeface="Calibri" panose="020F0502020204030204"/>
              </a:rPr>
              <a:t>covering large areas</a:t>
            </a:r>
          </a:p>
          <a:p>
            <a:pPr marL="800100" marR="0" lvl="1" indent="-342900" algn="l" defTabSz="914400" rtl="0" eaLnBrk="1" fontAlgn="auto" latinLnBrk="0" hangingPunct="1">
              <a:spcBef>
                <a:spcPts val="0"/>
              </a:spcBef>
              <a:spcAft>
                <a:spcPts val="0"/>
              </a:spcAft>
              <a:buClrTx/>
              <a:buSzTx/>
              <a:buFont typeface="Wingdings" panose="05000000000000000000" pitchFamily="2" charset="2"/>
              <a:buChar char="§"/>
              <a:tabLst/>
              <a:defRPr/>
            </a:pPr>
            <a:r>
              <a:rPr kumimoji="0" lang="en-US" sz="1600" b="0" i="0" u="none" strike="noStrike" kern="1200" cap="none" spc="0" normalizeH="0" baseline="0" noProof="0" dirty="0">
                <a:ln>
                  <a:noFill/>
                </a:ln>
                <a:solidFill>
                  <a:srgbClr val="002060"/>
                </a:solidFill>
                <a:effectLst/>
                <a:uLnTx/>
                <a:uFillTx/>
                <a:latin typeface="Calibri" panose="020F0502020204030204"/>
              </a:rPr>
              <a:t>reducing power </a:t>
            </a:r>
            <a:r>
              <a:rPr kumimoji="0" lang="en-US" sz="1400" b="0" i="0" u="none" strike="noStrike" kern="1200" cap="none" spc="0" normalizeH="0" baseline="0" noProof="0" dirty="0">
                <a:ln>
                  <a:noFill/>
                </a:ln>
                <a:effectLst/>
                <a:uLnTx/>
                <a:uFillTx/>
                <a:latin typeface="Calibri" panose="020F0502020204030204"/>
              </a:rPr>
              <a:t>(few tens mW/cm</a:t>
            </a:r>
            <a:r>
              <a:rPr kumimoji="0" lang="en-US" sz="1400" b="0" i="0" u="none" strike="noStrike" kern="1200" cap="none" spc="0" normalizeH="0" baseline="30000" noProof="0" dirty="0">
                <a:ln>
                  <a:noFill/>
                </a:ln>
                <a:effectLst/>
                <a:uLnTx/>
                <a:uFillTx/>
                <a:latin typeface="Calibri" panose="020F0502020204030204"/>
              </a:rPr>
              <a:t>2</a:t>
            </a:r>
            <a:r>
              <a:rPr kumimoji="0" lang="en-US" sz="1400" b="0" i="0" u="none" strike="noStrike" kern="1200" cap="none" spc="0" normalizeH="0" baseline="0" noProof="0" dirty="0">
                <a:ln>
                  <a:noFill/>
                </a:ln>
                <a:effectLst/>
                <a:uLnTx/>
                <a:uFillTx/>
                <a:latin typeface="Calibri" panose="020F0502020204030204"/>
              </a:rPr>
              <a:t>)</a:t>
            </a:r>
          </a:p>
          <a:p>
            <a:pPr marL="800100" marR="0" lvl="1" indent="-342900" algn="l" defTabSz="914400" rtl="0" eaLnBrk="1" fontAlgn="auto" latinLnBrk="0" hangingPunct="1">
              <a:spcBef>
                <a:spcPts val="0"/>
              </a:spcBef>
              <a:spcAft>
                <a:spcPts val="0"/>
              </a:spcAft>
              <a:buClrTx/>
              <a:buSzTx/>
              <a:buFont typeface="Wingdings" panose="05000000000000000000" pitchFamily="2" charset="2"/>
              <a:buChar char="§"/>
              <a:tabLst/>
              <a:defRPr/>
            </a:pPr>
            <a:r>
              <a:rPr kumimoji="0" lang="en-US" sz="1600" b="0" i="0" u="none" strike="noStrike" kern="1200" cap="none" spc="0" normalizeH="0" baseline="0" noProof="0" dirty="0">
                <a:ln>
                  <a:noFill/>
                </a:ln>
                <a:solidFill>
                  <a:srgbClr val="002060"/>
                </a:solidFill>
                <a:effectLst/>
                <a:uLnTx/>
                <a:uFillTx/>
                <a:latin typeface="Calibri" panose="020F0502020204030204"/>
              </a:rPr>
              <a:t>keeping an affordable cost </a:t>
            </a:r>
          </a:p>
        </p:txBody>
      </p:sp>
      <p:sp>
        <p:nvSpPr>
          <p:cNvPr id="2" name="Title 1">
            <a:extLst>
              <a:ext uri="{FF2B5EF4-FFF2-40B4-BE49-F238E27FC236}">
                <a16:creationId xmlns:a16="http://schemas.microsoft.com/office/drawing/2014/main" id="{1A2BBCD7-9654-0A83-4CC4-FD39BA0B7CA4}"/>
              </a:ext>
            </a:extLst>
          </p:cNvPr>
          <p:cNvSpPr>
            <a:spLocks noGrp="1"/>
          </p:cNvSpPr>
          <p:nvPr>
            <p:ph type="title"/>
          </p:nvPr>
        </p:nvSpPr>
        <p:spPr>
          <a:xfrm>
            <a:off x="1568339" y="117409"/>
            <a:ext cx="8786379" cy="776327"/>
          </a:xfrm>
        </p:spPr>
        <p:txBody>
          <a:bodyPr/>
          <a:lstStyle/>
          <a:p>
            <a:r>
              <a:rPr lang="en-GB" dirty="0">
                <a:solidFill>
                  <a:srgbClr val="FF0000"/>
                </a:solidFill>
              </a:rPr>
              <a:t>WG1/WP1 Monolithic silicon sensors</a:t>
            </a:r>
          </a:p>
        </p:txBody>
      </p:sp>
      <p:pic>
        <p:nvPicPr>
          <p:cNvPr id="7" name="Picture 6">
            <a:extLst>
              <a:ext uri="{FF2B5EF4-FFF2-40B4-BE49-F238E27FC236}">
                <a16:creationId xmlns:a16="http://schemas.microsoft.com/office/drawing/2014/main" id="{3824653B-0664-43BA-BFE3-FD8A8491C559}"/>
              </a:ext>
            </a:extLst>
          </p:cNvPr>
          <p:cNvPicPr>
            <a:picLocks noChangeAspect="1"/>
          </p:cNvPicPr>
          <p:nvPr/>
        </p:nvPicPr>
        <p:blipFill>
          <a:blip r:embed="rId2"/>
          <a:stretch>
            <a:fillRect/>
          </a:stretch>
        </p:blipFill>
        <p:spPr>
          <a:xfrm>
            <a:off x="2275764" y="4718760"/>
            <a:ext cx="3063024" cy="1568685"/>
          </a:xfrm>
          <a:prstGeom prst="rect">
            <a:avLst/>
          </a:prstGeom>
        </p:spPr>
      </p:pic>
      <p:sp>
        <p:nvSpPr>
          <p:cNvPr id="6" name="TextBox 5">
            <a:extLst>
              <a:ext uri="{FF2B5EF4-FFF2-40B4-BE49-F238E27FC236}">
                <a16:creationId xmlns:a16="http://schemas.microsoft.com/office/drawing/2014/main" id="{97E909ED-2DDA-4F8F-A114-A078ECEDAA01}"/>
              </a:ext>
            </a:extLst>
          </p:cNvPr>
          <p:cNvSpPr txBox="1"/>
          <p:nvPr/>
        </p:nvSpPr>
        <p:spPr>
          <a:xfrm>
            <a:off x="351128" y="5247823"/>
            <a:ext cx="2036190" cy="646331"/>
          </a:xfrm>
          <a:prstGeom prst="rect">
            <a:avLst/>
          </a:prstGeom>
          <a:noFill/>
        </p:spPr>
        <p:txBody>
          <a:bodyPr wrap="square" rtlCol="0">
            <a:spAutoFit/>
          </a:bodyPr>
          <a:lstStyle/>
          <a:p>
            <a:r>
              <a:rPr lang="en-GB" dirty="0"/>
              <a:t>Program shared between DRD3/7</a:t>
            </a:r>
            <a:endParaRPr lang="LID4096" dirty="0"/>
          </a:p>
        </p:txBody>
      </p:sp>
      <p:sp>
        <p:nvSpPr>
          <p:cNvPr id="9" name="Footer Placeholder 8">
            <a:extLst>
              <a:ext uri="{FF2B5EF4-FFF2-40B4-BE49-F238E27FC236}">
                <a16:creationId xmlns:a16="http://schemas.microsoft.com/office/drawing/2014/main" id="{52A8E0AC-7B4A-4207-9CFE-02E0A626EAD5}"/>
              </a:ext>
            </a:extLst>
          </p:cNvPr>
          <p:cNvSpPr>
            <a:spLocks noGrp="1"/>
          </p:cNvSpPr>
          <p:nvPr>
            <p:ph type="ftr" sz="quarter" idx="10"/>
          </p:nvPr>
        </p:nvSpPr>
        <p:spPr/>
        <p:txBody>
          <a:bodyPr/>
          <a:lstStyle/>
          <a:p>
            <a:r>
              <a:rPr lang="en-GB"/>
              <a:t>G. Kramberger, DRD3 collaboration, DRD Jamboree, CERN</a:t>
            </a:r>
            <a:endParaRPr lang="en-US" dirty="0"/>
          </a:p>
        </p:txBody>
      </p:sp>
      <p:sp>
        <p:nvSpPr>
          <p:cNvPr id="10" name="Slide Number Placeholder 9">
            <a:extLst>
              <a:ext uri="{FF2B5EF4-FFF2-40B4-BE49-F238E27FC236}">
                <a16:creationId xmlns:a16="http://schemas.microsoft.com/office/drawing/2014/main" id="{4CACC95E-2317-4C11-98D9-F958F7F86387}"/>
              </a:ext>
            </a:extLst>
          </p:cNvPr>
          <p:cNvSpPr>
            <a:spLocks noGrp="1"/>
          </p:cNvSpPr>
          <p:nvPr>
            <p:ph type="sldNum" sz="quarter" idx="11"/>
          </p:nvPr>
        </p:nvSpPr>
        <p:spPr/>
        <p:txBody>
          <a:bodyPr/>
          <a:lstStyle/>
          <a:p>
            <a:fld id="{17918391-D411-FE40-AAD7-861AE5233E0E}" type="slidenum">
              <a:rPr lang="en-US" smtClean="0"/>
              <a:pPr/>
              <a:t>9</a:t>
            </a:fld>
            <a:endParaRPr lang="en-US" dirty="0"/>
          </a:p>
        </p:txBody>
      </p:sp>
      <p:sp>
        <p:nvSpPr>
          <p:cNvPr id="13" name="TextBox 12">
            <a:extLst>
              <a:ext uri="{FF2B5EF4-FFF2-40B4-BE49-F238E27FC236}">
                <a16:creationId xmlns:a16="http://schemas.microsoft.com/office/drawing/2014/main" id="{943654AC-7176-4FB5-9EC3-A971FFBD4844}"/>
              </a:ext>
            </a:extLst>
          </p:cNvPr>
          <p:cNvSpPr txBox="1"/>
          <p:nvPr/>
        </p:nvSpPr>
        <p:spPr>
          <a:xfrm>
            <a:off x="10210433" y="4656092"/>
            <a:ext cx="920445" cy="369332"/>
          </a:xfrm>
          <a:prstGeom prst="rect">
            <a:avLst/>
          </a:prstGeom>
          <a:noFill/>
        </p:spPr>
        <p:txBody>
          <a:bodyPr wrap="none" rtlCol="0">
            <a:spAutoFit/>
          </a:bodyPr>
          <a:lstStyle/>
          <a:p>
            <a:r>
              <a:rPr lang="en-GB" dirty="0" err="1"/>
              <a:t>Cactues</a:t>
            </a:r>
            <a:endParaRPr lang="LID4096" dirty="0"/>
          </a:p>
        </p:txBody>
      </p:sp>
      <p:pic>
        <p:nvPicPr>
          <p:cNvPr id="14" name="Picture 13">
            <a:extLst>
              <a:ext uri="{FF2B5EF4-FFF2-40B4-BE49-F238E27FC236}">
                <a16:creationId xmlns:a16="http://schemas.microsoft.com/office/drawing/2014/main" id="{507C9167-A9B1-4105-8DC5-875E136A0C03}"/>
              </a:ext>
            </a:extLst>
          </p:cNvPr>
          <p:cNvPicPr>
            <a:picLocks noChangeAspect="1"/>
          </p:cNvPicPr>
          <p:nvPr/>
        </p:nvPicPr>
        <p:blipFill>
          <a:blip r:embed="rId3"/>
          <a:stretch>
            <a:fillRect/>
          </a:stretch>
        </p:blipFill>
        <p:spPr>
          <a:xfrm>
            <a:off x="5952416" y="2540747"/>
            <a:ext cx="6022617" cy="3872140"/>
          </a:xfrm>
          <a:prstGeom prst="rect">
            <a:avLst/>
          </a:prstGeom>
        </p:spPr>
      </p:pic>
      <p:pic>
        <p:nvPicPr>
          <p:cNvPr id="15" name="Picture 14">
            <a:extLst>
              <a:ext uri="{FF2B5EF4-FFF2-40B4-BE49-F238E27FC236}">
                <a16:creationId xmlns:a16="http://schemas.microsoft.com/office/drawing/2014/main" id="{378D0277-D8E5-4794-BE08-CB29BC139DEF}"/>
              </a:ext>
            </a:extLst>
          </p:cNvPr>
          <p:cNvPicPr>
            <a:picLocks noChangeAspect="1"/>
          </p:cNvPicPr>
          <p:nvPr/>
        </p:nvPicPr>
        <p:blipFill>
          <a:blip r:embed="rId4"/>
          <a:stretch>
            <a:fillRect/>
          </a:stretch>
        </p:blipFill>
        <p:spPr>
          <a:xfrm>
            <a:off x="6574932" y="2345177"/>
            <a:ext cx="4777584" cy="365126"/>
          </a:xfrm>
          <a:prstGeom prst="rect">
            <a:avLst/>
          </a:prstGeom>
        </p:spPr>
      </p:pic>
      <p:sp>
        <p:nvSpPr>
          <p:cNvPr id="16" name="TextBox 15">
            <a:extLst>
              <a:ext uri="{FF2B5EF4-FFF2-40B4-BE49-F238E27FC236}">
                <a16:creationId xmlns:a16="http://schemas.microsoft.com/office/drawing/2014/main" id="{D5E2AC01-FD3F-42E4-AB25-9182726060E1}"/>
              </a:ext>
            </a:extLst>
          </p:cNvPr>
          <p:cNvSpPr txBox="1"/>
          <p:nvPr/>
        </p:nvSpPr>
        <p:spPr>
          <a:xfrm rot="16200000">
            <a:off x="5099894" y="4220993"/>
            <a:ext cx="1491114" cy="261610"/>
          </a:xfrm>
          <a:prstGeom prst="rect">
            <a:avLst/>
          </a:prstGeom>
          <a:no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prstClr val="black"/>
                </a:solidFill>
                <a:effectLst/>
                <a:uLnTx/>
                <a:uFillTx/>
              </a:rPr>
              <a:t>taken from N. </a:t>
            </a:r>
            <a:r>
              <a:rPr kumimoji="0" lang="en-GB" sz="1100" b="0" i="0" u="none" strike="noStrike" kern="0" cap="none" spc="0" normalizeH="0" baseline="0" noProof="0" dirty="0" err="1">
                <a:ln>
                  <a:noFill/>
                </a:ln>
                <a:solidFill>
                  <a:prstClr val="black"/>
                </a:solidFill>
                <a:effectLst/>
                <a:uLnTx/>
                <a:uFillTx/>
              </a:rPr>
              <a:t>Wermes</a:t>
            </a:r>
            <a:endParaRPr kumimoji="0" lang="LID4096" sz="1100" b="0" i="0" u="none" strike="noStrike" kern="0" cap="none" spc="0" normalizeH="0" baseline="0" noProof="0" dirty="0">
              <a:ln>
                <a:noFill/>
              </a:ln>
              <a:solidFill>
                <a:prstClr val="black"/>
              </a:solidFill>
              <a:effectLst/>
              <a:uLnTx/>
              <a:uFillTx/>
            </a:endParaRPr>
          </a:p>
        </p:txBody>
      </p:sp>
      <p:sp>
        <p:nvSpPr>
          <p:cNvPr id="17" name="TextBox 16">
            <a:extLst>
              <a:ext uri="{FF2B5EF4-FFF2-40B4-BE49-F238E27FC236}">
                <a16:creationId xmlns:a16="http://schemas.microsoft.com/office/drawing/2014/main" id="{3F7952F7-C649-496A-A3F8-9C47147D5F78}"/>
              </a:ext>
            </a:extLst>
          </p:cNvPr>
          <p:cNvSpPr txBox="1"/>
          <p:nvPr/>
        </p:nvSpPr>
        <p:spPr>
          <a:xfrm>
            <a:off x="6225987" y="2024602"/>
            <a:ext cx="2737737" cy="369332"/>
          </a:xfrm>
          <a:prstGeom prst="rect">
            <a:avLst/>
          </a:prstGeom>
          <a:noFill/>
        </p:spPr>
        <p:txBody>
          <a:bodyPr wrap="none" rtlCol="0">
            <a:spAutoFit/>
          </a:bodyPr>
          <a:lstStyle/>
          <a:p>
            <a:r>
              <a:rPr lang="en-GB" b="1" dirty="0"/>
              <a:t>LARGE ELECTRODE DESIGN</a:t>
            </a:r>
            <a:endParaRPr lang="LID4096" b="1" dirty="0"/>
          </a:p>
        </p:txBody>
      </p:sp>
      <p:sp>
        <p:nvSpPr>
          <p:cNvPr id="18" name="TextBox 17">
            <a:extLst>
              <a:ext uri="{FF2B5EF4-FFF2-40B4-BE49-F238E27FC236}">
                <a16:creationId xmlns:a16="http://schemas.microsoft.com/office/drawing/2014/main" id="{8B36F239-D792-4253-9351-C8182EF14262}"/>
              </a:ext>
            </a:extLst>
          </p:cNvPr>
          <p:cNvSpPr txBox="1"/>
          <p:nvPr/>
        </p:nvSpPr>
        <p:spPr>
          <a:xfrm>
            <a:off x="9124769" y="2013534"/>
            <a:ext cx="2758769" cy="369332"/>
          </a:xfrm>
          <a:prstGeom prst="rect">
            <a:avLst/>
          </a:prstGeom>
          <a:noFill/>
        </p:spPr>
        <p:txBody>
          <a:bodyPr wrap="none" rtlCol="0">
            <a:spAutoFit/>
          </a:bodyPr>
          <a:lstStyle/>
          <a:p>
            <a:r>
              <a:rPr lang="en-GB" b="1" dirty="0"/>
              <a:t>SMALL ELECTRODE DESIGN</a:t>
            </a:r>
            <a:endParaRPr lang="LID4096" b="1" dirty="0"/>
          </a:p>
        </p:txBody>
      </p:sp>
      <p:sp>
        <p:nvSpPr>
          <p:cNvPr id="19" name="TextBox 18">
            <a:extLst>
              <a:ext uri="{FF2B5EF4-FFF2-40B4-BE49-F238E27FC236}">
                <a16:creationId xmlns:a16="http://schemas.microsoft.com/office/drawing/2014/main" id="{25AB9F3E-BCD8-4599-AB1D-613C77D8BCA7}"/>
              </a:ext>
            </a:extLst>
          </p:cNvPr>
          <p:cNvSpPr txBox="1"/>
          <p:nvPr/>
        </p:nvSpPr>
        <p:spPr>
          <a:xfrm>
            <a:off x="7718326" y="1526036"/>
            <a:ext cx="2812886" cy="523220"/>
          </a:xfrm>
          <a:prstGeom prst="rect">
            <a:avLst/>
          </a:prstGeom>
          <a:noFill/>
        </p:spPr>
        <p:txBody>
          <a:bodyPr wrap="none" rtlCol="0">
            <a:spAutoFit/>
          </a:bodyPr>
          <a:lstStyle/>
          <a:p>
            <a:r>
              <a:rPr lang="en-GB" sz="2800" b="1" dirty="0">
                <a:solidFill>
                  <a:srgbClr val="FF0000"/>
                </a:solidFill>
              </a:rPr>
              <a:t>TWO approaches </a:t>
            </a:r>
            <a:endParaRPr lang="LID4096" sz="2800" b="1" dirty="0">
              <a:solidFill>
                <a:srgbClr val="FF0000"/>
              </a:solidFill>
            </a:endParaRPr>
          </a:p>
        </p:txBody>
      </p:sp>
    </p:spTree>
    <p:extLst>
      <p:ext uri="{BB962C8B-B14F-4D97-AF65-F5344CB8AC3E}">
        <p14:creationId xmlns:p14="http://schemas.microsoft.com/office/powerpoint/2010/main" val="10940761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ster" id="{BC91EB02-4085-604C-8068-32E113DE70D6}" vid="{2524B9FB-D14C-2243-880B-655D4A97DBF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22200</TotalTime>
  <Words>2752</Words>
  <Application>Microsoft Office PowerPoint</Application>
  <PresentationFormat>Widescreen</PresentationFormat>
  <Paragraphs>356</Paragraphs>
  <Slides>18</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18</vt:i4>
      </vt:variant>
    </vt:vector>
  </HeadingPairs>
  <TitlesOfParts>
    <vt:vector size="29" baseType="lpstr">
      <vt:lpstr>Aptos</vt:lpstr>
      <vt:lpstr>Arial</vt:lpstr>
      <vt:lpstr>Bauhaus 93</vt:lpstr>
      <vt:lpstr>Calibri</vt:lpstr>
      <vt:lpstr>Calibri Light</vt:lpstr>
      <vt:lpstr>Century Gothic</vt:lpstr>
      <vt:lpstr>DejaVu Sans</vt:lpstr>
      <vt:lpstr>Symbol</vt:lpstr>
      <vt:lpstr>Times New Roman</vt:lpstr>
      <vt:lpstr>Wingdings</vt:lpstr>
      <vt:lpstr>Office Theme</vt:lpstr>
      <vt:lpstr>DRD3 collaboration (R&amp;D on Solid-state Detector Technologies )</vt:lpstr>
      <vt:lpstr>Semiconductor sensors</vt:lpstr>
      <vt:lpstr>The DRD3 collaboration</vt:lpstr>
      <vt:lpstr>Objectives of the collaboration</vt:lpstr>
      <vt:lpstr>Objectives of the collaboration</vt:lpstr>
      <vt:lpstr>Organizational structure</vt:lpstr>
      <vt:lpstr>DRD3 organization of the work</vt:lpstr>
      <vt:lpstr>Paths of present silicon sensor R&amp;D </vt:lpstr>
      <vt:lpstr>WG1/WP1 Monolithic silicon sensors</vt:lpstr>
      <vt:lpstr>WG1/WP1 Monolithic silicon sensors</vt:lpstr>
      <vt:lpstr>WG2/WP2: Hybrid silicon technologies and 4D tracking</vt:lpstr>
      <vt:lpstr>WG2/WP2: Hybrid silicon technologies and 4D tracking</vt:lpstr>
      <vt:lpstr>WG3,6/WP3 extreme fluence and WBS </vt:lpstr>
      <vt:lpstr>WP4: 3D-integration and interconnections</vt:lpstr>
      <vt:lpstr>WG 4: Simulations</vt:lpstr>
      <vt:lpstr>WG5: R&amp;D on new techniques, common infrastructures,  and characterization facilities</vt:lpstr>
      <vt:lpstr>Outreach and visibility </vt:lpstr>
      <vt:lpstr>Conclusions &amp; outlook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DRD3 kick-off Meeting</dc:title>
  <dc:creator>Nicolo' Cartiglia</dc:creator>
  <cp:lastModifiedBy>gregor</cp:lastModifiedBy>
  <cp:revision>554</cp:revision>
  <dcterms:created xsi:type="dcterms:W3CDTF">2024-01-21T13:49:28Z</dcterms:created>
  <dcterms:modified xsi:type="dcterms:W3CDTF">2025-10-29T07:14:59Z</dcterms:modified>
</cp:coreProperties>
</file>