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2" r:id="rId6"/>
    <p:sldId id="259" r:id="rId7"/>
    <p:sldId id="261" r:id="rId8"/>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19"/>
    <p:restoredTop sz="94711"/>
  </p:normalViewPr>
  <p:slideViewPr>
    <p:cSldViewPr snapToGrid="0">
      <p:cViewPr varScale="1">
        <p:scale>
          <a:sx n="146" d="100"/>
          <a:sy n="146" d="100"/>
        </p:scale>
        <p:origin x="168"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75DDF-1D7E-1D5E-1424-D87AFF45A91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58902D34-794B-EFE3-2760-29F04C247F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5AFDFF57-469C-F2DE-7981-1A0F8A21E1B6}"/>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5" name="Footer Placeholder 4">
            <a:extLst>
              <a:ext uri="{FF2B5EF4-FFF2-40B4-BE49-F238E27FC236}">
                <a16:creationId xmlns:a16="http://schemas.microsoft.com/office/drawing/2014/main" id="{512B06C6-6572-3279-1E85-CC376DFBD9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837DB-DBC9-3E9B-C0FF-A324D477C0B7}"/>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2523715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D645A-1F4E-96B6-DC25-AE6E156182E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0C74EF8-B705-E6C8-1F31-BC32FBD9373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37C4752-F292-8974-D171-5123719A88B5}"/>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5" name="Footer Placeholder 4">
            <a:extLst>
              <a:ext uri="{FF2B5EF4-FFF2-40B4-BE49-F238E27FC236}">
                <a16:creationId xmlns:a16="http://schemas.microsoft.com/office/drawing/2014/main" id="{F4A3451E-BAFF-BA4F-EB78-0FB1073DCF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A0D601-9D48-4CFF-DDEA-C49A3C9CC645}"/>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2401035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95D86F-C4C5-8FC2-E6CA-10AAB70E9195}"/>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AF236A6-E46F-DCBE-F6A4-EADAF685E00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C4A1581-76B8-4C6F-F5FC-21542F6FAABD}"/>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5" name="Footer Placeholder 4">
            <a:extLst>
              <a:ext uri="{FF2B5EF4-FFF2-40B4-BE49-F238E27FC236}">
                <a16:creationId xmlns:a16="http://schemas.microsoft.com/office/drawing/2014/main" id="{1A09675E-571A-6C9A-ED05-B431148745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138B3B-E9DA-6B31-08D1-604C9B46D7BC}"/>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1281926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197EF-4621-BBC4-AF90-62720666B4C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D1897B9-583C-2E1D-469F-9C54E55BFDF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855F3B7-0C03-95CD-E3DC-31261A36CC55}"/>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5" name="Footer Placeholder 4">
            <a:extLst>
              <a:ext uri="{FF2B5EF4-FFF2-40B4-BE49-F238E27FC236}">
                <a16:creationId xmlns:a16="http://schemas.microsoft.com/office/drawing/2014/main" id="{67032243-4FF8-31E1-C6FE-F1BF8E6255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671093-850F-1A13-BAB1-23B3C04CAB00}"/>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743125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2F702-73DC-7DF9-187C-45F0E13A6DC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95715F36-57B3-B9B8-9174-A57DB34D64C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058E4CA-6E7B-10B1-1415-5E1777ABB02A}"/>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5" name="Footer Placeholder 4">
            <a:extLst>
              <a:ext uri="{FF2B5EF4-FFF2-40B4-BE49-F238E27FC236}">
                <a16:creationId xmlns:a16="http://schemas.microsoft.com/office/drawing/2014/main" id="{1419C579-1CA4-14BD-8A3E-726ED9678B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BAB020-DBFD-1D30-E2BF-85F3CA723868}"/>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2821380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2F066-74D7-4E22-3C10-442E8B474FC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D0C9641-2962-F6F8-DC4E-4A1A9C3830C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EFD537D6-C5C1-0ABF-550C-CC3C62B8849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89782EE2-F816-D0EA-4FB3-CE4ACA508C90}"/>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6" name="Footer Placeholder 5">
            <a:extLst>
              <a:ext uri="{FF2B5EF4-FFF2-40B4-BE49-F238E27FC236}">
                <a16:creationId xmlns:a16="http://schemas.microsoft.com/office/drawing/2014/main" id="{079CC01E-30D0-B1A9-3D5F-BFC4A0AB491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0A8B2B-FBC2-7526-49FC-418288F9ACD1}"/>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4115269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B8EAA-1F4A-8AAE-45A0-F9D302AD5917}"/>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9F8BFD19-2DC9-B905-AFD2-4AF8718737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9F9764D-DC5C-8917-D78B-A6697980A7D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6A88221A-2FB0-9432-E473-934B70C098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352B351-16F9-A0C7-A73F-22A4C6FE4F1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BC6E5288-EE98-999C-A040-2FDA1C338D36}"/>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8" name="Footer Placeholder 7">
            <a:extLst>
              <a:ext uri="{FF2B5EF4-FFF2-40B4-BE49-F238E27FC236}">
                <a16:creationId xmlns:a16="http://schemas.microsoft.com/office/drawing/2014/main" id="{EA67B52B-2F11-2DD2-C4AA-3D9ADF3A5B6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82C7A31-2DEA-C3A7-974A-22F1B45459A5}"/>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2812533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E8A63-CC52-139F-C789-2AE3DD976F8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5F0E415-7467-1B27-0694-6C1B34139B03}"/>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4" name="Footer Placeholder 3">
            <a:extLst>
              <a:ext uri="{FF2B5EF4-FFF2-40B4-BE49-F238E27FC236}">
                <a16:creationId xmlns:a16="http://schemas.microsoft.com/office/drawing/2014/main" id="{F4B53C68-AC3F-8EF3-693B-4CA476274DE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DAF95BF-8ABA-D07D-0303-E1DC2837B2EF}"/>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2838320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6FE95A-03EC-90A6-684C-36670E3A8A08}"/>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3" name="Footer Placeholder 2">
            <a:extLst>
              <a:ext uri="{FF2B5EF4-FFF2-40B4-BE49-F238E27FC236}">
                <a16:creationId xmlns:a16="http://schemas.microsoft.com/office/drawing/2014/main" id="{475071D7-2E1B-1602-FC20-2D610FECEDA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00C961C-158F-7163-B79D-3C34BBEB4698}"/>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2565786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57E27-670A-89DC-E1D4-3F618D62FFA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BB76594E-C3B9-63B7-34FF-34CA21F03B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737D597C-9F1E-CA04-A2A8-16B18B2DF1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5660DDF-EF93-E02D-8F97-5251703F8747}"/>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6" name="Footer Placeholder 5">
            <a:extLst>
              <a:ext uri="{FF2B5EF4-FFF2-40B4-BE49-F238E27FC236}">
                <a16:creationId xmlns:a16="http://schemas.microsoft.com/office/drawing/2014/main" id="{08C1432A-D4CC-3D27-21EF-749FC8750A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3B2839-5126-B480-BDD1-0BA2A1A69044}"/>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3492526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DB3E1-B453-5411-4874-F67265C2E74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C5EC1473-E784-25F7-785F-AC388E49D9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3322D8A-BA7C-ECF5-BD30-1D2E822A17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A3AD1D-EDD5-235F-D397-4E1B1567F2E1}"/>
              </a:ext>
            </a:extLst>
          </p:cNvPr>
          <p:cNvSpPr>
            <a:spLocks noGrp="1"/>
          </p:cNvSpPr>
          <p:nvPr>
            <p:ph type="dt" sz="half" idx="10"/>
          </p:nvPr>
        </p:nvSpPr>
        <p:spPr/>
        <p:txBody>
          <a:bodyPr/>
          <a:lstStyle/>
          <a:p>
            <a:fld id="{4C885467-A9BE-DD42-ADC8-BD40A56566EA}" type="datetimeFigureOut">
              <a:rPr lang="en-GB" smtClean="0"/>
              <a:t>23/05/2025</a:t>
            </a:fld>
            <a:endParaRPr lang="en-GB"/>
          </a:p>
        </p:txBody>
      </p:sp>
      <p:sp>
        <p:nvSpPr>
          <p:cNvPr id="6" name="Footer Placeholder 5">
            <a:extLst>
              <a:ext uri="{FF2B5EF4-FFF2-40B4-BE49-F238E27FC236}">
                <a16:creationId xmlns:a16="http://schemas.microsoft.com/office/drawing/2014/main" id="{535C0212-697A-7DBC-88E1-6CF1717BE8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D61891A-15F6-7BB4-54BA-D51A9801BA52}"/>
              </a:ext>
            </a:extLst>
          </p:cNvPr>
          <p:cNvSpPr>
            <a:spLocks noGrp="1"/>
          </p:cNvSpPr>
          <p:nvPr>
            <p:ph type="sldNum" sz="quarter" idx="12"/>
          </p:nvPr>
        </p:nvSpPr>
        <p:spPr/>
        <p:txBody>
          <a:bodyPr/>
          <a:lstStyle/>
          <a:p>
            <a:fld id="{3C21E924-D5BE-FB4F-8018-4F46B45B88E6}" type="slidenum">
              <a:rPr lang="en-GB" smtClean="0"/>
              <a:t>‹#›</a:t>
            </a:fld>
            <a:endParaRPr lang="en-GB"/>
          </a:p>
        </p:txBody>
      </p:sp>
    </p:spTree>
    <p:extLst>
      <p:ext uri="{BB962C8B-B14F-4D97-AF65-F5344CB8AC3E}">
        <p14:creationId xmlns:p14="http://schemas.microsoft.com/office/powerpoint/2010/main" val="416430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A06B2C-AE96-733C-7AFF-C88171626E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5E09A667-5047-58CA-626C-06925814F4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93B4572-9F10-AE02-0FDA-A3A27839EF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885467-A9BE-DD42-ADC8-BD40A56566EA}" type="datetimeFigureOut">
              <a:rPr lang="en-GB" smtClean="0"/>
              <a:t>23/05/2025</a:t>
            </a:fld>
            <a:endParaRPr lang="en-GB"/>
          </a:p>
        </p:txBody>
      </p:sp>
      <p:sp>
        <p:nvSpPr>
          <p:cNvPr id="5" name="Footer Placeholder 4">
            <a:extLst>
              <a:ext uri="{FF2B5EF4-FFF2-40B4-BE49-F238E27FC236}">
                <a16:creationId xmlns:a16="http://schemas.microsoft.com/office/drawing/2014/main" id="{D9ACCA56-5E7A-CB3B-4B72-280785A86B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E463A37-259F-B279-7797-1D63908354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C21E924-D5BE-FB4F-8018-4F46B45B88E6}" type="slidenum">
              <a:rPr lang="en-GB" smtClean="0"/>
              <a:t>‹#›</a:t>
            </a:fld>
            <a:endParaRPr lang="en-GB"/>
          </a:p>
        </p:txBody>
      </p:sp>
    </p:spTree>
    <p:extLst>
      <p:ext uri="{BB962C8B-B14F-4D97-AF65-F5344CB8AC3E}">
        <p14:creationId xmlns:p14="http://schemas.microsoft.com/office/powerpoint/2010/main" val="861105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00F12-3D55-D68C-B64D-6CE0392CE873}"/>
              </a:ext>
            </a:extLst>
          </p:cNvPr>
          <p:cNvSpPr>
            <a:spLocks noGrp="1"/>
          </p:cNvSpPr>
          <p:nvPr>
            <p:ph type="ctrTitle"/>
          </p:nvPr>
        </p:nvSpPr>
        <p:spPr/>
        <p:txBody>
          <a:bodyPr/>
          <a:lstStyle/>
          <a:p>
            <a:r>
              <a:rPr lang="en-GB" dirty="0"/>
              <a:t>WP3 Proton Complex</a:t>
            </a:r>
          </a:p>
        </p:txBody>
      </p:sp>
      <p:sp>
        <p:nvSpPr>
          <p:cNvPr id="3" name="Subtitle 2">
            <a:extLst>
              <a:ext uri="{FF2B5EF4-FFF2-40B4-BE49-F238E27FC236}">
                <a16:creationId xmlns:a16="http://schemas.microsoft.com/office/drawing/2014/main" id="{E1855DFB-A828-2204-C139-49A11DAAF52F}"/>
              </a:ext>
            </a:extLst>
          </p:cNvPr>
          <p:cNvSpPr>
            <a:spLocks noGrp="1"/>
          </p:cNvSpPr>
          <p:nvPr>
            <p:ph type="subTitle" idx="1"/>
          </p:nvPr>
        </p:nvSpPr>
        <p:spPr/>
        <p:txBody>
          <a:bodyPr/>
          <a:lstStyle/>
          <a:p>
            <a:r>
              <a:rPr lang="en-GB" dirty="0"/>
              <a:t>23/05/2025</a:t>
            </a:r>
          </a:p>
        </p:txBody>
      </p:sp>
    </p:spTree>
    <p:extLst>
      <p:ext uri="{BB962C8B-B14F-4D97-AF65-F5344CB8AC3E}">
        <p14:creationId xmlns:p14="http://schemas.microsoft.com/office/powerpoint/2010/main" val="2619985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2455D-CB9A-CA84-5130-C67230F2E84C}"/>
              </a:ext>
            </a:extLst>
          </p:cNvPr>
          <p:cNvSpPr>
            <a:spLocks noGrp="1"/>
          </p:cNvSpPr>
          <p:nvPr>
            <p:ph type="title"/>
          </p:nvPr>
        </p:nvSpPr>
        <p:spPr/>
        <p:txBody>
          <a:bodyPr/>
          <a:lstStyle/>
          <a:p>
            <a:r>
              <a:rPr lang="en-GB" dirty="0"/>
              <a:t>Code benchmarking</a:t>
            </a:r>
          </a:p>
        </p:txBody>
      </p:sp>
      <p:sp>
        <p:nvSpPr>
          <p:cNvPr id="3" name="Content Placeholder 2">
            <a:extLst>
              <a:ext uri="{FF2B5EF4-FFF2-40B4-BE49-F238E27FC236}">
                <a16:creationId xmlns:a16="http://schemas.microsoft.com/office/drawing/2014/main" id="{BFBD45E2-E759-8968-2C31-8986718CD40C}"/>
              </a:ext>
            </a:extLst>
          </p:cNvPr>
          <p:cNvSpPr>
            <a:spLocks noGrp="1"/>
          </p:cNvSpPr>
          <p:nvPr>
            <p:ph idx="1"/>
          </p:nvPr>
        </p:nvSpPr>
        <p:spPr/>
        <p:txBody>
          <a:bodyPr>
            <a:normAutofit fontScale="92500" lnSpcReduction="20000"/>
          </a:bodyPr>
          <a:lstStyle/>
          <a:p>
            <a:pPr lvl="0"/>
            <a:r>
              <a:rPr lang="en-US" dirty="0"/>
              <a:t>Code Benchmarking is really needed (specially for compression). Which codes to use? how to benchmark?</a:t>
            </a:r>
          </a:p>
          <a:p>
            <a:r>
              <a:rPr lang="en-GB" dirty="0"/>
              <a:t>3 main codes in used already by people in the collaboration:</a:t>
            </a:r>
          </a:p>
          <a:p>
            <a:pPr lvl="1"/>
            <a:r>
              <a:rPr lang="en-GB" dirty="0"/>
              <a:t>Xsuite (CERN, Fermilab, ESS) 2.5D/3D</a:t>
            </a:r>
          </a:p>
          <a:p>
            <a:pPr lvl="1"/>
            <a:r>
              <a:rPr lang="en-GB" dirty="0" err="1"/>
              <a:t>PyOrbit</a:t>
            </a:r>
            <a:r>
              <a:rPr lang="en-GB" dirty="0"/>
              <a:t> (SNS, Fermilab) 2.5D (2 methods) /1D (long)</a:t>
            </a:r>
          </a:p>
          <a:p>
            <a:pPr lvl="1"/>
            <a:r>
              <a:rPr lang="en-GB" dirty="0"/>
              <a:t>Simpsons (STFC) 2.8D</a:t>
            </a:r>
          </a:p>
          <a:p>
            <a:pPr lvl="1"/>
            <a:r>
              <a:rPr lang="en-GB" dirty="0"/>
              <a:t>Impact T (Fermilab) 3D code (boundaries)</a:t>
            </a:r>
          </a:p>
          <a:p>
            <a:r>
              <a:rPr lang="en-GB" dirty="0"/>
              <a:t>Start from simple lattice</a:t>
            </a:r>
          </a:p>
          <a:p>
            <a:r>
              <a:rPr lang="en-GB" dirty="0"/>
              <a:t>Sofia and I can start looking on what have been done after commissioning is over and we restart after summer some meeting on benchmarking (July)</a:t>
            </a:r>
          </a:p>
          <a:p>
            <a:r>
              <a:rPr lang="en-GB" dirty="0"/>
              <a:t>Adaptive mesh (or a way to do it in the codes)</a:t>
            </a:r>
          </a:p>
          <a:p>
            <a:pPr lvl="1"/>
            <a:endParaRPr lang="en-GB" dirty="0"/>
          </a:p>
          <a:p>
            <a:pPr marL="0" lvl="0" indent="0">
              <a:buNone/>
            </a:pPr>
            <a:endParaRPr lang="en-SE" dirty="0"/>
          </a:p>
        </p:txBody>
      </p:sp>
    </p:spTree>
    <p:extLst>
      <p:ext uri="{BB962C8B-B14F-4D97-AF65-F5344CB8AC3E}">
        <p14:creationId xmlns:p14="http://schemas.microsoft.com/office/powerpoint/2010/main" val="1026230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41E06-75EF-5B8A-009F-CF7EDDCF334F}"/>
              </a:ext>
            </a:extLst>
          </p:cNvPr>
          <p:cNvSpPr>
            <a:spLocks noGrp="1"/>
          </p:cNvSpPr>
          <p:nvPr>
            <p:ph type="title"/>
          </p:nvPr>
        </p:nvSpPr>
        <p:spPr/>
        <p:txBody>
          <a:bodyPr/>
          <a:lstStyle/>
          <a:p>
            <a:r>
              <a:rPr lang="en-GB" dirty="0"/>
              <a:t>From Shinji: Code benchmarking</a:t>
            </a:r>
          </a:p>
        </p:txBody>
      </p:sp>
      <p:sp>
        <p:nvSpPr>
          <p:cNvPr id="3" name="Content Placeholder 2">
            <a:extLst>
              <a:ext uri="{FF2B5EF4-FFF2-40B4-BE49-F238E27FC236}">
                <a16:creationId xmlns:a16="http://schemas.microsoft.com/office/drawing/2014/main" id="{D1BE468D-3B7F-F377-E338-34E0C9DBE6BD}"/>
              </a:ext>
            </a:extLst>
          </p:cNvPr>
          <p:cNvSpPr>
            <a:spLocks noGrp="1"/>
          </p:cNvSpPr>
          <p:nvPr>
            <p:ph idx="1"/>
          </p:nvPr>
        </p:nvSpPr>
        <p:spPr/>
        <p:txBody>
          <a:bodyPr>
            <a:normAutofit fontScale="92500" lnSpcReduction="10000"/>
          </a:bodyPr>
          <a:lstStyle/>
          <a:p>
            <a:r>
              <a:rPr lang="en-GB" dirty="0"/>
              <a:t>Step 1: Set of tentative baseline parameters with relatively short discussions. One thing I want to fix a priori is the harmonic number. That should be 1 to avoid merging before the target.</a:t>
            </a:r>
          </a:p>
          <a:p>
            <a:r>
              <a:rPr lang="en-GB" dirty="0"/>
              <a:t>Step 2: Benchmarking with available codes. I see that there are already three codes which are used.  Xsuite (Sofia), </a:t>
            </a:r>
            <a:r>
              <a:rPr lang="en-GB" dirty="0" err="1"/>
              <a:t>PyOrbit</a:t>
            </a:r>
            <a:r>
              <a:rPr lang="en-GB" dirty="0"/>
              <a:t> (Austin) and Simpsons (Shinji).</a:t>
            </a:r>
          </a:p>
          <a:p>
            <a:r>
              <a:rPr lang="en-GB" dirty="0"/>
              <a:t>Step 3: Start detailed study for each aspect of the design. We may need to double check whether all codes give similar answer for some critical parameters.</a:t>
            </a:r>
          </a:p>
          <a:p>
            <a:r>
              <a:rPr lang="en-GB" dirty="0"/>
              <a:t>Step 4: Update the proton driver design from time to time.</a:t>
            </a:r>
          </a:p>
          <a:p>
            <a:r>
              <a:rPr lang="en-GB" dirty="0"/>
              <a:t>Repeat Step 3 and 4 until we satisfy the design.</a:t>
            </a:r>
          </a:p>
        </p:txBody>
      </p:sp>
    </p:spTree>
    <p:extLst>
      <p:ext uri="{BB962C8B-B14F-4D97-AF65-F5344CB8AC3E}">
        <p14:creationId xmlns:p14="http://schemas.microsoft.com/office/powerpoint/2010/main" val="3742788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CC450-9090-1D5C-ACC8-9B42867135F2}"/>
              </a:ext>
            </a:extLst>
          </p:cNvPr>
          <p:cNvSpPr>
            <a:spLocks noGrp="1"/>
          </p:cNvSpPr>
          <p:nvPr>
            <p:ph type="title"/>
          </p:nvPr>
        </p:nvSpPr>
        <p:spPr/>
        <p:txBody>
          <a:bodyPr/>
          <a:lstStyle/>
          <a:p>
            <a:r>
              <a:rPr lang="en-GB" dirty="0"/>
              <a:t>Next Steps: Natalia</a:t>
            </a:r>
          </a:p>
        </p:txBody>
      </p:sp>
      <p:sp>
        <p:nvSpPr>
          <p:cNvPr id="3" name="Content Placeholder 2">
            <a:extLst>
              <a:ext uri="{FF2B5EF4-FFF2-40B4-BE49-F238E27FC236}">
                <a16:creationId xmlns:a16="http://schemas.microsoft.com/office/drawing/2014/main" id="{FF23DA47-6FEF-9CA2-B537-F433538945F2}"/>
              </a:ext>
            </a:extLst>
          </p:cNvPr>
          <p:cNvSpPr>
            <a:spLocks noGrp="1"/>
          </p:cNvSpPr>
          <p:nvPr>
            <p:ph idx="1"/>
          </p:nvPr>
        </p:nvSpPr>
        <p:spPr/>
        <p:txBody>
          <a:bodyPr>
            <a:normAutofit fontScale="70000" lnSpcReduction="20000"/>
          </a:bodyPr>
          <a:lstStyle/>
          <a:p>
            <a:pPr lvl="0"/>
            <a:r>
              <a:rPr lang="en-US" dirty="0"/>
              <a:t>Accumulator/Compressor lattices and ideas</a:t>
            </a:r>
            <a:endParaRPr lang="en-SE" dirty="0"/>
          </a:p>
          <a:p>
            <a:pPr lvl="1"/>
            <a:r>
              <a:rPr lang="en-US" dirty="0"/>
              <a:t>Combine 2 rings in one? What do we need to look at. Pros/Cons</a:t>
            </a:r>
            <a:endParaRPr lang="en-SE" dirty="0"/>
          </a:p>
          <a:p>
            <a:pPr lvl="1"/>
            <a:r>
              <a:rPr lang="en-US" dirty="0"/>
              <a:t>High slip factor vs low slip factor?</a:t>
            </a:r>
            <a:endParaRPr lang="en-SE" dirty="0"/>
          </a:p>
          <a:p>
            <a:pPr lvl="1"/>
            <a:r>
              <a:rPr lang="en-US" dirty="0"/>
              <a:t>Do we need barrier bucket RF?</a:t>
            </a:r>
            <a:endParaRPr lang="en-SE" dirty="0"/>
          </a:p>
          <a:p>
            <a:pPr lvl="1"/>
            <a:r>
              <a:rPr lang="en-US" dirty="0"/>
              <a:t>How to achieve the voltage needed (2-4 MV) in the compressor at such low RF </a:t>
            </a:r>
            <a:r>
              <a:rPr lang="en-US" dirty="0" err="1"/>
              <a:t>freqs</a:t>
            </a:r>
            <a:r>
              <a:rPr lang="en-US" dirty="0"/>
              <a:t>? Feasibility today. How much real state in the ring is needed? </a:t>
            </a:r>
            <a:endParaRPr lang="en-SE" dirty="0"/>
          </a:p>
          <a:p>
            <a:pPr lvl="1"/>
            <a:r>
              <a:rPr lang="en-US" dirty="0"/>
              <a:t>Acceleration post-linac: what are the issues? can we estimate the effects on energy spread? How adiabatic it needs to be in order to work for us? Can this be tested anywhere?</a:t>
            </a:r>
          </a:p>
          <a:p>
            <a:pPr lvl="0"/>
            <a:r>
              <a:rPr lang="en-US" dirty="0"/>
              <a:t>Parametric scan of our baseline parameters needed in order to evaluate performance. </a:t>
            </a:r>
            <a:endParaRPr lang="en-SE" dirty="0"/>
          </a:p>
          <a:p>
            <a:pPr lvl="1"/>
            <a:r>
              <a:rPr lang="en-US" dirty="0"/>
              <a:t>Are the parameters too unrealistic? How to move forward?</a:t>
            </a:r>
            <a:endParaRPr lang="en-SE" dirty="0"/>
          </a:p>
          <a:p>
            <a:pPr lvl="1"/>
            <a:r>
              <a:rPr lang="en-US" dirty="0"/>
              <a:t>Ideas for changes? How to recover performance?</a:t>
            </a:r>
            <a:r>
              <a:rPr lang="en-GB" dirty="0"/>
              <a:t> </a:t>
            </a:r>
          </a:p>
          <a:p>
            <a:r>
              <a:rPr lang="en-GB" dirty="0"/>
              <a:t>For the RF cavity length, I found that J-PARC main ring uses a MR cavity which can be both for a barrier bucket and single sinusoidal. The cavity length is 2087 mm and the total voltage is 60 kV (max) and 54 kV (operational). This gives ~30 kV/m. If 2 MV is required, the real estate space for the cavity including flange and everything is 37 m. On a test bench, 50 kV/m is already achieved so that 20 m could be also possible in the near future.</a:t>
            </a:r>
          </a:p>
          <a:p>
            <a:r>
              <a:rPr lang="en-GB" dirty="0"/>
              <a:t>Measurements, measurements, measurements….</a:t>
            </a:r>
          </a:p>
        </p:txBody>
      </p:sp>
    </p:spTree>
    <p:extLst>
      <p:ext uri="{BB962C8B-B14F-4D97-AF65-F5344CB8AC3E}">
        <p14:creationId xmlns:p14="http://schemas.microsoft.com/office/powerpoint/2010/main" val="2127498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06B07-0736-926B-A766-E8BE0F09BFF0}"/>
              </a:ext>
            </a:extLst>
          </p:cNvPr>
          <p:cNvSpPr>
            <a:spLocks noGrp="1"/>
          </p:cNvSpPr>
          <p:nvPr>
            <p:ph type="title"/>
          </p:nvPr>
        </p:nvSpPr>
        <p:spPr/>
        <p:txBody>
          <a:bodyPr/>
          <a:lstStyle/>
          <a:p>
            <a:r>
              <a:rPr lang="en-GB" dirty="0"/>
              <a:t>Proposed </a:t>
            </a:r>
            <a:r>
              <a:rPr lang="en-GB" dirty="0" err="1"/>
              <a:t>Experiements</a:t>
            </a:r>
            <a:endParaRPr lang="en-GB" dirty="0"/>
          </a:p>
        </p:txBody>
      </p:sp>
      <p:sp>
        <p:nvSpPr>
          <p:cNvPr id="3" name="Content Placeholder 2">
            <a:extLst>
              <a:ext uri="{FF2B5EF4-FFF2-40B4-BE49-F238E27FC236}">
                <a16:creationId xmlns:a16="http://schemas.microsoft.com/office/drawing/2014/main" id="{8B133F8F-F345-19CD-4959-6A3871EC80A5}"/>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439252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41FDD-31EF-6076-51E0-3F3C92A15158}"/>
              </a:ext>
            </a:extLst>
          </p:cNvPr>
          <p:cNvSpPr>
            <a:spLocks noGrp="1"/>
          </p:cNvSpPr>
          <p:nvPr>
            <p:ph type="title"/>
          </p:nvPr>
        </p:nvSpPr>
        <p:spPr/>
        <p:txBody>
          <a:bodyPr/>
          <a:lstStyle/>
          <a:p>
            <a:r>
              <a:rPr lang="en-GB" dirty="0"/>
              <a:t>Next Steps: Shinji</a:t>
            </a:r>
          </a:p>
        </p:txBody>
      </p:sp>
      <p:sp>
        <p:nvSpPr>
          <p:cNvPr id="3" name="Content Placeholder 2">
            <a:extLst>
              <a:ext uri="{FF2B5EF4-FFF2-40B4-BE49-F238E27FC236}">
                <a16:creationId xmlns:a16="http://schemas.microsoft.com/office/drawing/2014/main" id="{DD2E7E0F-EB41-F798-EC7D-8EC801219816}"/>
              </a:ext>
            </a:extLst>
          </p:cNvPr>
          <p:cNvSpPr>
            <a:spLocks noGrp="1"/>
          </p:cNvSpPr>
          <p:nvPr>
            <p:ph idx="1"/>
          </p:nvPr>
        </p:nvSpPr>
        <p:spPr/>
        <p:txBody>
          <a:bodyPr>
            <a:normAutofit fontScale="55000" lnSpcReduction="20000"/>
          </a:bodyPr>
          <a:lstStyle/>
          <a:p>
            <a:r>
              <a:rPr lang="en-GB" dirty="0"/>
              <a:t>Lattice questions:</a:t>
            </a:r>
          </a:p>
          <a:p>
            <a:pPr lvl="1"/>
            <a:r>
              <a:rPr lang="en-GB" dirty="0"/>
              <a:t>A single or separate ring for accumulation and compression.</a:t>
            </a:r>
          </a:p>
          <a:p>
            <a:pPr lvl="1"/>
            <a:r>
              <a:rPr lang="en-GB" dirty="0"/>
              <a:t>Large or small slippage factor.</a:t>
            </a:r>
          </a:p>
          <a:p>
            <a:pPr lvl="1"/>
            <a:r>
              <a:rPr lang="en-GB" dirty="0"/>
              <a:t>Zero or finite dispersion at the straight.</a:t>
            </a:r>
          </a:p>
          <a:p>
            <a:pPr lvl="1"/>
            <a:r>
              <a:rPr lang="en-GB" dirty="0"/>
              <a:t>Barrier bucket or alternative way (e.g. isochronous ring) to keep a short bunch.</a:t>
            </a:r>
          </a:p>
          <a:p>
            <a:pPr lvl="1"/>
            <a:r>
              <a:rPr lang="en-GB" dirty="0"/>
              <a:t>Single sinusoidal RF or with higher harmonics to increase the linear region of the RF waveform for compression.</a:t>
            </a:r>
          </a:p>
          <a:p>
            <a:pPr lvl="1"/>
            <a:r>
              <a:rPr lang="en-GB" dirty="0"/>
              <a:t>Optimum initial emittance</a:t>
            </a:r>
          </a:p>
          <a:p>
            <a:pPr lvl="1"/>
            <a:r>
              <a:rPr lang="en-GB" dirty="0"/>
              <a:t>Optimum initial momentum spread</a:t>
            </a:r>
          </a:p>
          <a:p>
            <a:pPr lvl="1"/>
            <a:r>
              <a:rPr lang="en-GB" dirty="0"/>
              <a:t>Optimum initial bunch length</a:t>
            </a:r>
          </a:p>
          <a:p>
            <a:pPr lvl="1"/>
            <a:r>
              <a:rPr lang="en-GB" dirty="0"/>
              <a:t>Optimum rotation time (I realised a high Q RF cavity needs time to ramp up its voltage. A few 10 turns rotation may not be compatible if we assume one ring).</a:t>
            </a:r>
          </a:p>
          <a:p>
            <a:pPr lvl="1"/>
            <a:r>
              <a:rPr lang="en-GB" dirty="0"/>
              <a:t>Acceleration post linac is feasible. Is Jeff's idea of 3 in 1 ring feasible.</a:t>
            </a:r>
          </a:p>
          <a:p>
            <a:pPr lvl="1"/>
            <a:r>
              <a:rPr lang="en-GB" dirty="0"/>
              <a:t>Can induction acceleration be an option of post linac acceleration?</a:t>
            </a:r>
          </a:p>
          <a:p>
            <a:pPr lvl="1"/>
            <a:r>
              <a:rPr lang="en-GB" dirty="0"/>
              <a:t>Space charge, beam loading and coherent instabilities.</a:t>
            </a:r>
          </a:p>
          <a:p>
            <a:r>
              <a:rPr lang="en-GB" dirty="0"/>
              <a:t>In parallel, possible demonstration using an existing accelerator should be considered. I think observations we expect from the real accelerator is similar to what we try to get from code benchmarking, for example, bunch length as a function of beam intensity and initial momentum spread.</a:t>
            </a:r>
          </a:p>
          <a:p>
            <a:r>
              <a:rPr lang="en-GB" b="1" dirty="0"/>
              <a:t>Beam loading in RF specially in the compressor ring might be an issue. How similar the experiments can probe on terms of beam loading and if they can give us some input for the issues the muon collider will face.</a:t>
            </a:r>
          </a:p>
          <a:p>
            <a:endParaRPr lang="en-GB" b="1" dirty="0"/>
          </a:p>
        </p:txBody>
      </p:sp>
    </p:spTree>
    <p:extLst>
      <p:ext uri="{BB962C8B-B14F-4D97-AF65-F5344CB8AC3E}">
        <p14:creationId xmlns:p14="http://schemas.microsoft.com/office/powerpoint/2010/main" val="812268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3315947-48BC-C8A6-298A-1D0100495B69}"/>
              </a:ext>
            </a:extLst>
          </p:cNvPr>
          <p:cNvSpPr>
            <a:spLocks noGrp="1"/>
          </p:cNvSpPr>
          <p:nvPr>
            <p:ph type="title"/>
          </p:nvPr>
        </p:nvSpPr>
        <p:spPr/>
        <p:txBody>
          <a:bodyPr/>
          <a:lstStyle/>
          <a:p>
            <a:r>
              <a:rPr lang="en-GB" dirty="0"/>
              <a:t>More questions</a:t>
            </a:r>
          </a:p>
        </p:txBody>
      </p:sp>
      <p:sp>
        <p:nvSpPr>
          <p:cNvPr id="5" name="Content Placeholder 4">
            <a:extLst>
              <a:ext uri="{FF2B5EF4-FFF2-40B4-BE49-F238E27FC236}">
                <a16:creationId xmlns:a16="http://schemas.microsoft.com/office/drawing/2014/main" id="{763A6BA2-15D2-95A1-4409-AB5EE403763E}"/>
              </a:ext>
            </a:extLst>
          </p:cNvPr>
          <p:cNvSpPr>
            <a:spLocks noGrp="1"/>
          </p:cNvSpPr>
          <p:nvPr>
            <p:ph idx="1"/>
          </p:nvPr>
        </p:nvSpPr>
        <p:spPr/>
        <p:txBody>
          <a:bodyPr>
            <a:normAutofit lnSpcReduction="10000"/>
          </a:bodyPr>
          <a:lstStyle/>
          <a:p>
            <a:pPr lvl="0"/>
            <a:r>
              <a:rPr lang="en-US" dirty="0"/>
              <a:t>Bunch merging (if impossible to avoid):</a:t>
            </a:r>
            <a:endParaRPr lang="en-SE" dirty="0"/>
          </a:p>
          <a:p>
            <a:pPr lvl="1"/>
            <a:r>
              <a:rPr lang="en-US" dirty="0"/>
              <a:t>Target constraints: one single bunch on target with 5 rms mm round and 2 ns rms long. The beam will be tilted with respect to the center of the target (improve yield). Cannot deliver multiple bunches with different angles. I have no constraint on divergence but it will come. From MAP up to 10 mm </a:t>
            </a:r>
            <a:r>
              <a:rPr lang="en-US" dirty="0" err="1"/>
              <a:t>mrad</a:t>
            </a:r>
            <a:r>
              <a:rPr lang="en-US" dirty="0"/>
              <a:t> (unnormalized) it was acceptable.</a:t>
            </a:r>
            <a:endParaRPr lang="en-SE" dirty="0"/>
          </a:p>
          <a:p>
            <a:pPr lvl="1"/>
            <a:r>
              <a:rPr lang="en-US" dirty="0"/>
              <a:t>Food for thought: transverse or longitudinal recombination, pros and cons of each. Avoid recombination at all costs?</a:t>
            </a:r>
          </a:p>
          <a:p>
            <a:pPr lvl="1"/>
            <a:r>
              <a:rPr lang="en-US" dirty="0"/>
              <a:t>Do the bunch merge in the accumulator?</a:t>
            </a:r>
            <a:endParaRPr lang="en-SE" dirty="0"/>
          </a:p>
          <a:p>
            <a:r>
              <a:rPr lang="en-US" dirty="0"/>
              <a:t>Do we need to worry now about injection now, or can we wait longer? Foil vs laser option -&gt; we forget foil for now and focus on laser injection</a:t>
            </a:r>
            <a:endParaRPr lang="en-SE" dirty="0"/>
          </a:p>
        </p:txBody>
      </p:sp>
    </p:spTree>
    <p:extLst>
      <p:ext uri="{BB962C8B-B14F-4D97-AF65-F5344CB8AC3E}">
        <p14:creationId xmlns:p14="http://schemas.microsoft.com/office/powerpoint/2010/main" val="42639822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114</TotalTime>
  <Words>888</Words>
  <Application>Microsoft Macintosh PowerPoint</Application>
  <PresentationFormat>Widescreen</PresentationFormat>
  <Paragraphs>53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Aptos</vt:lpstr>
      <vt:lpstr>Aptos Display</vt:lpstr>
      <vt:lpstr>Arial</vt:lpstr>
      <vt:lpstr>Office Theme</vt:lpstr>
      <vt:lpstr>WP3 Proton Complex</vt:lpstr>
      <vt:lpstr>Code benchmarking</vt:lpstr>
      <vt:lpstr>From Shinji: Code benchmarking</vt:lpstr>
      <vt:lpstr>Next Steps: Natalia</vt:lpstr>
      <vt:lpstr>Proposed Experiements</vt:lpstr>
      <vt:lpstr>Next Steps: Shinji</vt:lpstr>
      <vt:lpstr>More 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Natalia Milas</dc:creator>
  <cp:keywords/>
  <dc:description/>
  <cp:lastModifiedBy>Natalia Milas</cp:lastModifiedBy>
  <cp:revision>9</cp:revision>
  <dcterms:created xsi:type="dcterms:W3CDTF">2025-05-23T13:03:46Z</dcterms:created>
  <dcterms:modified xsi:type="dcterms:W3CDTF">2025-05-23T14:57:55Z</dcterms:modified>
  <cp:category/>
</cp:coreProperties>
</file>