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3"/>
  </p:normalViewPr>
  <p:slideViewPr>
    <p:cSldViewPr snapToGrid="0">
      <p:cViewPr varScale="1">
        <p:scale>
          <a:sx n="115" d="100"/>
          <a:sy n="115" d="100"/>
        </p:scale>
        <p:origin x="10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arkbissell/Library/Containers/com.microsoft.Outlook/Data/tmp/Outlook%20Temp/GPSmass_calc2%5b73%5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63366557714423"/>
          <c:y val="0.12452662721893491"/>
          <c:w val="0.78290805136952524"/>
          <c:h val="0.72759087202601058"/>
        </c:manualLayout>
      </c:layout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Sheet2!$B$4:$B$7</c:f>
              <c:numCache>
                <c:formatCode>General</c:formatCode>
                <c:ptCount val="4"/>
                <c:pt idx="0">
                  <c:v>6.0151228873999996</c:v>
                </c:pt>
                <c:pt idx="1">
                  <c:v>7.0160034366000001</c:v>
                </c:pt>
                <c:pt idx="2">
                  <c:v>22.989769282000001</c:v>
                </c:pt>
                <c:pt idx="3">
                  <c:v>38.9637064864</c:v>
                </c:pt>
              </c:numCache>
            </c:numRef>
          </c:xVal>
          <c:yVal>
            <c:numRef>
              <c:f>Sheet2!$D$4:$D$7</c:f>
              <c:numCache>
                <c:formatCode>General</c:formatCode>
                <c:ptCount val="4"/>
                <c:pt idx="0">
                  <c:v>1816.38</c:v>
                </c:pt>
                <c:pt idx="1">
                  <c:v>1816.6</c:v>
                </c:pt>
                <c:pt idx="2">
                  <c:v>1818.02</c:v>
                </c:pt>
                <c:pt idx="3">
                  <c:v>1818.47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E6-B645-A44A-BA907D586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6110496"/>
        <c:axId val="1676112208"/>
      </c:scatterChart>
      <c:valAx>
        <c:axId val="167611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>
                    <a:solidFill>
                      <a:schemeClr val="tx1"/>
                    </a:solidFill>
                  </a:rPr>
                  <a:t>Mass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676112208"/>
        <c:crosses val="autoZero"/>
        <c:crossBetween val="midCat"/>
      </c:valAx>
      <c:valAx>
        <c:axId val="1676112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/>
                  <a:t>Mass Factor</a:t>
                </a:r>
              </a:p>
            </c:rich>
          </c:tx>
          <c:layout>
            <c:manualLayout>
              <c:xMode val="edge"/>
              <c:yMode val="edge"/>
              <c:x val="3.4414087441321489E-2"/>
              <c:y val="0.419813327583712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6761104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90061632696575"/>
          <c:y val="7.3368084792794733E-2"/>
          <c:w val="0.8658781387096024"/>
          <c:h val="0.77265266508824915"/>
        </c:manualLayout>
      </c:layout>
      <c:scatterChart>
        <c:scatterStyle val="lineMarker"/>
        <c:varyColors val="0"/>
        <c:ser>
          <c:idx val="0"/>
          <c:order val="0"/>
          <c:spPr>
            <a:ln w="381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forward val="1"/>
            <c:backward val="1"/>
            <c:dispRSqr val="0"/>
            <c:dispEq val="1"/>
            <c:trendlineLbl>
              <c:layout>
                <c:manualLayout>
                  <c:x val="-0.260979608318191"/>
                  <c:y val="-0.1479195639006662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FR"/>
                </a:p>
              </c:txPr>
            </c:trendlineLbl>
          </c:trendline>
          <c:xVal>
            <c:numRef>
              <c:f>Sheet2!$C$4:$C$7</c:f>
              <c:numCache>
                <c:formatCode>General</c:formatCode>
                <c:ptCount val="4"/>
                <c:pt idx="0">
                  <c:v>0.40773476992206459</c:v>
                </c:pt>
                <c:pt idx="1">
                  <c:v>0.37753316024341205</c:v>
                </c:pt>
                <c:pt idx="2">
                  <c:v>0.20856080458116397</c:v>
                </c:pt>
                <c:pt idx="3">
                  <c:v>0.16020271371155206</c:v>
                </c:pt>
              </c:numCache>
            </c:numRef>
          </c:xVal>
          <c:yVal>
            <c:numRef>
              <c:f>Sheet2!$D$4:$D$7</c:f>
              <c:numCache>
                <c:formatCode>General</c:formatCode>
                <c:ptCount val="4"/>
                <c:pt idx="0">
                  <c:v>1816.38</c:v>
                </c:pt>
                <c:pt idx="1">
                  <c:v>1816.6</c:v>
                </c:pt>
                <c:pt idx="2">
                  <c:v>1818.02</c:v>
                </c:pt>
                <c:pt idx="3">
                  <c:v>1818.47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189-764B-B95E-64B3FB557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0195888"/>
        <c:axId val="1180502704"/>
      </c:scatterChart>
      <c:valAx>
        <c:axId val="1180195888"/>
        <c:scaling>
          <c:orientation val="minMax"/>
          <c:max val="0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/>
                  <a:t>mass</a:t>
                </a:r>
                <a:r>
                  <a:rPr lang="en-GB" sz="2000" baseline="30000"/>
                  <a:t>-1/2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180502704"/>
        <c:crosses val="autoZero"/>
        <c:crossBetween val="midCat"/>
      </c:valAx>
      <c:valAx>
        <c:axId val="1180502704"/>
        <c:scaling>
          <c:orientation val="minMax"/>
          <c:max val="1820"/>
          <c:min val="18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/>
                  <a:t>mass factor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FR"/>
          </a:p>
        </c:txPr>
        <c:crossAx val="1180195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01DC5-13A0-DDCB-4471-68ADC0D587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6C31F0-5273-18D6-5BCE-8384B9722D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D9531-6AC7-E1F4-F673-A54784869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DFF02-0446-1281-EFA5-F2FC0A32C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A0FCE-88D1-8E96-0F90-DAAA8230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15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54AD9-832E-6DAF-37C3-09126F60E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B26D4-D3DF-F2C6-64BB-6C622C21B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1B3BA-E82B-475C-5550-0E3B0E7B9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2BAA1-DC7E-ACF9-EB48-0A8599313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AD47D-A693-D6D6-6EBC-25CBD8859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6AA1A9-3ADD-F490-535F-8A0615722F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C9172-5EE3-D068-DCED-9FE9CF2314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E21624-EC67-AB6E-22D5-005988B0B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CA48B-A32B-E80D-2715-966AA387A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EA501-E578-3503-F276-EB94A5F71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66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9600A-7273-055A-D004-252F2C0EE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7C02C-F53A-AF8F-173B-9428017C8C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0EE43-E433-82E6-E740-003465A51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70839-4226-7662-832B-4E59754E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45631-9348-2C61-9FE3-663A9D2C7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60B1B-6048-45FD-06C1-70F1B748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AA2522-29B1-9E75-C032-49294308BB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C8F23-D4FE-2077-0802-DA2C785DF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2E0D7-6EAF-8EFF-A683-22B8BC5A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72E3D-F7B7-D527-45ED-DCC7B70B6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25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8DEB0-29FF-A73F-B7D2-F107AD634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A7D36-D762-D2C8-472A-74D1466AC3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D02D9-95F1-4CD6-C7DB-11B209070C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6C81B-AFD6-183B-5473-74500554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D849FE-C83D-3E38-61CD-89AB48E2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674DB5-CFC1-2038-C194-A726D0C7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65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52F2F-28C8-4B6D-0E1B-ACCF4F62F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DEA4FD-289D-6A8C-9AC4-AB85939C9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FFF55-51FA-A7ED-6FC4-26FA0B09E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F53D91-E4ED-53CF-2415-030BCC0DD7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0C227-EE09-5D44-7D3B-EEDB16B821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FEC3C5-0902-436E-2327-1D3E3672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D3B310-0951-06C9-2013-2DE83C31B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FFBE57-8197-43D4-6528-0B69F2AD7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0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BF817-47DE-90C0-79D4-F670650A0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AEE9E9-22CE-4C21-ABB6-747A07AA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F54C7-7227-8E44-5267-6AAA9045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8E422-8FC2-E516-E185-E13F085D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20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5484E4-8347-3BAC-CCF2-231E783FC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96950-A5A3-0FE3-0F30-B95E09BDC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88D84-C8DC-76E6-C3D7-2939EC547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59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7B73-17C9-A511-80E3-207E3915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E2E23-5A67-9CE2-B2A6-C58945E9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CFBA36-B745-3FD2-24D7-D5CC292AD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74451-4612-3EDF-FC60-309FA80AF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359335-6B4F-B8C1-F00F-E6BE95DD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AC2D01-0D50-4B41-9FC8-F5C3328CC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622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4E3AB-E7D6-BEAE-D5ED-D9105F44B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0A8BB-E540-532E-E461-34C8619EB8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783AD8-E9D7-45F8-37A3-E5C4B2ABA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7BA339-81CF-519E-A7C0-432DEF79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F9AFF-749C-DF44-F298-848717DEC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A84CD-F31C-09F2-D5E8-8C9DA9650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214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3F306A-0414-4B45-1D1E-61D711002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029B6-3598-5F6D-2536-3F7591852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50ED3-7B6B-C810-1B68-1AC25D0822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709AE0-DE46-FD47-BE7F-247CCD65FA98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74541-1C89-E1D1-98E5-EA5980B3C1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9479-8C41-A7BA-4AC5-407B9D753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07E486-651C-8E4F-9948-9EEF748580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8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6B3A-0A58-AA0E-5189-8DD4E16860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GPS mass factors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763F00-D34F-2047-8E40-7AAB1FB7DD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014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C1790-AB11-3D3B-8352-65A937C29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the mass factor?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D03529-2B9D-F6FD-B306-00DD27C507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416205"/>
                <a:ext cx="10602951" cy="476075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60000.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𝑀𝐹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60000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D03529-2B9D-F6FD-B306-00DD27C507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416205"/>
                <a:ext cx="10602951" cy="476075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6681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F7F12-8EB4-713F-5909-18E21A442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Mass dependent mass factor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9115EB6-D5F8-3A8F-8089-C37C8E01D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699609"/>
              </p:ext>
            </p:extLst>
          </p:nvPr>
        </p:nvGraphicFramePr>
        <p:xfrm>
          <a:off x="1442891" y="1825625"/>
          <a:ext cx="8269520" cy="4634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90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18625-24A2-0796-BEDE-98713D1497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A01D0-47F5-593F-7A3B-B03A8A485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Mass dependent mass factor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B6199B8-CAF7-18D2-598D-404A80FA04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572299"/>
              </p:ext>
            </p:extLst>
          </p:nvPr>
        </p:nvGraphicFramePr>
        <p:xfrm>
          <a:off x="838200" y="1594624"/>
          <a:ext cx="9287108" cy="4984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215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E298F-8443-2A8F-A919-B8D30026F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this mean?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A050A04-617A-9E83-47B7-12AB29250E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984690"/>
              </p:ext>
            </p:extLst>
          </p:nvPr>
        </p:nvGraphicFramePr>
        <p:xfrm>
          <a:off x="659782" y="1690688"/>
          <a:ext cx="9710854" cy="37707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7059">
                  <a:extLst>
                    <a:ext uri="{9D8B030D-6E8A-4147-A177-3AD203B41FA5}">
                      <a16:colId xmlns:a16="http://schemas.microsoft.com/office/drawing/2014/main" val="915164725"/>
                    </a:ext>
                  </a:extLst>
                </a:gridCol>
                <a:gridCol w="295637">
                  <a:extLst>
                    <a:ext uri="{9D8B030D-6E8A-4147-A177-3AD203B41FA5}">
                      <a16:colId xmlns:a16="http://schemas.microsoft.com/office/drawing/2014/main" val="3194880162"/>
                    </a:ext>
                  </a:extLst>
                </a:gridCol>
                <a:gridCol w="2878481">
                  <a:extLst>
                    <a:ext uri="{9D8B030D-6E8A-4147-A177-3AD203B41FA5}">
                      <a16:colId xmlns:a16="http://schemas.microsoft.com/office/drawing/2014/main" val="2230059072"/>
                    </a:ext>
                  </a:extLst>
                </a:gridCol>
                <a:gridCol w="1587059">
                  <a:extLst>
                    <a:ext uri="{9D8B030D-6E8A-4147-A177-3AD203B41FA5}">
                      <a16:colId xmlns:a16="http://schemas.microsoft.com/office/drawing/2014/main" val="1868848804"/>
                    </a:ext>
                  </a:extLst>
                </a:gridCol>
                <a:gridCol w="1587059">
                  <a:extLst>
                    <a:ext uri="{9D8B030D-6E8A-4147-A177-3AD203B41FA5}">
                      <a16:colId xmlns:a16="http://schemas.microsoft.com/office/drawing/2014/main" val="660367848"/>
                    </a:ext>
                  </a:extLst>
                </a:gridCol>
                <a:gridCol w="1775559">
                  <a:extLst>
                    <a:ext uri="{9D8B030D-6E8A-4147-A177-3AD203B41FA5}">
                      <a16:colId xmlns:a16="http://schemas.microsoft.com/office/drawing/2014/main" val="1571238694"/>
                    </a:ext>
                  </a:extLst>
                </a:gridCol>
              </a:tblGrid>
              <a:tr h="75415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Mass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Mass Factor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 field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B0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B offset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7305904"/>
                  </a:ext>
                </a:extLst>
              </a:tr>
              <a:tr h="754159"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6.01512289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 dirty="0">
                          <a:effectLst/>
                        </a:rPr>
                        <a:t>1816.38</a:t>
                      </a:r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 dirty="0">
                          <a:effectLst/>
                        </a:rPr>
                        <a:t>0.04069152</a:t>
                      </a:r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 dirty="0">
                          <a:effectLst/>
                        </a:rPr>
                        <a:t>0.04065326</a:t>
                      </a:r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3.83E-05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9061270"/>
                  </a:ext>
                </a:extLst>
              </a:tr>
              <a:tr h="754159"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7.01600344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1816.6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0.04394407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 dirty="0">
                          <a:effectLst/>
                        </a:rPr>
                        <a:t>0.04390541</a:t>
                      </a:r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>
                          <a:effectLst/>
                        </a:rPr>
                        <a:t>3.87E-05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40896058"/>
                  </a:ext>
                </a:extLst>
              </a:tr>
              <a:tr h="754159"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22.9897693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1818.02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0.07951572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 dirty="0">
                          <a:effectLst/>
                        </a:rPr>
                        <a:t>0.07947682</a:t>
                      </a:r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3.89E-05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9910472"/>
                  </a:ext>
                </a:extLst>
              </a:tr>
              <a:tr h="754159"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38.9637065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FR" sz="2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1818.47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0.10350517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2400" u="none" strike="noStrike">
                          <a:effectLst/>
                        </a:rPr>
                        <a:t>0.10346734</a:t>
                      </a:r>
                      <a:endParaRPr lang="en-FR" sz="2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u="none" strike="noStrike" dirty="0">
                          <a:effectLst/>
                        </a:rPr>
                        <a:t>3.78E-05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3961312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1E33095-D634-6825-B949-A1A41B25BC8B}"/>
                  </a:ext>
                </a:extLst>
              </p:cNvPr>
              <p:cNvSpPr txBox="1"/>
              <p:nvPr/>
            </p:nvSpPr>
            <p:spPr>
              <a:xfrm>
                <a:off x="2564780" y="5910146"/>
                <a:ext cx="68223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Consistent with a with a 38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dirty="0"/>
                  <a:t>T offset to the magnetic field reading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1E33095-D634-6825-B949-A1A41B25B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4780" y="5910146"/>
                <a:ext cx="6822380" cy="369332"/>
              </a:xfrm>
              <a:prstGeom prst="rect">
                <a:avLst/>
              </a:prstGeom>
              <a:blipFill>
                <a:blip r:embed="rId2"/>
                <a:stretch>
                  <a:fillRect l="-929" t="-666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704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1776</TotalTime>
  <Words>80</Words>
  <Application>Microsoft Macintosh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Aptos Narrow</vt:lpstr>
      <vt:lpstr>Arial</vt:lpstr>
      <vt:lpstr>Cambria Math</vt:lpstr>
      <vt:lpstr>Office Theme</vt:lpstr>
      <vt:lpstr>GPS mass factors</vt:lpstr>
      <vt:lpstr>What is the mass factor?</vt:lpstr>
      <vt:lpstr>Mass dependent mass factor</vt:lpstr>
      <vt:lpstr>Mass dependent mass factor</vt:lpstr>
      <vt:lpstr>What does this mean?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bissell</dc:creator>
  <cp:lastModifiedBy>mark bissell</cp:lastModifiedBy>
  <cp:revision>1</cp:revision>
  <dcterms:created xsi:type="dcterms:W3CDTF">2025-05-27T11:00:00Z</dcterms:created>
  <dcterms:modified xsi:type="dcterms:W3CDTF">2025-05-28T16:36:15Z</dcterms:modified>
</cp:coreProperties>
</file>