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3" r:id="rId3"/>
    <p:sldId id="290" r:id="rId4"/>
    <p:sldId id="29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FF"/>
    <a:srgbClr val="800000"/>
    <a:srgbClr val="CDB07F"/>
    <a:srgbClr val="005A00"/>
    <a:srgbClr val="A68C63"/>
    <a:srgbClr val="FF8000"/>
    <a:srgbClr val="FF8080"/>
    <a:srgbClr val="AED19B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6T07:55:54.879"/>
    </inkml:context>
    <inkml:brush xml:id="br0">
      <inkml:brushProperty name="width" value="0.035" units="cm"/>
      <inkml:brushProperty name="height" value="0.035" units="cm"/>
      <inkml:brushProperty name="color" value="#CC9900"/>
      <inkml:brushProperty name="ignorePressure" value="1"/>
    </inkml:brush>
  </inkml:definitions>
  <inkml:trace contextRef="#ctx0" brushRef="#br0">0 1,'497'0,"-492"0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6T07:55:59.315"/>
    </inkml:context>
    <inkml:brush xml:id="br0">
      <inkml:brushProperty name="width" value="0.035" units="cm"/>
      <inkml:brushProperty name="height" value="0.035" units="cm"/>
      <inkml:brushProperty name="color" value="#CC9900"/>
      <inkml:brushProperty name="ignorePressure" value="1"/>
    </inkml:brush>
  </inkml:definitions>
  <inkml:trace contextRef="#ctx0" brushRef="#br0">1 0,'489'0,"-483"0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6T07:56:05.124"/>
    </inkml:context>
    <inkml:brush xml:id="br0">
      <inkml:brushProperty name="width" value="0.035" units="cm"/>
      <inkml:brushProperty name="height" value="0.035" units="cm"/>
      <inkml:brushProperty name="color" value="#CC9900"/>
      <inkml:brushProperty name="ignorePressure" value="1"/>
    </inkml:brush>
  </inkml:definitions>
  <inkml:trace contextRef="#ctx0" brushRef="#br0">199 0,'-193'0,"188"0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6T07:56:18.637"/>
    </inkml:context>
    <inkml:brush xml:id="br0">
      <inkml:brushProperty name="width" value="0.035" units="cm"/>
      <inkml:brushProperty name="height" value="0.035" units="cm"/>
      <inkml:brushProperty name="color" value="#CC9900"/>
      <inkml:brushProperty name="ignorePressure" value="1"/>
    </inkml:brush>
  </inkml:definitions>
  <inkml:trace contextRef="#ctx0" brushRef="#br0">608 1,'-602'0,"596"0</inkml:trace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25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6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905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431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2101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69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47376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2741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151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1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3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3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74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6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7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183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1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7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84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26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8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emf"/><Relationship Id="rId7" Type="http://schemas.openxmlformats.org/officeDocument/2006/relationships/customXml" Target="../ink/ink2.xml"/><Relationship Id="rId12" Type="http://schemas.openxmlformats.org/officeDocument/2006/relationships/image" Target="../media/image12.png"/><Relationship Id="rId2" Type="http://schemas.openxmlformats.org/officeDocument/2006/relationships/oleObject" Target="file:///C:\CERNPLM\prod\catia\lmargeri\ST2421740_01.CATProduct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11.png"/><Relationship Id="rId4" Type="http://schemas.openxmlformats.org/officeDocument/2006/relationships/image" Target="../media/image8.emf"/><Relationship Id="rId9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file:///C:\CERNPLM\prod\catia\lmargeri\ST2421740_01.CATProduct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4A1F021-DBBB-ADD2-5A7F-804E4C990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LHC BGI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EF5C90F-F140-4444-0822-A0655D26F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US" dirty="0" err="1"/>
              <a:t>L.Margerison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9145A3-1775-C9D4-9FA8-041265432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409906" cy="4608512"/>
          </a:xfrm>
        </p:spPr>
        <p:txBody>
          <a:bodyPr>
            <a:normAutofit/>
          </a:bodyPr>
          <a:lstStyle/>
          <a:p>
            <a:r>
              <a:rPr lang="en-GB" sz="1600" dirty="0"/>
              <a:t>New LHC Magnet Aperture = 140mm (Useable)</a:t>
            </a:r>
          </a:p>
          <a:p>
            <a:r>
              <a:rPr lang="en-GB" sz="1600" dirty="0"/>
              <a:t>Beam line Aperture = 80mm</a:t>
            </a:r>
          </a:p>
          <a:p>
            <a:r>
              <a:rPr lang="en-GB" sz="1600" dirty="0"/>
              <a:t>Beam Exclusion Zone = 50mm</a:t>
            </a:r>
          </a:p>
          <a:p>
            <a:r>
              <a:rPr lang="en-GB" sz="1600" dirty="0"/>
              <a:t>7mm Isolation between anode and beam exclusion zone</a:t>
            </a:r>
          </a:p>
          <a:p>
            <a:r>
              <a:rPr lang="en-GB" sz="1600" dirty="0"/>
              <a:t>Cathode 150mm long</a:t>
            </a:r>
          </a:p>
          <a:p>
            <a:r>
              <a:rPr lang="en-GB" sz="1600" dirty="0"/>
              <a:t>Cathode wing shaped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9122D5-12B3-3786-5A9C-2D44B9BA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88862-228D-13D8-9203-CDC1BFD1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2CAFC2-26B6-134E-85E5-5D171C2C5E12}" type="datetime3">
              <a:rPr kumimoji="0" lang="en-US" sz="8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 May 2025</a:t>
            </a:fld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CFB61-4EEA-62B6-61DB-1B6B700D7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CF587-5215-8A72-214A-774A90FE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311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940470C3-AD6F-7D9C-519C-94D6B5D3FE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661449"/>
              </p:ext>
            </p:extLst>
          </p:nvPr>
        </p:nvGraphicFramePr>
        <p:xfrm>
          <a:off x="4001306" y="697459"/>
          <a:ext cx="7891379" cy="4709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it" r:id="rId2" imgW="4216832" imgH="2516364" progId="CATIA.Product">
                  <p:link updateAutomatic="1"/>
                </p:oleObj>
              </mc:Choice>
              <mc:Fallback>
                <p:oleObj name="Produit" r:id="rId2" imgW="4216832" imgH="2516364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01306" y="697459"/>
                        <a:ext cx="7891379" cy="4709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7F7CF2A-90F8-C66E-EB5C-AFA717B710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8745638"/>
              </p:ext>
            </p:extLst>
          </p:nvPr>
        </p:nvGraphicFramePr>
        <p:xfrm>
          <a:off x="3963641" y="814765"/>
          <a:ext cx="7966707" cy="461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it" r:id="rId2" imgW="4824784" imgH="2794706" progId="CATIA.Product">
                  <p:link updateAutomatic="1"/>
                </p:oleObj>
              </mc:Choice>
              <mc:Fallback>
                <p:oleObj name="Produit" r:id="rId2" imgW="4824784" imgH="2794706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3641" y="814765"/>
                        <a:ext cx="7966707" cy="4613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067738-6008-6F48-A4F8-5C6681449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294" y="1887621"/>
            <a:ext cx="5366085" cy="434791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Main Chamber</a:t>
            </a:r>
          </a:p>
          <a:p>
            <a:pPr marL="0" indent="0">
              <a:buNone/>
            </a:pPr>
            <a:r>
              <a:rPr lang="en-GB" sz="1800" dirty="0"/>
              <a:t>Main Sealing Flanges</a:t>
            </a:r>
          </a:p>
          <a:p>
            <a:pPr marL="0" indent="0">
              <a:buNone/>
            </a:pPr>
            <a:r>
              <a:rPr lang="en-GB" sz="1800" dirty="0"/>
              <a:t>40kv </a:t>
            </a:r>
            <a:r>
              <a:rPr lang="en-GB" sz="1800" dirty="0" err="1"/>
              <a:t>Allectra</a:t>
            </a:r>
            <a:r>
              <a:rPr lang="en-GB" sz="1800" dirty="0"/>
              <a:t> HV Feedthrough </a:t>
            </a:r>
          </a:p>
          <a:p>
            <a:pPr marL="0" indent="0">
              <a:buNone/>
            </a:pPr>
            <a:r>
              <a:rPr lang="en-GB" sz="1800" dirty="0"/>
              <a:t>Cathode Insert</a:t>
            </a:r>
          </a:p>
          <a:p>
            <a:pPr marL="0" indent="0">
              <a:buNone/>
            </a:pPr>
            <a:r>
              <a:rPr lang="en-GB" sz="1800" dirty="0"/>
              <a:t>Anode Insert</a:t>
            </a:r>
          </a:p>
          <a:p>
            <a:pPr marL="0" indent="0">
              <a:buNone/>
            </a:pPr>
            <a:r>
              <a:rPr lang="en-GB" sz="1800" dirty="0"/>
              <a:t>Cathode</a:t>
            </a:r>
          </a:p>
          <a:p>
            <a:pPr marL="0" indent="0">
              <a:buNone/>
            </a:pPr>
            <a:r>
              <a:rPr lang="en-GB" sz="1800" dirty="0"/>
              <a:t>Electrical Isolators</a:t>
            </a:r>
          </a:p>
          <a:p>
            <a:pPr marL="0" indent="0">
              <a:buNone/>
            </a:pPr>
            <a:r>
              <a:rPr lang="en-GB" sz="1800" dirty="0"/>
              <a:t>PCB &amp; </a:t>
            </a:r>
            <a:r>
              <a:rPr lang="en-GB" sz="1800" dirty="0" err="1"/>
              <a:t>Timepix</a:t>
            </a:r>
            <a:r>
              <a:rPr lang="en-GB" sz="1800" dirty="0"/>
              <a:t> 4</a:t>
            </a:r>
          </a:p>
          <a:p>
            <a:pPr marL="0" indent="0">
              <a:buNone/>
            </a:pPr>
            <a:r>
              <a:rPr lang="en-GB" sz="1800" dirty="0"/>
              <a:t>PCB Pins</a:t>
            </a:r>
          </a:p>
          <a:p>
            <a:pPr marL="0" indent="0">
              <a:buNone/>
            </a:pPr>
            <a:r>
              <a:rPr lang="en-GB" sz="1800" dirty="0"/>
              <a:t>PCB Feedthrough Flange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2D77CE-AB94-35B2-A844-A489EAF67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45032-7B4F-1263-3704-710AAFC9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D574B-0DBA-9E0F-2588-8622E59D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D4AE7-9CF2-4460-5B97-65D038DD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AE8CC93-475F-F7F9-79C8-349157D34E0B}"/>
              </a:ext>
            </a:extLst>
          </p:cNvPr>
          <p:cNvGrpSpPr/>
          <p:nvPr/>
        </p:nvGrpSpPr>
        <p:grpSpPr>
          <a:xfrm>
            <a:off x="390287" y="1900151"/>
            <a:ext cx="383642" cy="3582569"/>
            <a:chOff x="692007" y="1910847"/>
            <a:chExt cx="383642" cy="358256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05B73DD-08B9-3A85-7171-E87D15D4DF41}"/>
                </a:ext>
              </a:extLst>
            </p:cNvPr>
            <p:cNvSpPr/>
            <p:nvPr/>
          </p:nvSpPr>
          <p:spPr>
            <a:xfrm>
              <a:off x="700318" y="1910847"/>
              <a:ext cx="375331" cy="23261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B47602-6C6E-BD27-2FA4-1B73C95351D8}"/>
                </a:ext>
              </a:extLst>
            </p:cNvPr>
            <p:cNvSpPr/>
            <p:nvPr/>
          </p:nvSpPr>
          <p:spPr>
            <a:xfrm>
              <a:off x="692007" y="2660775"/>
              <a:ext cx="375331" cy="232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AF3B0D-0E2F-91B4-5837-CE8507B328B0}"/>
                </a:ext>
              </a:extLst>
            </p:cNvPr>
            <p:cNvSpPr/>
            <p:nvPr/>
          </p:nvSpPr>
          <p:spPr>
            <a:xfrm>
              <a:off x="699623" y="3029408"/>
              <a:ext cx="375331" cy="232610"/>
            </a:xfrm>
            <a:prstGeom prst="rect">
              <a:avLst/>
            </a:prstGeom>
            <a:solidFill>
              <a:srgbClr val="AED19B"/>
            </a:solidFill>
            <a:ln>
              <a:solidFill>
                <a:srgbClr val="AED19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CEED255-8437-C403-93E1-F4CB20EA0287}"/>
                </a:ext>
              </a:extLst>
            </p:cNvPr>
            <p:cNvSpPr/>
            <p:nvPr/>
          </p:nvSpPr>
          <p:spPr>
            <a:xfrm>
              <a:off x="699623" y="5260806"/>
              <a:ext cx="375331" cy="232610"/>
            </a:xfrm>
            <a:prstGeom prst="rect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121659D-021C-1E01-E615-8DFAD03C88E3}"/>
                </a:ext>
              </a:extLst>
            </p:cNvPr>
            <p:cNvSpPr/>
            <p:nvPr/>
          </p:nvSpPr>
          <p:spPr>
            <a:xfrm>
              <a:off x="692010" y="4892173"/>
              <a:ext cx="375331" cy="232610"/>
            </a:xfrm>
            <a:prstGeom prst="rect">
              <a:avLst/>
            </a:prstGeom>
            <a:solidFill>
              <a:srgbClr val="CDB07F"/>
            </a:solidFill>
            <a:ln>
              <a:solidFill>
                <a:srgbClr val="CDB07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2108C4D-EA4E-36A4-49AD-88DB55964312}"/>
                </a:ext>
              </a:extLst>
            </p:cNvPr>
            <p:cNvSpPr/>
            <p:nvPr/>
          </p:nvSpPr>
          <p:spPr>
            <a:xfrm>
              <a:off x="699623" y="3420058"/>
              <a:ext cx="375331" cy="232610"/>
            </a:xfrm>
            <a:prstGeom prst="rect">
              <a:avLst/>
            </a:prstGeom>
            <a:solidFill>
              <a:srgbClr val="FF8080"/>
            </a:solidFill>
            <a:ln>
              <a:solidFill>
                <a:srgbClr val="FF808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5D13CA0-91F5-1E93-6B55-D4CD248FEB82}"/>
                </a:ext>
              </a:extLst>
            </p:cNvPr>
            <p:cNvSpPr/>
            <p:nvPr/>
          </p:nvSpPr>
          <p:spPr>
            <a:xfrm>
              <a:off x="692008" y="3780757"/>
              <a:ext cx="375331" cy="232610"/>
            </a:xfrm>
            <a:prstGeom prst="rect">
              <a:avLst/>
            </a:prstGeom>
            <a:solidFill>
              <a:srgbClr val="FF8000"/>
            </a:solidFill>
            <a:ln>
              <a:solidFill>
                <a:srgbClr val="FF8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20EE5FF-2FEC-3EE7-1B92-DC561B81E6F0}"/>
                </a:ext>
              </a:extLst>
            </p:cNvPr>
            <p:cNvSpPr/>
            <p:nvPr/>
          </p:nvSpPr>
          <p:spPr>
            <a:xfrm>
              <a:off x="692009" y="4163756"/>
              <a:ext cx="375331" cy="232610"/>
            </a:xfrm>
            <a:prstGeom prst="rect">
              <a:avLst/>
            </a:prstGeom>
            <a:solidFill>
              <a:srgbClr val="A68C63"/>
            </a:solidFill>
            <a:ln>
              <a:solidFill>
                <a:srgbClr val="A68C6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DD0D196-7CCF-1EAA-3D9A-75E9679270C3}"/>
                </a:ext>
              </a:extLst>
            </p:cNvPr>
            <p:cNvSpPr/>
            <p:nvPr/>
          </p:nvSpPr>
          <p:spPr>
            <a:xfrm>
              <a:off x="692010" y="4523540"/>
              <a:ext cx="375331" cy="232610"/>
            </a:xfrm>
            <a:prstGeom prst="rect">
              <a:avLst/>
            </a:prstGeom>
            <a:solidFill>
              <a:srgbClr val="005A00"/>
            </a:solidFill>
            <a:ln>
              <a:solidFill>
                <a:srgbClr val="005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5BD5ACB-7D08-5CA4-4E69-9C99651FC8A2}"/>
                </a:ext>
              </a:extLst>
            </p:cNvPr>
            <p:cNvSpPr/>
            <p:nvPr/>
          </p:nvSpPr>
          <p:spPr>
            <a:xfrm>
              <a:off x="692011" y="2293351"/>
              <a:ext cx="375331" cy="232610"/>
            </a:xfrm>
            <a:prstGeom prst="rect">
              <a:avLst/>
            </a:prstGeom>
            <a:solidFill>
              <a:srgbClr val="D2D2FF"/>
            </a:solidFill>
            <a:ln>
              <a:solidFill>
                <a:srgbClr val="D2D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3731C48-4012-D616-1E78-8A88F01CF450}"/>
                  </a:ext>
                </a:extLst>
              </p14:cNvPr>
              <p14:cNvContentPartPr/>
              <p14:nvPr/>
            </p14:nvContentPartPr>
            <p14:xfrm>
              <a:off x="10813095" y="4622426"/>
              <a:ext cx="181080" cy="36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3731C48-4012-D616-1E78-8A88F01CF45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806975" y="4616306"/>
                <a:ext cx="19332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6D4C2560-EC96-619E-FF11-256E3AD671AC}"/>
                  </a:ext>
                </a:extLst>
              </p14:cNvPr>
              <p14:cNvContentPartPr/>
              <p14:nvPr/>
            </p14:nvContentPartPr>
            <p14:xfrm>
              <a:off x="10817775" y="4613066"/>
              <a:ext cx="178560" cy="36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6D4C2560-EC96-619E-FF11-256E3AD671A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811655" y="4606946"/>
                <a:ext cx="1908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748E901-CE32-2E7F-CF59-65A73A60673C}"/>
                  </a:ext>
                </a:extLst>
              </p14:cNvPr>
              <p14:cNvContentPartPr/>
              <p14:nvPr/>
            </p14:nvContentPartPr>
            <p14:xfrm>
              <a:off x="10751175" y="4674986"/>
              <a:ext cx="71640" cy="36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748E901-CE32-2E7F-CF59-65A73A60673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45055" y="4668866"/>
                <a:ext cx="8388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0B073B5F-D829-03C8-4D00-F0166A1FF864}"/>
                  </a:ext>
                </a:extLst>
              </p14:cNvPr>
              <p14:cNvContentPartPr/>
              <p14:nvPr/>
            </p14:nvContentPartPr>
            <p14:xfrm>
              <a:off x="10613295" y="4553306"/>
              <a:ext cx="219240" cy="36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0B073B5F-D829-03C8-4D00-F0166A1FF86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607175" y="4547186"/>
                <a:ext cx="23148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BDC3C810-0EB6-41E8-7B37-18DF35F06575}"/>
              </a:ext>
            </a:extLst>
          </p:cNvPr>
          <p:cNvSpPr txBox="1">
            <a:spLocks/>
          </p:cNvSpPr>
          <p:nvPr/>
        </p:nvSpPr>
        <p:spPr>
          <a:xfrm>
            <a:off x="390287" y="6068011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Flanges and inserts could be machined from one block together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591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4FBFC-61BD-9517-10DD-13D68D843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546390" cy="4608512"/>
          </a:xfrm>
        </p:spPr>
        <p:txBody>
          <a:bodyPr/>
          <a:lstStyle/>
          <a:p>
            <a:r>
              <a:rPr lang="en-GB" dirty="0"/>
              <a:t>Ceramic block</a:t>
            </a:r>
          </a:p>
          <a:p>
            <a:r>
              <a:rPr lang="en-GB" dirty="0"/>
              <a:t>Pins crimped to wires to get the 90 degree bend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F671AB-E830-9099-A605-CF8EF5E4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PCB Feedthrough and </a:t>
            </a:r>
            <a:r>
              <a:rPr lang="en-GB" dirty="0" err="1"/>
              <a:t>Transistion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6EB1A-BF0F-666C-013A-8066405A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644B7-3DA2-B707-54C5-E8CB30BF1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0357C-DB81-48A2-B1C9-F0C8CC09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8671CCE-E73A-3324-698F-2C047ACC0F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068681"/>
              </p:ext>
            </p:extLst>
          </p:nvPr>
        </p:nvGraphicFramePr>
        <p:xfrm>
          <a:off x="4016374" y="1776804"/>
          <a:ext cx="7767637" cy="3806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it" r:id="rId2" imgW="5805557" imgH="2845506" progId="CATIA.Product">
                  <p:link updateAutomatic="1"/>
                </p:oleObj>
              </mc:Choice>
              <mc:Fallback>
                <p:oleObj name="Produit" r:id="rId2" imgW="5805557" imgH="2845506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16374" y="1776804"/>
                        <a:ext cx="7767637" cy="3806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05254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18824</TotalTime>
  <Words>113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1_Office Theme</vt:lpstr>
      <vt:lpstr>file:///C:\CERNPLM\prod\catia\lmargeri\ST2421740_01.CATProduct</vt:lpstr>
      <vt:lpstr>C:\CERNPLM\prod\catia\lmargeri\ST2421740_01.CATProduct</vt:lpstr>
      <vt:lpstr>C:\CERNPLM\prod\catia\lmargeri\ST2421740_01.CATProduct</vt:lpstr>
      <vt:lpstr>LHC BGI Design</vt:lpstr>
      <vt:lpstr>Design Parameters</vt:lpstr>
      <vt:lpstr>Conceptual Design</vt:lpstr>
      <vt:lpstr>PCB Feedthrough and Transistion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 Karen Margerison</dc:creator>
  <cp:lastModifiedBy>Lauren Karen Margerison</cp:lastModifiedBy>
  <cp:revision>40</cp:revision>
  <dcterms:created xsi:type="dcterms:W3CDTF">2025-02-07T15:34:42Z</dcterms:created>
  <dcterms:modified xsi:type="dcterms:W3CDTF">2025-05-26T08:05:01Z</dcterms:modified>
</cp:coreProperties>
</file>