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5" r:id="rId2"/>
    <p:sldId id="294" r:id="rId3"/>
    <p:sldId id="304" r:id="rId4"/>
    <p:sldId id="295" r:id="rId5"/>
    <p:sldId id="296" r:id="rId6"/>
    <p:sldId id="297" r:id="rId7"/>
    <p:sldId id="299" r:id="rId8"/>
    <p:sldId id="298" r:id="rId9"/>
    <p:sldId id="300" r:id="rId10"/>
    <p:sldId id="301" r:id="rId11"/>
    <p:sldId id="302" r:id="rId12"/>
    <p:sldId id="303" r:id="rId13"/>
    <p:sldId id="30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7" d="100"/>
          <a:sy n="117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gi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03/10/2011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R. Assmann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B1B60847-4273-4283-9A20-7502A3B151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217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B0B9C-1715-4A5B-BA86-E7B0B0E92402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104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18A80-74E9-417C-9A67-5315BF9B90AB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705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7C4DD8-EDF9-43BE-A62A-8F18F880803C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46464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77712-D630-4609-8EA2-9F12F2F9CE67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315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8562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03/10/2011</a:t>
            </a:r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3713" y="6553200"/>
            <a:ext cx="5616575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  <a:latin typeface="Arial"/>
              </a:rPr>
              <a:t>R. Assmann</a:t>
            </a:r>
            <a:endParaRPr lang="en-US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4388" y="6553200"/>
            <a:ext cx="495300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CE42571A-71C3-49A2-97FC-1B5D6448A0B2}" type="slidenum">
              <a:rPr lang="en-US">
                <a:solidFill>
                  <a:srgbClr val="000000">
                    <a:tint val="75000"/>
                  </a:srgbClr>
                </a:solidFill>
                <a:latin typeface="Arial"/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781201"/>
      </p:ext>
    </p:extLst>
  </p:cSld>
  <p:clrMapOvr>
    <a:masterClrMapping/>
  </p:clrMapOvr>
  <p:transition xmlns:p14="http://schemas.microsoft.com/office/powerpoint/2010/main"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4"/>
          <p:cNvSpPr>
            <a:spLocks noGrp="1"/>
          </p:cNvSpPr>
          <p:nvPr userDrawn="1"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72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F0F19-6CAA-4D6D-9E34-F71A62A9BCEC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148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CCCB5-768F-4B55-9296-B1E079CF551C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15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C9C040-687E-408D-9071-CFFC95BD01EF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200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58156-B4D3-4E7C-AD79-4E49503DFDC5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482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FB003-2F04-491C-8867-42E97C32928E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492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C6DE9-301A-4BAA-9441-D67A8E0E7AE8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2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873DCE-3EB4-4068-95AF-BDE5C200435B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634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/>
            </a:lvl1pPr>
          </a:lstStyle>
          <a:p>
            <a:pPr defTabSz="914400" fontAlgn="base">
              <a:spcAft>
                <a:spcPct val="0"/>
              </a:spcAft>
              <a:defRPr/>
            </a:pPr>
            <a:r>
              <a:rPr lang="en-US" smtClean="0">
                <a:solidFill>
                  <a:srgbClr val="00007D"/>
                </a:solidFill>
                <a:latin typeface="Arial" charset="0"/>
              </a:rPr>
              <a:t>R. Assmann</a:t>
            </a:r>
            <a:endParaRPr lang="en-US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defTabSz="914400" fontAlgn="base">
              <a:spcAft>
                <a:spcPct val="0"/>
              </a:spcAft>
              <a:defRPr/>
            </a:pPr>
            <a:fld id="{C2711A9A-51AE-49B2-9A35-322F06960183}" type="slidenum">
              <a:rPr lang="en-US">
                <a:solidFill>
                  <a:srgbClr val="00007D"/>
                </a:solidFill>
                <a:latin typeface="Arial" charset="0"/>
              </a:rPr>
              <a:pPr defTabSz="914400" fontAlgn="base"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102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 defTabSz="914400" fontAlgn="base">
              <a:spcAft>
                <a:spcPct val="0"/>
              </a:spcAft>
              <a:defRPr/>
            </a:pPr>
            <a:r>
              <a:rPr lang="en-US" smtClean="0">
                <a:solidFill>
                  <a:srgbClr val="00007D"/>
                </a:solidFill>
                <a:latin typeface="Arial" charset="0"/>
              </a:rPr>
              <a:t>03/10/2011</a:t>
            </a:r>
            <a:endParaRPr lang="en-US" dirty="0">
              <a:solidFill>
                <a:srgbClr val="00007D"/>
              </a:solidFill>
              <a:latin typeface="Arial" charset="0"/>
            </a:endParaRPr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2000">
              <a:solidFill>
                <a:srgbClr val="00007D"/>
              </a:solidFill>
              <a:latin typeface="Arial" charset="0"/>
            </a:endParaRPr>
          </a:p>
        </p:txBody>
      </p:sp>
      <p:pic>
        <p:nvPicPr>
          <p:cNvPr id="1032" name="Picture 18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0"/>
            <a:ext cx="654050" cy="62388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 type="none" w="lg" len="lg"/>
          </a:ln>
        </p:spPr>
      </p:pic>
    </p:spTree>
    <p:extLst>
      <p:ext uri="{BB962C8B-B14F-4D97-AF65-F5344CB8AC3E}">
        <p14:creationId xmlns:p14="http://schemas.microsoft.com/office/powerpoint/2010/main" val="3355940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1099280"/>
          </a:xfrm>
          <a:solidFill>
            <a:srgbClr val="FFFFFF"/>
          </a:solidFill>
        </p:spPr>
        <p:txBody>
          <a:bodyPr/>
          <a:lstStyle/>
          <a:p>
            <a:r>
              <a:rPr lang="de-DE" b="1" dirty="0" smtClean="0"/>
              <a:t>Floating </a:t>
            </a:r>
            <a:r>
              <a:rPr lang="de-DE" b="1" dirty="0" err="1" smtClean="0"/>
              <a:t>Machine</a:t>
            </a:r>
            <a:r>
              <a:rPr lang="de-DE" b="1" dirty="0" smtClean="0"/>
              <a:t> </a:t>
            </a:r>
            <a:r>
              <a:rPr lang="de-DE" b="1" dirty="0"/>
              <a:t>D</a:t>
            </a:r>
            <a:r>
              <a:rPr lang="de-DE" b="1" dirty="0" smtClean="0"/>
              <a:t>evelopment </a:t>
            </a:r>
            <a:r>
              <a:rPr lang="de-DE" b="1" dirty="0" err="1" smtClean="0"/>
              <a:t>Week</a:t>
            </a:r>
            <a:r>
              <a:rPr lang="de-DE" b="1" dirty="0" smtClean="0"/>
              <a:t> 40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72010" y="1556740"/>
            <a:ext cx="8964610" cy="4680650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R. Assmann </a:t>
            </a:r>
          </a:p>
          <a:p>
            <a:pPr marL="0" indent="0" algn="ctr">
              <a:buNone/>
            </a:pPr>
            <a:r>
              <a:rPr lang="en-US" dirty="0" smtClean="0"/>
              <a:t>for the LHC MD coordination team </a:t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b="1" dirty="0" smtClean="0"/>
              <a:t>R. Assmann, Frank Zimmermann, Giulia </a:t>
            </a:r>
            <a:r>
              <a:rPr lang="en-US" b="1" dirty="0" err="1" smtClean="0"/>
              <a:t>Papotti</a:t>
            </a:r>
            <a:r>
              <a:rPr lang="en-US" dirty="0" smtClean="0"/>
              <a:t>)</a:t>
            </a:r>
          </a:p>
          <a:p>
            <a:pPr marL="0" indent="0" algn="ctr">
              <a:buNone/>
            </a:pPr>
            <a:r>
              <a:rPr lang="en-US" dirty="0" smtClean="0"/>
              <a:t>LPC, 03.10.2011</a:t>
            </a:r>
          </a:p>
        </p:txBody>
      </p:sp>
      <p:pic>
        <p:nvPicPr>
          <p:cNvPr id="7" name="Content Placeholder 10" descr="md-v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86" t="9518" r="5046" b="11645"/>
          <a:stretch/>
        </p:blipFill>
        <p:spPr bwMode="auto">
          <a:xfrm>
            <a:off x="2267680" y="3445449"/>
            <a:ext cx="4644010" cy="2625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5445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Draft </a:t>
            </a:r>
            <a:r>
              <a:rPr lang="en-US" dirty="0" smtClean="0"/>
              <a:t>List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03/10/2011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63055248"/>
              </p:ext>
            </p:extLst>
          </p:nvPr>
        </p:nvGraphicFramePr>
        <p:xfrm>
          <a:off x="228771" y="806003"/>
          <a:ext cx="8685042" cy="5714162"/>
        </p:xfrm>
        <a:graphic>
          <a:graphicData uri="http://schemas.openxmlformats.org/drawingml/2006/table">
            <a:tbl>
              <a:tblPr/>
              <a:tblGrid>
                <a:gridCol w="5228223"/>
                <a:gridCol w="997490"/>
                <a:gridCol w="1186669"/>
                <a:gridCol w="1272660"/>
              </a:tblGrid>
              <a:tr h="744474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Short MD description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 from MD#4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 from floating MD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7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Theme: Running with 25ns or 50ns?</a:t>
                      </a:r>
                    </a:p>
                  </a:txBody>
                  <a:tcPr marL="9291" marR="9291" marT="92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Large Pile-Up (from MD3, on physics time)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25ns: injection + ADT set-up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0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25ns: setup up to ≥48b, quality check, ramp 24b, squeeze, collision, SB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25ns: 450GeV, observation, e-cloud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0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25ns: ramp 48b, squeeze, collide, LR beam-beam test, scraping test for beam shape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5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Theme: Operational efficiency, new working points, preparation for ions</a:t>
                      </a:r>
                    </a:p>
                  </a:txBody>
                  <a:tcPr marL="9291" marR="9291" marT="92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Ions: p-Pb test, rephasing, radial loop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Combined ramp and squeeze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instrumentation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 working points: integer to half-integer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TDI vacuum issues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65662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Draft </a:t>
            </a:r>
            <a:r>
              <a:rPr lang="en-US" dirty="0" smtClean="0"/>
              <a:t>List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03/10/2011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251582"/>
              </p:ext>
            </p:extLst>
          </p:nvPr>
        </p:nvGraphicFramePr>
        <p:xfrm>
          <a:off x="207061" y="806004"/>
          <a:ext cx="8706752" cy="5793584"/>
        </p:xfrm>
        <a:graphic>
          <a:graphicData uri="http://schemas.openxmlformats.org/drawingml/2006/table">
            <a:tbl>
              <a:tblPr/>
              <a:tblGrid>
                <a:gridCol w="5241292"/>
                <a:gridCol w="999983"/>
                <a:gridCol w="1189635"/>
                <a:gridCol w="1275842"/>
              </a:tblGrid>
              <a:tr h="725686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Short MD description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 from MD#4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 from floating MD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3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Theme: Machine analysis, future upgrades</a:t>
                      </a:r>
                    </a:p>
                  </a:txBody>
                  <a:tcPr marL="9291" marR="9291" marT="92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Injection stability and losses for HW upgrades (LIU)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ATS optics dry run (HL-LHC)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ATS pre-squeeze to 0.4m and tight collimation settings (LHC)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ATS squeeze to 0.1m in IR1 and IR5 (HL-LHC)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Quench margin at injection (LHC) (450 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Quench margin at 3.5 TeV (HL-LHC)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Longitudinal RF stability (LHC)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Large </a:t>
                      </a:r>
                      <a:r>
                        <a:rPr lang="en-US" sz="1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Piwinsky</a:t>
                      </a:r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Angle (HL-LHC)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Non-linear dynamics (LHC)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7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Overhead/Reserve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3607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Discussion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259" y="871308"/>
            <a:ext cx="8760553" cy="5652884"/>
          </a:xfrm>
        </p:spPr>
        <p:txBody>
          <a:bodyPr/>
          <a:lstStyle/>
          <a:p>
            <a:r>
              <a:rPr lang="de-DE" dirty="0" err="1" smtClean="0"/>
              <a:t>What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NOT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what</a:t>
            </a:r>
            <a:r>
              <a:rPr lang="de-DE" dirty="0" smtClean="0"/>
              <a:t> MUST still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 in 2011?</a:t>
            </a:r>
          </a:p>
          <a:p>
            <a:pPr lvl="1"/>
            <a:r>
              <a:rPr lang="de-DE" dirty="0" err="1"/>
              <a:t>Scheduled</a:t>
            </a:r>
            <a:r>
              <a:rPr lang="de-DE" dirty="0"/>
              <a:t> 168h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MD time in 2011.</a:t>
            </a:r>
          </a:p>
          <a:p>
            <a:pPr lvl="1"/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could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scheduled</a:t>
            </a:r>
            <a:r>
              <a:rPr lang="de-DE" dirty="0"/>
              <a:t> </a:t>
            </a:r>
            <a:r>
              <a:rPr lang="de-DE" dirty="0" err="1"/>
              <a:t>another</a:t>
            </a:r>
            <a:r>
              <a:rPr lang="de-DE" dirty="0"/>
              <a:t> 230h (</a:t>
            </a:r>
            <a:r>
              <a:rPr lang="de-DE" dirty="0" err="1"/>
              <a:t>see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)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(in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requests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reduced</a:t>
            </a:r>
            <a:r>
              <a:rPr lang="de-DE" dirty="0"/>
              <a:t>)...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9779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Thank</a:t>
            </a:r>
            <a:r>
              <a:rPr lang="de-DE" dirty="0" smtClean="0"/>
              <a:t> </a:t>
            </a:r>
            <a:r>
              <a:rPr lang="de-DE" dirty="0" err="1" smtClean="0"/>
              <a:t>you</a:t>
            </a:r>
            <a:r>
              <a:rPr lang="de-DE" dirty="0" smtClean="0"/>
              <a:t>...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689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1124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Scheduled &amp; not yet scheduled </a:t>
            </a:r>
            <a:br>
              <a:rPr lang="en-US" dirty="0" smtClean="0"/>
            </a:br>
            <a:r>
              <a:rPr lang="en-US" dirty="0" smtClean="0"/>
              <a:t>MD Requests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status August 2011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749457"/>
            <a:ext cx="4186595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times in hours </a:t>
            </a:r>
          </a:p>
          <a:p>
            <a:r>
              <a:rPr lang="en-US" sz="2800" dirty="0" smtClean="0"/>
              <a:t>(incl.  </a:t>
            </a:r>
            <a:r>
              <a:rPr lang="en-US" sz="2800" dirty="0"/>
              <a:t>p</a:t>
            </a:r>
            <a:r>
              <a:rPr lang="en-US" sz="2800" dirty="0" smtClean="0"/>
              <a:t>ossible ramp down) </a:t>
            </a:r>
          </a:p>
          <a:p>
            <a:r>
              <a:rPr lang="en-US" sz="2800" dirty="0" smtClean="0"/>
              <a:t>allocated in: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1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st</a:t>
            </a:r>
            <a:r>
              <a:rPr lang="en-US" sz="2800" b="1" dirty="0" smtClean="0">
                <a:solidFill>
                  <a:srgbClr val="FF0000"/>
                </a:solidFill>
              </a:rPr>
              <a:t> MD block</a:t>
            </a:r>
          </a:p>
          <a:p>
            <a:r>
              <a:rPr lang="en-US" sz="2800" b="1" dirty="0" smtClean="0">
                <a:solidFill>
                  <a:srgbClr val="0000CC"/>
                </a:solidFill>
              </a:rPr>
              <a:t>2</a:t>
            </a:r>
            <a:r>
              <a:rPr lang="en-US" sz="2800" b="1" baseline="30000" dirty="0" smtClean="0">
                <a:solidFill>
                  <a:srgbClr val="0000CC"/>
                </a:solidFill>
              </a:rPr>
              <a:t>nd</a:t>
            </a:r>
            <a:r>
              <a:rPr lang="en-US" sz="2800" b="1" dirty="0" smtClean="0">
                <a:solidFill>
                  <a:srgbClr val="0000CC"/>
                </a:solidFill>
              </a:rPr>
              <a:t> MD block</a:t>
            </a:r>
          </a:p>
          <a:p>
            <a:r>
              <a:rPr lang="en-US" sz="2800" b="1" dirty="0" smtClean="0">
                <a:solidFill>
                  <a:srgbClr val="00B050"/>
                </a:solidFill>
              </a:rPr>
              <a:t>3</a:t>
            </a:r>
            <a:r>
              <a:rPr lang="en-US" sz="2800" b="1" baseline="30000" dirty="0" smtClean="0">
                <a:solidFill>
                  <a:srgbClr val="00B050"/>
                </a:solidFill>
              </a:rPr>
              <a:t>rd</a:t>
            </a:r>
            <a:r>
              <a:rPr lang="en-US" sz="2800" b="1" dirty="0" smtClean="0">
                <a:solidFill>
                  <a:srgbClr val="00B050"/>
                </a:solidFill>
              </a:rPr>
              <a:t> MD block</a:t>
            </a:r>
          </a:p>
          <a:p>
            <a:endParaRPr lang="en-US" sz="2800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684213" y="2540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bg2"/>
                </a:solidFill>
                <a:latin typeface="Arial" charset="0"/>
              </a:defRPr>
            </a:lvl9pPr>
          </a:lstStyle>
          <a:p>
            <a:r>
              <a:rPr lang="en-US" dirty="0" smtClean="0"/>
              <a:t>Appendix 1 </a:t>
            </a:r>
            <a:r>
              <a:rPr lang="en-US" dirty="0" smtClean="0"/>
              <a:t>– MD List (Status Aug. 2011)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158156-B4D3-4E7C-AD79-4E49503DFDC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24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049929"/>
                <a:gridCol w="111368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447800"/>
          <a:ext cx="8534401" cy="4055589"/>
        </p:xfrm>
        <a:graphic>
          <a:graphicData uri="http://schemas.openxmlformats.org/drawingml/2006/table">
            <a:tbl>
              <a:tblPr/>
              <a:tblGrid>
                <a:gridCol w="2109765"/>
                <a:gridCol w="1234286"/>
                <a:gridCol w="545383"/>
                <a:gridCol w="703256"/>
                <a:gridCol w="703256"/>
                <a:gridCol w="861127"/>
                <a:gridCol w="746311"/>
                <a:gridCol w="692231"/>
                <a:gridCol w="938786"/>
              </a:tblGrid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 degree crossing at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LHCb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(25ns)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W. Herr and T. Pieloni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physics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RA, GP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687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Beam-Beam Limits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W. Herr and T. Pieloni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5e12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RA, GP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Crossing Scheme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F. Zimmermann, R. Calaga, W. Herr and T. Pieloni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1.7e13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HL-LHC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SR, RA, GP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503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Large Piwinski Angle (LPA)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Fartoukh, F. Zimmermann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HL-LHC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Transverse noise, coherent beam-beam instability and beam-beam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emittance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growth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W. Herr and T. Pieloni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5e12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RA, GP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7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Operation tune close to half-Integer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R. Calaga, W. Herr, T. Pieloni, R. Steinhagen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HL-LHC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RA, GP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62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Tune scan for beam-beam optimization, lifetime and losses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W. Herr, T. Pieloni, R. Assmann, R. Steinhagen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6e12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 + HL-LHC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RA, GP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12466" y="0"/>
            <a:ext cx="3499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beam-beam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867400"/>
            <a:ext cx="1610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134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47674" y="5105400"/>
            <a:ext cx="10963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6 (EOF)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74101" y="1905000"/>
            <a:ext cx="126989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8+</a:t>
            </a: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17+</a:t>
            </a:r>
            <a:r>
              <a:rPr lang="en-US" sz="2400" b="1" dirty="0" smtClean="0">
                <a:solidFill>
                  <a:srgbClr val="00B050"/>
                </a:solidFill>
                <a:latin typeface="Calibri"/>
              </a:rPr>
              <a:t>16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400" b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382000" y="42672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1</a:t>
            </a:r>
            <a:endParaRPr lang="en-US" sz="2400" b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382000" y="28194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B050"/>
                </a:solidFill>
                <a:latin typeface="Calibri"/>
              </a:rPr>
              <a:t>8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2158156-B4D3-4E7C-AD79-4E49503DFDC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66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31686" y="0"/>
            <a:ext cx="2356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optics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049929"/>
                <a:gridCol w="111368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447800"/>
          <a:ext cx="8534401" cy="4119582"/>
        </p:xfrm>
        <a:graphic>
          <a:graphicData uri="http://schemas.openxmlformats.org/drawingml/2006/table">
            <a:tbl>
              <a:tblPr/>
              <a:tblGrid>
                <a:gridCol w="2049931"/>
                <a:gridCol w="1199278"/>
                <a:gridCol w="529913"/>
                <a:gridCol w="683310"/>
                <a:gridCol w="683310"/>
                <a:gridCol w="836705"/>
                <a:gridCol w="725146"/>
                <a:gridCol w="1171388"/>
                <a:gridCol w="655420"/>
              </a:tblGrid>
              <a:tr h="16454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ATS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Fartoukh</a:t>
                      </a:r>
                    </a:p>
                  </a:txBody>
                  <a:tcPr marL="5877" marR="5877" marT="5877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HL-LHC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58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Un-squeeze to 90 m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Helmut Burkhardt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Emittance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growth. Life-time and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emittance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dependence on chromaticity at 450 and 3.5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TeV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R. Steinhagen, F.Roncarolo, V.Kain, B. Goddard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2e13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VK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3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Non-linear dynamics studies: various studies. Measurement of single-particle dynamic aperture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F. Schmidt, M. Giovannozzi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09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Collision tunes at injection and ramp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R. Tomas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09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Single beam parameter evolution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G. Papotti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1.15e11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GP</a:t>
                      </a:r>
                    </a:p>
                  </a:txBody>
                  <a:tcPr marL="5877" marR="5877" marT="587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6019800"/>
            <a:ext cx="145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98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83481" y="1371600"/>
            <a:ext cx="9605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14+</a:t>
            </a: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14</a:t>
            </a:r>
            <a:endParaRPr lang="en-US" sz="2400" b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458200" y="18288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10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82000" y="46482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458200" y="38100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12</a:t>
            </a:r>
            <a:endParaRPr lang="en-US" sz="2400" b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79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4375" y="0"/>
            <a:ext cx="2635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e-cloud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049929"/>
                <a:gridCol w="111368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5410200"/>
            <a:ext cx="145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36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1447800"/>
          <a:ext cx="8534399" cy="1225454"/>
        </p:xfrm>
        <a:graphic>
          <a:graphicData uri="http://schemas.openxmlformats.org/drawingml/2006/table">
            <a:tbl>
              <a:tblPr/>
              <a:tblGrid>
                <a:gridCol w="2049929"/>
                <a:gridCol w="1199280"/>
                <a:gridCol w="529915"/>
                <a:gridCol w="683310"/>
                <a:gridCol w="683310"/>
                <a:gridCol w="836705"/>
                <a:gridCol w="725144"/>
                <a:gridCol w="1171387"/>
                <a:gridCol w="655419"/>
              </a:tblGrid>
              <a:tr h="52537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Intensity limitations from electron cloud in the LHC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G. Arduini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4600A5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3e14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8458200" y="18288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B050"/>
                </a:solidFill>
                <a:latin typeface="Calibri"/>
              </a:rPr>
              <a:t>7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33600" y="1828800"/>
            <a:ext cx="1842171" cy="523220"/>
          </a:xfrm>
          <a:prstGeom prst="rect">
            <a:avLst/>
          </a:prstGeom>
          <a:solidFill>
            <a:srgbClr val="00FF99">
              <a:alpha val="49804"/>
            </a:srgbClr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i="1" dirty="0" err="1" smtClean="0">
                <a:solidFill>
                  <a:prstClr val="black"/>
                </a:solidFill>
                <a:latin typeface="Calibri"/>
              </a:rPr>
              <a:t>mC</a:t>
            </a:r>
            <a:r>
              <a:rPr lang="en-US" sz="2800" b="1" i="1" dirty="0" smtClean="0">
                <a:solidFill>
                  <a:prstClr val="black"/>
                </a:solidFill>
                <a:latin typeface="Calibri"/>
              </a:rPr>
              <a:t> priority</a:t>
            </a:r>
            <a:endParaRPr lang="en-US" sz="2800" b="1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905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460" y="0"/>
            <a:ext cx="33911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0070C0"/>
                </a:solidFill>
                <a:latin typeface="Calibri"/>
              </a:rPr>
              <a:t>o</a:t>
            </a: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perational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049929"/>
                <a:gridCol w="111368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5410200"/>
            <a:ext cx="145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12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1447800"/>
          <a:ext cx="8534401" cy="615854"/>
        </p:xfrm>
        <a:graphic>
          <a:graphicData uri="http://schemas.openxmlformats.org/drawingml/2006/table">
            <a:tbl>
              <a:tblPr/>
              <a:tblGrid>
                <a:gridCol w="2049930"/>
                <a:gridCol w="1199280"/>
                <a:gridCol w="529914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Combined ramp and squeeze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Redaelli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2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64549" y="0"/>
            <a:ext cx="1603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IR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049929"/>
                <a:gridCol w="111368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5410200"/>
            <a:ext cx="145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32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447800"/>
          <a:ext cx="8534401" cy="2487641"/>
        </p:xfrm>
        <a:graphic>
          <a:graphicData uri="http://schemas.openxmlformats.org/drawingml/2006/table">
            <a:tbl>
              <a:tblPr/>
              <a:tblGrid>
                <a:gridCol w="2049930"/>
                <a:gridCol w="1199280"/>
                <a:gridCol w="529914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525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Movements of the inner triplet with beam at injection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Redaelli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BPM offset determination for triplet BPMs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J. Wenninger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Triplet aperture measurements at 3.5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TeV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Redaelli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534400" y="24384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8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0" y="3276600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B050"/>
                </a:solidFill>
                <a:latin typeface="Calibri"/>
              </a:rPr>
              <a:t>10</a:t>
            </a:r>
            <a:endParaRPr lang="en-US" sz="2400" b="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3933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Schedule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1809" y="860439"/>
            <a:ext cx="8652003" cy="5533486"/>
          </a:xfrm>
        </p:spPr>
        <p:txBody>
          <a:bodyPr/>
          <a:lstStyle/>
          <a:p>
            <a:r>
              <a:rPr lang="de-DE" dirty="0"/>
              <a:t>4.10.: </a:t>
            </a:r>
            <a:r>
              <a:rPr lang="de-DE" dirty="0" err="1"/>
              <a:t>Discussion</a:t>
            </a:r>
            <a:r>
              <a:rPr lang="de-DE" dirty="0"/>
              <a:t> in LSWG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input</a:t>
            </a:r>
            <a:r>
              <a:rPr lang="de-DE" dirty="0"/>
              <a:t>/</a:t>
            </a:r>
            <a:r>
              <a:rPr lang="de-DE" dirty="0" err="1"/>
              <a:t>clarifications</a:t>
            </a:r>
            <a:r>
              <a:rPr lang="de-DE" dirty="0"/>
              <a:t>/</a:t>
            </a:r>
            <a:r>
              <a:rPr lang="de-DE" dirty="0" err="1"/>
              <a:t>requests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MD </a:t>
            </a:r>
            <a:r>
              <a:rPr lang="de-DE" dirty="0" err="1"/>
              <a:t>teams</a:t>
            </a:r>
            <a:r>
              <a:rPr lang="de-DE" dirty="0"/>
              <a:t> (</a:t>
            </a:r>
            <a:r>
              <a:rPr lang="de-DE" dirty="0" err="1"/>
              <a:t>round-table</a:t>
            </a:r>
            <a:r>
              <a:rPr lang="de-DE" dirty="0"/>
              <a:t>)</a:t>
            </a:r>
          </a:p>
          <a:p>
            <a:r>
              <a:rPr lang="de-DE" dirty="0"/>
              <a:t>5.10.: </a:t>
            </a:r>
            <a:r>
              <a:rPr lang="de-DE" dirty="0" err="1"/>
              <a:t>Discussion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draft</a:t>
            </a:r>
            <a:r>
              <a:rPr lang="de-DE" dirty="0"/>
              <a:t> </a:t>
            </a:r>
            <a:r>
              <a:rPr lang="de-DE" dirty="0" err="1"/>
              <a:t>list</a:t>
            </a:r>
            <a:r>
              <a:rPr lang="de-DE" dirty="0"/>
              <a:t> in </a:t>
            </a:r>
            <a:r>
              <a:rPr lang="de-DE" dirty="0" smtClean="0"/>
              <a:t>LMC</a:t>
            </a:r>
            <a:br>
              <a:rPr lang="de-DE" dirty="0" smtClean="0"/>
            </a:br>
            <a:r>
              <a:rPr lang="de-DE" sz="1600" dirty="0" smtClean="0"/>
              <a:t> </a:t>
            </a:r>
            <a:endParaRPr lang="de-DE" dirty="0"/>
          </a:p>
          <a:p>
            <a:r>
              <a:rPr lang="de-DE" dirty="0" err="1"/>
              <a:t>Week</a:t>
            </a:r>
            <a:r>
              <a:rPr lang="de-DE" dirty="0"/>
              <a:t> 2.10.-8.10.: Large pile-</a:t>
            </a:r>
            <a:r>
              <a:rPr lang="de-DE" dirty="0" err="1"/>
              <a:t>up</a:t>
            </a:r>
            <a:r>
              <a:rPr lang="de-DE" dirty="0"/>
              <a:t> MD. Floating MD #1: 25ns </a:t>
            </a:r>
            <a:r>
              <a:rPr lang="de-DE" dirty="0" err="1" smtClean="0"/>
              <a:t>setup</a:t>
            </a:r>
            <a:endParaRPr lang="de-DE" dirty="0"/>
          </a:p>
          <a:p>
            <a:r>
              <a:rPr lang="en-US" dirty="0"/>
              <a:t>Week 9.10.-15.10.: Floating MD #2: 25ns </a:t>
            </a:r>
            <a:r>
              <a:rPr lang="en-US" dirty="0" smtClean="0"/>
              <a:t>setup</a:t>
            </a:r>
            <a:br>
              <a:rPr lang="en-US" dirty="0" smtClean="0"/>
            </a:br>
            <a:r>
              <a:rPr lang="en-US" sz="1600" dirty="0" smtClean="0"/>
              <a:t> </a:t>
            </a:r>
            <a:endParaRPr lang="en-US" sz="1600" dirty="0"/>
          </a:p>
          <a:p>
            <a:r>
              <a:rPr lang="en-US" dirty="0"/>
              <a:t>18.10.: Discussion in LSWG with detailed presentations from MD teams. Start MP procedure.</a:t>
            </a:r>
          </a:p>
          <a:p>
            <a:r>
              <a:rPr lang="en-US" dirty="0"/>
              <a:t>19.10.: Discussion in LMC. Approval of plan for MD#4</a:t>
            </a:r>
            <a:r>
              <a:rPr lang="en-US" dirty="0" smtClean="0"/>
              <a:t>.</a:t>
            </a:r>
          </a:p>
          <a:p>
            <a:endParaRPr lang="en-US" sz="1800" dirty="0"/>
          </a:p>
          <a:p>
            <a:r>
              <a:rPr lang="en-US" b="1" dirty="0" smtClean="0">
                <a:solidFill>
                  <a:srgbClr val="FF0000"/>
                </a:solidFill>
              </a:rPr>
              <a:t>MD#4: </a:t>
            </a:r>
            <a:r>
              <a:rPr lang="sk-SK" b="1" dirty="0">
                <a:solidFill>
                  <a:srgbClr val="FF0000"/>
                </a:solidFill>
              </a:rPr>
              <a:t>Oct 30, 6am - Nov 4, </a:t>
            </a:r>
            <a:r>
              <a:rPr lang="sk-SK" b="1" dirty="0" smtClean="0">
                <a:solidFill>
                  <a:srgbClr val="FF0000"/>
                </a:solidFill>
              </a:rPr>
              <a:t>6am</a:t>
            </a:r>
            <a:r>
              <a:rPr lang="sk-SK" b="1" dirty="0">
                <a:solidFill>
                  <a:srgbClr val="FF0000"/>
                </a:solidFill>
              </a:rPr>
              <a:t>.</a:t>
            </a:r>
            <a:endParaRPr lang="de-DE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74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470" y="-99490"/>
            <a:ext cx="7089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0070C0"/>
                </a:solidFill>
                <a:latin typeface="Calibri"/>
              </a:rPr>
              <a:t>i</a:t>
            </a: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njection &amp; injection protection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0" y="533400"/>
          <a:ext cx="8534397" cy="700498"/>
        </p:xfrm>
        <a:graphic>
          <a:graphicData uri="http://schemas.openxmlformats.org/drawingml/2006/table">
            <a:tbl>
              <a:tblPr/>
              <a:tblGrid>
                <a:gridCol w="2362199"/>
                <a:gridCol w="80141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1066800"/>
          <a:ext cx="8534400" cy="5316488"/>
        </p:xfrm>
        <a:graphic>
          <a:graphicData uri="http://schemas.openxmlformats.org/drawingml/2006/table">
            <a:tbl>
              <a:tblPr/>
              <a:tblGrid>
                <a:gridCol w="2514600"/>
                <a:gridCol w="734609"/>
                <a:gridCol w="529915"/>
                <a:gridCol w="683310"/>
                <a:gridCol w="683310"/>
                <a:gridCol w="836705"/>
                <a:gridCol w="725143"/>
                <a:gridCol w="1171388"/>
                <a:gridCol w="655420"/>
              </a:tblGrid>
              <a:tr h="213975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 based alignment issues with long protection devices, injection losses </a:t>
                      </a:r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&amp; </a:t>
                      </a: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mitigation in other beam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Wolfgang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Bartmann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 and Chiara Bracco  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1.2e11 and  1.5e13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VK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TCDQ alignment and TCT transmission during asynchronous dump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Wolfgang Bartmann  and Chiara Bracco  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pilot beam (beam 2)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VK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Injection studies for different SPS beam parameters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Brennan GODDARD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1.2e13, 144 bunches at 25 ns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LIU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VK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039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Injecting nominal </a:t>
                      </a:r>
                      <a:r>
                        <a:rPr lang="en-US" sz="14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emittance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Lene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Drosdal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12, 36 bunches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LHC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nominal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VK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Transverse blow-up, longitudinal blow-up and SPS scraping and injection losses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Verena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Kain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1.3e11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LIU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VK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5883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Detailed injection matching studies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Malika Meddahi</a:t>
                      </a:r>
                    </a:p>
                  </a:txBody>
                  <a:tcPr marL="4323" marR="4323" marT="4323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1.3e11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VK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6162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Beam-Based Measurement of the Waveform of the LHC Injection Kickers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Mike BARNES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85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MKI UFOs at injection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T. Baeer, J. Uythoven</a:t>
                      </a:r>
                      <a:endParaRPr lang="sv-SE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up to 1.5e14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261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sensitivity of injection quality &amp; injection protection to TL steering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Verena Kain, Lene Drosdal, 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a-DK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1-12 </a:t>
                      </a:r>
                      <a:r>
                        <a:rPr lang="da-DK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 </a:t>
                      </a:r>
                      <a:r>
                        <a:rPr lang="da-DK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at 50 ns, at ~1.2e11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9197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transfer and injection with SPS Q20 optics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Wolfgang Baartmann, 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1e10-3e11, single to 36, 1-4 batches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LIU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4323" marR="4323" marT="432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458200" y="12192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8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338971" y="2438400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6</a:t>
            </a:r>
            <a:r>
              <a:rPr lang="en-US" sz="2400" b="1" dirty="0" smtClean="0">
                <a:solidFill>
                  <a:srgbClr val="00B050"/>
                </a:solidFill>
                <a:latin typeface="Calibri"/>
              </a:rPr>
              <a:t>+7</a:t>
            </a:r>
            <a:endParaRPr lang="en-US" sz="2400" b="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534400" y="29718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9</a:t>
            </a:r>
            <a:endParaRPr lang="en-US" sz="2400" b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396335"/>
            <a:ext cx="1610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111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53400" y="4953000"/>
            <a:ext cx="6864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(4+)</a:t>
            </a:r>
            <a:endParaRPr lang="en-US" sz="2400" b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648351" y="4953000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B050"/>
                </a:solidFill>
                <a:latin typeface="Calibri"/>
              </a:rPr>
              <a:t>10</a:t>
            </a:r>
            <a:endParaRPr lang="en-US" sz="2400" b="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405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8110" y="0"/>
            <a:ext cx="3319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collimation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049929"/>
                <a:gridCol w="111368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5410200"/>
            <a:ext cx="145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72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1447800"/>
          <a:ext cx="8110656" cy="3822508"/>
        </p:xfrm>
        <a:graphic>
          <a:graphicData uri="http://schemas.openxmlformats.org/drawingml/2006/table">
            <a:tbl>
              <a:tblPr/>
              <a:tblGrid>
                <a:gridCol w="2049929"/>
                <a:gridCol w="1199280"/>
                <a:gridCol w="106170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512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Scraping scans for beam shape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Daniel Wollmann, Daniel Deboy, Florian Burkart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 + HL-LHC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Improving Collimator Setup Speed at 3.5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TeV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Gianluca Valentino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Nominal and tighter collimation settings, single bunch tune shift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R. Assmann, B. Salvant, N. Mounet, E. Metral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 + HL-LHC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Feasibility test beta*=1 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R. Bruce, R. Assmann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pilot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Beta* reach from collimation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Roderik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Bruce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1e12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085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combined cleanup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LHC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nominal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5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BLM quench threshold test at 3.5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TeV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in the DS of IR7 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S. Redaelli, R. Assmann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1e13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8458200" y="24384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10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83481" y="4648200"/>
            <a:ext cx="960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10+</a:t>
            </a:r>
            <a:r>
              <a:rPr lang="en-US" sz="2400" b="1" dirty="0" smtClean="0">
                <a:solidFill>
                  <a:srgbClr val="00B050"/>
                </a:solidFill>
                <a:latin typeface="Calibri"/>
              </a:rPr>
              <a:t>10</a:t>
            </a:r>
            <a:endParaRPr lang="en-US" sz="2400" b="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34400" y="15240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00CC"/>
                </a:solidFill>
                <a:latin typeface="Calibri"/>
              </a:rPr>
              <a:t>4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534400" y="19812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5</a:t>
            </a:r>
            <a:endParaRPr lang="en-US" sz="2400" b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58200" y="41910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5</a:t>
            </a:r>
            <a:endParaRPr lang="en-US" sz="2400" b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382000" y="3200400"/>
            <a:ext cx="4956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B050"/>
                </a:solidFill>
                <a:latin typeface="Calibri"/>
              </a:rPr>
              <a:t>10</a:t>
            </a:r>
            <a:endParaRPr lang="en-US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52800" y="3200400"/>
            <a:ext cx="1842171" cy="523220"/>
          </a:xfrm>
          <a:prstGeom prst="rect">
            <a:avLst/>
          </a:prstGeom>
          <a:solidFill>
            <a:srgbClr val="00FF99">
              <a:alpha val="49804"/>
            </a:srgbClr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i="1" dirty="0" err="1" smtClean="0">
                <a:solidFill>
                  <a:prstClr val="black"/>
                </a:solidFill>
                <a:latin typeface="Calibri"/>
              </a:rPr>
              <a:t>mC</a:t>
            </a:r>
            <a:r>
              <a:rPr lang="en-US" sz="2800" b="1" i="1" dirty="0" smtClean="0">
                <a:solidFill>
                  <a:prstClr val="black"/>
                </a:solidFill>
                <a:latin typeface="Calibri"/>
              </a:rPr>
              <a:t> priority</a:t>
            </a:r>
            <a:endParaRPr lang="en-US" sz="2800" b="1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69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0678" y="0"/>
            <a:ext cx="8355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MD’s on passive protection for stored beam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049929"/>
                <a:gridCol w="111368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5410200"/>
            <a:ext cx="145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16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9976831"/>
              </p:ext>
            </p:extLst>
          </p:nvPr>
        </p:nvGraphicFramePr>
        <p:xfrm>
          <a:off x="0" y="1447800"/>
          <a:ext cx="8534401" cy="1926493"/>
        </p:xfrm>
        <a:graphic>
          <a:graphicData uri="http://schemas.openxmlformats.org/drawingml/2006/table">
            <a:tbl>
              <a:tblPr/>
              <a:tblGrid>
                <a:gridCol w="2049929"/>
                <a:gridCol w="1199280"/>
                <a:gridCol w="529915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123212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Beam loss measurements with different collimator settings (TCTs, TCLAs, …), TCDQ/TCSG/TCT protection levels and tolerance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Adriana Rossi, Chiara Bracco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1.5e11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VK, 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466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988" y="0"/>
            <a:ext cx="33119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0070C0"/>
                </a:solidFill>
                <a:latin typeface="Calibri"/>
              </a:rPr>
              <a:t>i</a:t>
            </a: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mpedance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049929"/>
                <a:gridCol w="111368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5410200"/>
            <a:ext cx="145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48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1447800"/>
          <a:ext cx="8534401" cy="2755707"/>
        </p:xfrm>
        <a:graphic>
          <a:graphicData uri="http://schemas.openxmlformats.org/drawingml/2006/table">
            <a:tbl>
              <a:tblPr/>
              <a:tblGrid>
                <a:gridCol w="2049929"/>
                <a:gridCol w="1199280"/>
                <a:gridCol w="529915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1050747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Coupled-bunch instability rise times at  injection&amp;flat top and stabilization by Landau octupoles, with collimators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N. Mounet, E. Metral, collimation team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6e13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 + HL-LHC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Multi-bunch tune shift at 450 GeV and 3.5 TeV, with collimators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N. Mounet, E. Metral, collimation team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6e13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 + HL-LHC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82000" y="19812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10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382000" y="3581400"/>
            <a:ext cx="6751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(5?)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834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1556" y="0"/>
            <a:ext cx="1946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R2E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049929"/>
                <a:gridCol w="111368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533400" y="5410200"/>
            <a:ext cx="12999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8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447800"/>
          <a:ext cx="8534401" cy="1225454"/>
        </p:xfrm>
        <a:graphic>
          <a:graphicData uri="http://schemas.openxmlformats.org/drawingml/2006/table">
            <a:tbl>
              <a:tblPr/>
              <a:tblGrid>
                <a:gridCol w="2049929"/>
                <a:gridCol w="1199280"/>
                <a:gridCol w="529915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70049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Slow controlled losses for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RadMon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application benchmark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M. Calviani (EN/STI)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458200" y="20574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8</a:t>
            </a:r>
            <a:endParaRPr lang="en-US" sz="2400" b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17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460" y="0"/>
            <a:ext cx="4262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instrumentation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049929"/>
                <a:gridCol w="111368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6396335"/>
            <a:ext cx="145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31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1447800"/>
          <a:ext cx="8534401" cy="4898294"/>
        </p:xfrm>
        <a:graphic>
          <a:graphicData uri="http://schemas.openxmlformats.org/drawingml/2006/table">
            <a:tbl>
              <a:tblPr/>
              <a:tblGrid>
                <a:gridCol w="2049929"/>
                <a:gridCol w="1199280"/>
                <a:gridCol w="529915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Optimization of BGI parameters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Mariusz Sapinski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BSR studies at 1.38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TeV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F. Roncarolo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2e13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498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Continuous beta-beat measurement at injection and squeezed optic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Ralph Steinhagen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7e12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Quench Test at 1.38 TeV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Agnieszka Priebe 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Quench test with wire scanner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Mariusz Sapinski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1e14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Cross calibration of BSRT/WS/BGI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F. Roncarolo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&gt;1e10 &amp; &lt;2e13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508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High bunch intensity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F. </a:t>
                      </a:r>
                      <a:r>
                        <a:rPr lang="en-US" sz="10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Roncarolo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450,</a:t>
                      </a:r>
                      <a:r>
                        <a:rPr lang="en-US" sz="10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3500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5871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direct-dump BLM calibration, new BPM firmware,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stripline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crosstalk, BCT/FBCT, BSRT. BSRA,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Schottky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emittance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6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vs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Q'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F.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Roncarolo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4,503,500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1-24 bunches, 0.5e10 to 1.3e11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382000" y="40386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10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58200" y="4572000"/>
            <a:ext cx="49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10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230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3991" y="0"/>
            <a:ext cx="16977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RF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285999"/>
                <a:gridCol w="87761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" y="1397000"/>
          <a:ext cx="8534398" cy="4932982"/>
        </p:xfrm>
        <a:graphic>
          <a:graphicData uri="http://schemas.openxmlformats.org/drawingml/2006/table">
            <a:tbl>
              <a:tblPr/>
              <a:tblGrid>
                <a:gridCol w="2285999"/>
                <a:gridCol w="963210"/>
                <a:gridCol w="529912"/>
                <a:gridCol w="683310"/>
                <a:gridCol w="683310"/>
                <a:gridCol w="836705"/>
                <a:gridCol w="725145"/>
                <a:gridCol w="1171387"/>
                <a:gridCol w="655420"/>
              </a:tblGrid>
              <a:tr h="6071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RF noise induced beam diffusion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E.  Shaposhnikova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1e12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 + Commissioning leftover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GP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Synchronous phase shift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E.  Shaposhnikova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1e13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GP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Longitudinal beam stability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E.  Shaposhnikova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1e12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GP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497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long bunch length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E.  Shaposhnikova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1e12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GP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99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RF feedback optimization with circulating beam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 Baudrenghien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1e12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Longitudinal damper commissioning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 Baudrenghien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5e12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32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Voltage (capture/ramp/Physics) and Blow-Up Optimization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 Baudrenghien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1.3e13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GP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6663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1-T feedback commissioning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 Baudrenghien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6e13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60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Rephasing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 Baudrenghien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5e12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GP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273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Controlled transverse blowup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R. Schmidt, W. Hoefle, S. Redaellie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safe beam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Commissioning leftover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012" marR="6012" marT="601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6396335"/>
            <a:ext cx="16109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124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0" y="2438400"/>
            <a:ext cx="8050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/>
              </a:rPr>
              <a:t>8</a:t>
            </a: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+</a:t>
            </a: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10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B050"/>
                </a:solidFill>
                <a:latin typeface="Calibri"/>
              </a:rPr>
              <a:t>10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2400" b="1" dirty="0">
              <a:solidFill>
                <a:srgbClr val="0000CC"/>
              </a:solidFill>
              <a:latin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534400" y="57912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B050"/>
                </a:solidFill>
                <a:latin typeface="Calibri"/>
              </a:rPr>
              <a:t>6</a:t>
            </a:r>
            <a:endParaRPr lang="en-US" sz="2400" b="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534400" y="53340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>
                <a:solidFill>
                  <a:srgbClr val="00B050"/>
                </a:solidFill>
                <a:latin typeface="Calibri"/>
              </a:rPr>
              <a:t>8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05200" y="4876800"/>
            <a:ext cx="4367029" cy="523220"/>
          </a:xfrm>
          <a:prstGeom prst="rect">
            <a:avLst/>
          </a:prstGeom>
          <a:solidFill>
            <a:srgbClr val="FFC000">
              <a:alpha val="50000"/>
            </a:srgbClr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i="1" dirty="0">
                <a:solidFill>
                  <a:prstClr val="black"/>
                </a:solidFill>
                <a:latin typeface="Calibri"/>
              </a:rPr>
              <a:t>a</a:t>
            </a:r>
            <a:r>
              <a:rPr lang="en-US" sz="2800" b="1" i="1" dirty="0" smtClean="0">
                <a:solidFill>
                  <a:prstClr val="black"/>
                </a:solidFill>
                <a:latin typeface="Calibri"/>
              </a:rPr>
              <a:t>s operational development</a:t>
            </a:r>
            <a:endParaRPr lang="en-US" sz="2800" b="1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8297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158" y="0"/>
            <a:ext cx="18275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ion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285999"/>
                <a:gridCol w="87761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6396335"/>
            <a:ext cx="145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26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1371600"/>
          <a:ext cx="8534401" cy="1231708"/>
        </p:xfrm>
        <a:graphic>
          <a:graphicData uri="http://schemas.openxmlformats.org/drawingml/2006/table">
            <a:tbl>
              <a:tblPr/>
              <a:tblGrid>
                <a:gridCol w="2049929"/>
                <a:gridCol w="1199280"/>
                <a:gridCol w="529915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Feasibility of p-Pb operation 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John Jowett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p, ion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ions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Wire Breakage with ion beam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Mariusz Sapinski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50 nom ion b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ions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352800" y="1524000"/>
            <a:ext cx="1786066" cy="523220"/>
          </a:xfrm>
          <a:prstGeom prst="rect">
            <a:avLst/>
          </a:prstGeom>
          <a:solidFill>
            <a:srgbClr val="FFC000">
              <a:alpha val="50000"/>
            </a:srgbClr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i="1" dirty="0">
                <a:solidFill>
                  <a:prstClr val="black"/>
                </a:solidFill>
                <a:latin typeface="Calibri"/>
              </a:rPr>
              <a:t>n</a:t>
            </a:r>
            <a:r>
              <a:rPr lang="en-US" sz="2800" b="1" i="1" dirty="0" smtClean="0">
                <a:solidFill>
                  <a:prstClr val="black"/>
                </a:solidFill>
                <a:latin typeface="Calibri"/>
              </a:rPr>
              <a:t>ot ready?</a:t>
            </a:r>
            <a:endParaRPr lang="en-US" sz="2800" b="1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387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460" y="0"/>
            <a:ext cx="3385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experiment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285999"/>
                <a:gridCol w="87761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6396335"/>
            <a:ext cx="145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12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447800"/>
          <a:ext cx="8534401" cy="1253807"/>
        </p:xfrm>
        <a:graphic>
          <a:graphicData uri="http://schemas.openxmlformats.org/drawingml/2006/table">
            <a:tbl>
              <a:tblPr/>
              <a:tblGrid>
                <a:gridCol w="2049929"/>
                <a:gridCol w="1199280"/>
                <a:gridCol w="529915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38777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maximum pile up in single bunches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Physics coordinators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 bunches with ~2e11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953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25-ns test run with physics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Physics coordinators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 few trains with 25-ns spacing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8534400" y="1524000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B050"/>
                </a:solidFill>
                <a:latin typeface="Calibri"/>
              </a:rPr>
              <a:t>6</a:t>
            </a:r>
            <a:endParaRPr lang="en-US" sz="2400" b="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2133600"/>
            <a:ext cx="2383986" cy="523220"/>
          </a:xfrm>
          <a:prstGeom prst="rect">
            <a:avLst/>
          </a:prstGeom>
          <a:solidFill>
            <a:srgbClr val="FFC000">
              <a:alpha val="50000"/>
            </a:srgbClr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i="1" dirty="0" smtClean="0">
                <a:solidFill>
                  <a:prstClr val="black"/>
                </a:solidFill>
                <a:latin typeface="Calibri"/>
              </a:rPr>
              <a:t>in MD block 4?</a:t>
            </a:r>
            <a:endParaRPr lang="en-US" sz="2800" b="1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1447800"/>
            <a:ext cx="1842171" cy="523220"/>
          </a:xfrm>
          <a:prstGeom prst="rect">
            <a:avLst/>
          </a:prstGeom>
          <a:solidFill>
            <a:srgbClr val="00FF99">
              <a:alpha val="49804"/>
            </a:srgbClr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i="1" dirty="0" err="1" smtClean="0">
                <a:solidFill>
                  <a:prstClr val="black"/>
                </a:solidFill>
                <a:latin typeface="Calibri"/>
              </a:rPr>
              <a:t>mC</a:t>
            </a:r>
            <a:r>
              <a:rPr lang="en-US" sz="2800" b="1" i="1" dirty="0" smtClean="0">
                <a:solidFill>
                  <a:prstClr val="black"/>
                </a:solidFill>
                <a:latin typeface="Calibri"/>
              </a:rPr>
              <a:t> priority</a:t>
            </a:r>
            <a:endParaRPr lang="en-US" sz="2800" b="1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8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1203" y="0"/>
            <a:ext cx="26666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magnet MD’s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285999"/>
                <a:gridCol w="87761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28600" y="6396335"/>
            <a:ext cx="1455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t</a:t>
            </a:r>
            <a:r>
              <a:rPr lang="en-US" sz="2400" dirty="0" smtClean="0">
                <a:solidFill>
                  <a:prstClr val="black"/>
                </a:solidFill>
                <a:latin typeface="Calibri"/>
              </a:rPr>
              <a:t>otal: 41 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0" y="1447800"/>
          <a:ext cx="8534401" cy="2302635"/>
        </p:xfrm>
        <a:graphic>
          <a:graphicData uri="http://schemas.openxmlformats.org/drawingml/2006/table">
            <a:tbl>
              <a:tblPr/>
              <a:tblGrid>
                <a:gridCol w="2049929"/>
                <a:gridCol w="1199280"/>
                <a:gridCol w="529915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Investigation on CODs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Nuria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7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RQ6.L8 quench limit investigation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Chiara Bracco, Rudiger Schmidt, Matteo Solfaroli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1e10, 2e10, 3e10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795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quench margin at injection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Rudieger Schmidt, Brennan Goddard, Mariusz Sapinski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3e9-1.2e11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77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Q' decay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vs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powering history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Ezio Todesco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probe bunch, 1e10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8458200" y="137160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FF0000"/>
                </a:solidFill>
                <a:latin typeface="Calibri"/>
              </a:rPr>
              <a:t>6</a:t>
            </a:r>
            <a:endParaRPr lang="en-US" sz="24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58200" y="2286000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b="1" dirty="0" smtClean="0">
                <a:solidFill>
                  <a:srgbClr val="0000CC"/>
                </a:solidFill>
                <a:latin typeface="Calibri"/>
              </a:rPr>
              <a:t>6+</a:t>
            </a:r>
            <a:r>
              <a:rPr lang="en-US" sz="2400" b="1" dirty="0" smtClean="0">
                <a:solidFill>
                  <a:srgbClr val="00B050"/>
                </a:solidFill>
                <a:latin typeface="Calibri"/>
              </a:rPr>
              <a:t>4</a:t>
            </a:r>
            <a:endParaRPr lang="en-US" sz="2400" b="1" dirty="0">
              <a:solidFill>
                <a:srgbClr val="00B050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5200" y="3048000"/>
            <a:ext cx="1669047" cy="523220"/>
          </a:xfrm>
          <a:prstGeom prst="rect">
            <a:avLst/>
          </a:prstGeom>
          <a:solidFill>
            <a:srgbClr val="FFC000">
              <a:alpha val="50000"/>
            </a:srgbClr>
          </a:solidFill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i="1" dirty="0">
                <a:solidFill>
                  <a:prstClr val="black"/>
                </a:solidFill>
                <a:latin typeface="Calibri"/>
              </a:rPr>
              <a:t>n</a:t>
            </a:r>
            <a:r>
              <a:rPr lang="en-US" sz="2800" b="1" i="1" dirty="0" smtClean="0">
                <a:solidFill>
                  <a:prstClr val="black"/>
                </a:solidFill>
                <a:latin typeface="Calibri"/>
              </a:rPr>
              <a:t>ot in MD</a:t>
            </a:r>
            <a:endParaRPr lang="en-US" sz="2800" b="1" i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03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3259" y="871308"/>
            <a:ext cx="8760553" cy="5652884"/>
          </a:xfrm>
        </p:spPr>
        <p:txBody>
          <a:bodyPr/>
          <a:lstStyle/>
          <a:p>
            <a:r>
              <a:rPr lang="de-DE" dirty="0" err="1" smtClean="0"/>
              <a:t>Scheduled</a:t>
            </a:r>
            <a:r>
              <a:rPr lang="de-DE" dirty="0" smtClean="0"/>
              <a:t> 168h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MD time in 2011:</a:t>
            </a:r>
          </a:p>
          <a:p>
            <a:pPr lvl="1"/>
            <a:r>
              <a:rPr lang="de-DE" dirty="0" smtClean="0"/>
              <a:t>120h in MD block #4.</a:t>
            </a:r>
          </a:p>
          <a:p>
            <a:pPr lvl="1"/>
            <a:r>
              <a:rPr lang="de-DE" dirty="0" smtClean="0"/>
              <a:t>48h in </a:t>
            </a:r>
            <a:r>
              <a:rPr lang="de-DE" dirty="0" err="1" smtClean="0"/>
              <a:t>floating</a:t>
            </a:r>
            <a:r>
              <a:rPr lang="de-DE" dirty="0" smtClean="0"/>
              <a:t> </a:t>
            </a:r>
            <a:r>
              <a:rPr lang="de-DE" dirty="0" err="1" smtClean="0"/>
              <a:t>MD‘s</a:t>
            </a:r>
            <a:r>
              <a:rPr lang="de-DE" dirty="0" smtClean="0"/>
              <a:t> (</a:t>
            </a:r>
            <a:r>
              <a:rPr lang="de-DE" dirty="0" err="1" smtClean="0"/>
              <a:t>scheduled</a:t>
            </a:r>
            <a:r>
              <a:rPr lang="de-DE" dirty="0" smtClean="0"/>
              <a:t> </a:t>
            </a:r>
            <a:r>
              <a:rPr lang="de-DE" dirty="0" err="1" smtClean="0"/>
              <a:t>during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).</a:t>
            </a:r>
          </a:p>
          <a:p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could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scheduled</a:t>
            </a:r>
            <a:r>
              <a:rPr lang="de-DE" dirty="0" smtClean="0"/>
              <a:t> </a:t>
            </a:r>
            <a:r>
              <a:rPr lang="de-DE" dirty="0" err="1" smtClean="0"/>
              <a:t>another</a:t>
            </a:r>
            <a:r>
              <a:rPr lang="de-DE" dirty="0" smtClean="0"/>
              <a:t> 230h (</a:t>
            </a:r>
            <a:r>
              <a:rPr lang="de-DE" dirty="0" err="1" smtClean="0"/>
              <a:t>see</a:t>
            </a:r>
            <a:r>
              <a:rPr lang="de-DE" dirty="0" smtClean="0"/>
              <a:t> </a:t>
            </a:r>
            <a:r>
              <a:rPr lang="de-DE" dirty="0" err="1" smtClean="0"/>
              <a:t>list</a:t>
            </a:r>
            <a:r>
              <a:rPr lang="de-DE" dirty="0" smtClean="0"/>
              <a:t>)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(in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requests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already</a:t>
            </a:r>
            <a:r>
              <a:rPr lang="de-DE" dirty="0" smtClean="0"/>
              <a:t> </a:t>
            </a:r>
            <a:r>
              <a:rPr lang="de-DE" dirty="0" err="1" smtClean="0"/>
              <a:t>reduced</a:t>
            </a:r>
            <a:r>
              <a:rPr lang="de-DE" dirty="0" smtClean="0"/>
              <a:t>)... </a:t>
            </a:r>
          </a:p>
          <a:p>
            <a:r>
              <a:rPr lang="de-DE" dirty="0" smtClean="0"/>
              <a:t>Not </a:t>
            </a:r>
            <a:r>
              <a:rPr lang="de-DE" dirty="0" err="1" smtClean="0"/>
              <a:t>everything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done</a:t>
            </a:r>
            <a:r>
              <a:rPr lang="de-DE" dirty="0" smtClean="0"/>
              <a:t>! </a:t>
            </a:r>
          </a:p>
          <a:p>
            <a:r>
              <a:rPr lang="de-DE" dirty="0" err="1" smtClean="0"/>
              <a:t>We</a:t>
            </a:r>
            <a:r>
              <a:rPr lang="de-DE" dirty="0" smtClean="0"/>
              <a:t> will also </a:t>
            </a:r>
            <a:r>
              <a:rPr lang="de-DE" dirty="0" err="1" smtClean="0"/>
              <a:t>have</a:t>
            </a:r>
            <a:r>
              <a:rPr lang="de-DE" dirty="0" smtClean="0"/>
              <a:t> MD time in 2012! Will </a:t>
            </a:r>
            <a:r>
              <a:rPr lang="de-DE" dirty="0" err="1" smtClean="0"/>
              <a:t>ask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requests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year</a:t>
            </a:r>
            <a:r>
              <a:rPr lang="de-DE" dirty="0" smtClean="0"/>
              <a:t>, </a:t>
            </a:r>
            <a:r>
              <a:rPr lang="de-DE" dirty="0" err="1" smtClean="0"/>
              <a:t>which</a:t>
            </a:r>
            <a:r>
              <a:rPr lang="de-DE" dirty="0" smtClean="0"/>
              <a:t> </a:t>
            </a:r>
            <a:r>
              <a:rPr lang="de-DE" dirty="0" err="1" smtClean="0"/>
              <a:t>should</a:t>
            </a:r>
            <a:r>
              <a:rPr lang="de-DE" dirty="0" smtClean="0"/>
              <a:t> </a:t>
            </a:r>
            <a:r>
              <a:rPr lang="de-DE" dirty="0" err="1" smtClean="0"/>
              <a:t>take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account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r>
              <a:rPr lang="de-DE" dirty="0" smtClean="0"/>
              <a:t> </a:t>
            </a:r>
            <a:r>
              <a:rPr lang="de-DE" dirty="0" err="1" smtClean="0"/>
              <a:t>achieved</a:t>
            </a:r>
            <a:r>
              <a:rPr lang="de-DE" dirty="0" smtClean="0"/>
              <a:t> in 2011.</a:t>
            </a:r>
          </a:p>
          <a:p>
            <a:r>
              <a:rPr lang="de-DE" dirty="0" smtClean="0"/>
              <a:t>All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depends</a:t>
            </a:r>
            <a:r>
              <a:rPr lang="de-DE" dirty="0" smtClean="0"/>
              <a:t> on </a:t>
            </a:r>
            <a:r>
              <a:rPr lang="de-DE" dirty="0" err="1" smtClean="0"/>
              <a:t>your</a:t>
            </a:r>
            <a:r>
              <a:rPr lang="de-DE" dirty="0" smtClean="0"/>
              <a:t> </a:t>
            </a:r>
            <a:r>
              <a:rPr lang="de-DE" dirty="0" err="1" smtClean="0"/>
              <a:t>input</a:t>
            </a:r>
            <a:r>
              <a:rPr lang="de-DE" dirty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us</a:t>
            </a:r>
            <a:r>
              <a:rPr lang="de-DE" dirty="0" smtClean="0"/>
              <a:t>!</a:t>
            </a:r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4097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460" y="0"/>
            <a:ext cx="23555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EOF studies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285999"/>
                <a:gridCol w="87761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447800"/>
          <a:ext cx="8534401" cy="4735739"/>
        </p:xfrm>
        <a:graphic>
          <a:graphicData uri="http://schemas.openxmlformats.org/drawingml/2006/table">
            <a:tbl>
              <a:tblPr/>
              <a:tblGrid>
                <a:gridCol w="2049929"/>
                <a:gridCol w="1199280"/>
                <a:gridCol w="529915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875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Transverse noise, coherent beam-beam instability and beam-beam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emittance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growth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W. Herr and T. Pieloni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EOF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5e12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RA, GP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5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TCP alignment test for different orbit settings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S. Redaelli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EOF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4e13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286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Halo scraping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Daniel Wollmann, Daniel Deboy, Florian Burkart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 EOF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450, 3500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physics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31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Debunched beam following klystron trip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P. Baudrenghien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 EOF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physics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 + Commissioning leftover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Emittance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from 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lumi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 scan (</a:t>
                      </a:r>
                      <a:r>
                        <a:rPr lang="en-US" sz="18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eof</a:t>
                      </a:r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, many)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G. Papotti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physics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GP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024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Tight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collimator settings for beta*=1 m at high intensity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S. Redaelli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physics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26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0865" y="0"/>
            <a:ext cx="6361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dirty="0">
                <a:solidFill>
                  <a:srgbClr val="0070C0"/>
                </a:solidFill>
                <a:latin typeface="Calibri"/>
              </a:rPr>
              <a:t>o</a:t>
            </a:r>
            <a:r>
              <a:rPr lang="en-US" sz="3600" dirty="0" smtClean="0">
                <a:solidFill>
                  <a:srgbClr val="0070C0"/>
                </a:solidFill>
                <a:latin typeface="Calibri"/>
              </a:rPr>
              <a:t>perational development studies</a:t>
            </a:r>
            <a:endParaRPr lang="en-US" sz="3600" dirty="0">
              <a:solidFill>
                <a:srgbClr val="0070C0"/>
              </a:solidFill>
              <a:latin typeface="Calibri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" y="762000"/>
          <a:ext cx="8534397" cy="700498"/>
        </p:xfrm>
        <a:graphic>
          <a:graphicData uri="http://schemas.openxmlformats.org/drawingml/2006/table">
            <a:tbl>
              <a:tblPr/>
              <a:tblGrid>
                <a:gridCol w="2285999"/>
                <a:gridCol w="877614"/>
                <a:gridCol w="615510"/>
                <a:gridCol w="635220"/>
                <a:gridCol w="731400"/>
                <a:gridCol w="740048"/>
                <a:gridCol w="821800"/>
                <a:gridCol w="1091081"/>
                <a:gridCol w="735725"/>
              </a:tblGrid>
              <a:tr h="700498"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MD title</a:t>
                      </a:r>
                    </a:p>
                  </a:txBody>
                  <a:tcPr marL="6254" marR="6254" marT="6254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Requester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MD's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2010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4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Total time 2011 [h]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Energy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12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Max Intensity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Theme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OP link</a:t>
                      </a:r>
                    </a:p>
                  </a:txBody>
                  <a:tcPr marL="6254" marR="6254" marT="6254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0" y="1447800"/>
          <a:ext cx="8534401" cy="2230208"/>
        </p:xfrm>
        <a:graphic>
          <a:graphicData uri="http://schemas.openxmlformats.org/drawingml/2006/table">
            <a:tbl>
              <a:tblPr/>
              <a:tblGrid>
                <a:gridCol w="2049929"/>
                <a:gridCol w="1199280"/>
                <a:gridCol w="529915"/>
                <a:gridCol w="683310"/>
                <a:gridCol w="683310"/>
                <a:gridCol w="836705"/>
                <a:gridCol w="725145"/>
                <a:gridCol w="1171388"/>
                <a:gridCol w="655419"/>
              </a:tblGrid>
              <a:tr h="87562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beta*=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1 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 w/o beam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M.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Lamont?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no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beam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5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beta*=1 m with beam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M. Lamont?, R. Tomas?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3500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pilot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LHC nominal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SR</a:t>
                      </a: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25373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SPS Q20 extraction to downstream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TED (w/o LHC)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W. </a:t>
                      </a:r>
                      <a:r>
                        <a:rPr lang="en-US" sz="105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Bartmann</a:t>
                      </a:r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,</a:t>
                      </a:r>
                      <a:r>
                        <a:rPr lang="en-US" sz="105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H. Bartosik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5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450</a:t>
                      </a:r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05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LIU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VK?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254" marR="6254" marT="625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8/22/2011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75FB003-2F04-491C-8867-42E97C32928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06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Draft List </a:t>
            </a:r>
            <a:r>
              <a:rPr lang="en-US" sz="2400" i="1" dirty="0" smtClean="0"/>
              <a:t>(to be discussed this week)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03/10/2011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464334"/>
              </p:ext>
            </p:extLst>
          </p:nvPr>
        </p:nvGraphicFramePr>
        <p:xfrm>
          <a:off x="2226095" y="1088250"/>
          <a:ext cx="4691809" cy="5329200"/>
        </p:xfrm>
        <a:graphic>
          <a:graphicData uri="http://schemas.openxmlformats.org/drawingml/2006/table">
            <a:tbl>
              <a:tblPr/>
              <a:tblGrid>
                <a:gridCol w="2824376"/>
                <a:gridCol w="538861"/>
                <a:gridCol w="641059"/>
                <a:gridCol w="687513"/>
              </a:tblGrid>
              <a:tr h="390210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Short MD description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 from MD#4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 from floating MD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21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Theme: Running with 25ns or 50ns?</a:t>
                      </a:r>
                    </a:p>
                  </a:txBody>
                  <a:tcPr marL="9291" marR="9291" marT="92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Large Pile-Up (from MD3, on physics time)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25ns: injection + ADT set-up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25ns: setup up to ≥48b, quality check, ramp 24b, squeeze, collision, SB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25ns: 450GeV, observation, e-cloud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25ns: ramp 48b, squeeze, collide, LR beam-beam test, scraping test for beam shape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21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Theme: Operational efficiency, new working points, preparation for ions</a:t>
                      </a:r>
                    </a:p>
                  </a:txBody>
                  <a:tcPr marL="9291" marR="9291" marT="92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Ions: p-Pb test, rephasing, radial loop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Combined ramp and squeeze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instrumentation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 working points: integer to half-integer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TDI vacuum issues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21"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Theme: Machine analysis, future upgrades</a:t>
                      </a:r>
                    </a:p>
                  </a:txBody>
                  <a:tcPr marL="9291" marR="9291" marT="92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Injection stability and losses for HW upgrades (LIU)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ATS optics dry run (HL-LHC)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2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ATS pre-squeeze to 0.4m and tight collimation settings (LHC)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ATS squeeze to 0.1m in IR1 and IR5 (HL-LHC)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Quench margin at injection (LHC) (450 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Quench margin at 3.5 TeV (HL-LHC)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Longitudinal RF stability (LHC)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Large </a:t>
                      </a:r>
                      <a:r>
                        <a:rPr lang="en-US" sz="9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Piwinsky</a:t>
                      </a:r>
                      <a:r>
                        <a:rPr lang="en-US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Angle (HL-LHC)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Non-linear dynamics (LHC)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9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Overhead/Reserve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849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077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7193346" y="1844780"/>
            <a:ext cx="13392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week</a:t>
            </a:r>
            <a:endParaRPr lang="en-US" dirty="0"/>
          </a:p>
        </p:txBody>
      </p:sp>
      <p:sp>
        <p:nvSpPr>
          <p:cNvPr id="11" name="Right Brace 10"/>
          <p:cNvSpPr/>
          <p:nvPr/>
        </p:nvSpPr>
        <p:spPr bwMode="auto">
          <a:xfrm>
            <a:off x="7020340" y="1916790"/>
            <a:ext cx="144020" cy="288040"/>
          </a:xfrm>
          <a:prstGeom prst="rightBrace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20340" y="5373270"/>
            <a:ext cx="1944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To be moved to regular MD?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35032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Draft </a:t>
            </a:r>
            <a:r>
              <a:rPr lang="en-US" dirty="0" smtClean="0"/>
              <a:t>List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03/10/2011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9564237"/>
              </p:ext>
            </p:extLst>
          </p:nvPr>
        </p:nvGraphicFramePr>
        <p:xfrm>
          <a:off x="228771" y="806003"/>
          <a:ext cx="8685042" cy="5714162"/>
        </p:xfrm>
        <a:graphic>
          <a:graphicData uri="http://schemas.openxmlformats.org/drawingml/2006/table">
            <a:tbl>
              <a:tblPr/>
              <a:tblGrid>
                <a:gridCol w="5228223"/>
                <a:gridCol w="997490"/>
                <a:gridCol w="1186669"/>
                <a:gridCol w="1272660"/>
              </a:tblGrid>
              <a:tr h="744474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Short MD description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 from MD#4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 from floating MD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176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Theme: Running with 25ns or 50ns?</a:t>
                      </a:r>
                    </a:p>
                  </a:txBody>
                  <a:tcPr marL="9291" marR="9291" marT="92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Large Pile-Up (from MD3, on physics time)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25ns: injection + ADT set-up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0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25ns: setup up to ≥48b, quality check, ramp 24b, squeeze, collision, SB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25ns: 450GeV, observation, e-cloud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109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25ns: ramp 48b, squeeze, collide, LR beam-beam test, scraping test for beam shape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56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Theme: Operational efficiency, new working points, preparation for ions</a:t>
                      </a:r>
                    </a:p>
                  </a:txBody>
                  <a:tcPr marL="9291" marR="9291" marT="92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Ions: p-Pb test, rephasing, radial loop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Combined ramp and squeeze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instrumentation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 working points: integer to half-integer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41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TDI vacuum issues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6295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Draft </a:t>
            </a:r>
            <a:r>
              <a:rPr lang="en-US" dirty="0" smtClean="0"/>
              <a:t>List</a:t>
            </a: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R. Assmann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03/10/2011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8555387"/>
              </p:ext>
            </p:extLst>
          </p:nvPr>
        </p:nvGraphicFramePr>
        <p:xfrm>
          <a:off x="207061" y="806004"/>
          <a:ext cx="8706752" cy="5793584"/>
        </p:xfrm>
        <a:graphic>
          <a:graphicData uri="http://schemas.openxmlformats.org/drawingml/2006/table">
            <a:tbl>
              <a:tblPr/>
              <a:tblGrid>
                <a:gridCol w="5241292"/>
                <a:gridCol w="999983"/>
                <a:gridCol w="1189635"/>
                <a:gridCol w="1275842"/>
              </a:tblGrid>
              <a:tr h="725686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Short MD description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 from MD#4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 from floating MD</a:t>
                      </a:r>
                    </a:p>
                  </a:txBody>
                  <a:tcPr marL="9291" marR="9291" marT="929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34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Theme: Machine analysis, future upgrades</a:t>
                      </a:r>
                    </a:p>
                  </a:txBody>
                  <a:tcPr marL="9291" marR="9291" marT="92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Injection stability and losses for HW upgrades (LIU)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ATS optics dry run (HL-LHC)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441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ATS pre-squeeze to 0.4m and tight collimation settings (LHC)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ATS squeeze to 0.1m in IR1 and IR5 (HL-LHC)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Quench margin at injection (LHC) (450 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Quench margin at 3.5 TeV (HL-LHC)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Longitudinal RF stability (LHC) (3.5TeV)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Large </a:t>
                      </a:r>
                      <a:r>
                        <a:rPr lang="en-US" sz="1800" b="0" i="0" u="none" strike="noStrike" dirty="0" err="1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Piwinsky</a:t>
                      </a:r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 Angle (HL-LHC)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Non-linear dynamics (LHC) (450GeV)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678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Overhead/Reserve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512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177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360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1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Available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</a:t>
                      </a:r>
                    </a:p>
                  </a:txBody>
                  <a:tcPr marL="9291" marR="9291" marT="92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6295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err="1" smtClean="0"/>
              <a:t>Received</a:t>
            </a:r>
            <a:r>
              <a:rPr lang="de-DE" sz="2800" dirty="0" smtClean="0"/>
              <a:t> </a:t>
            </a:r>
            <a:r>
              <a:rPr lang="de-DE" sz="2800" dirty="0" err="1" smtClean="0"/>
              <a:t>Requests</a:t>
            </a:r>
            <a:r>
              <a:rPr lang="de-DE" sz="2800" dirty="0" smtClean="0"/>
              <a:t>: Not </a:t>
            </a:r>
            <a:r>
              <a:rPr lang="de-DE" sz="2800" dirty="0" err="1" smtClean="0"/>
              <a:t>Scheduled</a:t>
            </a:r>
            <a:r>
              <a:rPr lang="de-DE" sz="2800" dirty="0" smtClean="0"/>
              <a:t> I</a:t>
            </a:r>
            <a:endParaRPr lang="de-DE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96047292"/>
              </p:ext>
            </p:extLst>
          </p:nvPr>
        </p:nvGraphicFramePr>
        <p:xfrm>
          <a:off x="254910" y="806451"/>
          <a:ext cx="8658903" cy="5208783"/>
        </p:xfrm>
        <a:graphic>
          <a:graphicData uri="http://schemas.openxmlformats.org/drawingml/2006/table">
            <a:tbl>
              <a:tblPr/>
              <a:tblGrid>
                <a:gridCol w="7271564"/>
                <a:gridCol w="1387339"/>
              </a:tblGrid>
              <a:tr h="333383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Short MD description</a:t>
                      </a:r>
                    </a:p>
                  </a:txBody>
                  <a:tcPr marL="11880" marR="11880" marT="1188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</a:t>
                      </a:r>
                    </a:p>
                  </a:txBody>
                  <a:tcPr marL="11880" marR="11880" marT="1188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43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286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Beam-Based Measurement of the Waveform of the LHC Injection Kickers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Improving Collimator Setup Speed at 3.5 TeV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Measurement combined cleaning efficiency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Crossing schemes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Instability and transverse impedance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Quench test at 1.38 TeV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Wire breakage with ion beams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89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Q' decay </a:t>
                      </a: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vs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powering history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522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err="1" smtClean="0"/>
              <a:t>Received</a:t>
            </a:r>
            <a:r>
              <a:rPr lang="de-DE" sz="2800" dirty="0" smtClean="0"/>
              <a:t> </a:t>
            </a:r>
            <a:r>
              <a:rPr lang="de-DE" sz="2800" dirty="0" err="1" smtClean="0"/>
              <a:t>Requests</a:t>
            </a:r>
            <a:r>
              <a:rPr lang="de-DE" sz="2800" dirty="0" smtClean="0"/>
              <a:t>: Not </a:t>
            </a:r>
            <a:r>
              <a:rPr lang="de-DE" sz="2800" dirty="0" err="1" smtClean="0"/>
              <a:t>Scheduled</a:t>
            </a:r>
            <a:r>
              <a:rPr lang="de-DE" sz="2800" dirty="0" smtClean="0"/>
              <a:t> II</a:t>
            </a:r>
            <a:endParaRPr lang="de-DE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6850531"/>
              </p:ext>
            </p:extLst>
          </p:nvPr>
        </p:nvGraphicFramePr>
        <p:xfrm>
          <a:off x="314797" y="849875"/>
          <a:ext cx="8599016" cy="5285244"/>
        </p:xfrm>
        <a:graphic>
          <a:graphicData uri="http://schemas.openxmlformats.org/drawingml/2006/table">
            <a:tbl>
              <a:tblPr/>
              <a:tblGrid>
                <a:gridCol w="7221273"/>
                <a:gridCol w="1377743"/>
              </a:tblGrid>
              <a:tr h="562668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Short MD description</a:t>
                      </a:r>
                    </a:p>
                  </a:txBody>
                  <a:tcPr marL="11880" marR="11880" marT="1188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</a:t>
                      </a:r>
                    </a:p>
                  </a:txBody>
                  <a:tcPr marL="11880" marR="11880" marT="1188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06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46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UFO's at MKI's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46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Quench test with wire scanner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46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Collimation scraping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46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Tight collimator settings: orbit control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46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Commissioning 1T feedback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46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Rephasing tests (RF)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4464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Movements of the inner triplet with beam at injection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3688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TCDQ alignment and TCT transmission during asynchronous dump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27336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err="1" smtClean="0"/>
              <a:t>Received</a:t>
            </a:r>
            <a:r>
              <a:rPr lang="de-DE" sz="2800" dirty="0" smtClean="0"/>
              <a:t> </a:t>
            </a:r>
            <a:r>
              <a:rPr lang="de-DE" sz="2800" dirty="0" err="1" smtClean="0"/>
              <a:t>Requests</a:t>
            </a:r>
            <a:r>
              <a:rPr lang="de-DE" sz="2800" dirty="0" smtClean="0"/>
              <a:t>: Not </a:t>
            </a:r>
            <a:r>
              <a:rPr lang="de-DE" sz="2800" dirty="0" err="1" smtClean="0"/>
              <a:t>Scheduled</a:t>
            </a:r>
            <a:r>
              <a:rPr lang="de-DE" sz="2800" dirty="0" smtClean="0"/>
              <a:t> III</a:t>
            </a:r>
            <a:endParaRPr lang="de-DE" sz="28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1295171"/>
              </p:ext>
            </p:extLst>
          </p:nvPr>
        </p:nvGraphicFramePr>
        <p:xfrm>
          <a:off x="254910" y="806451"/>
          <a:ext cx="8658903" cy="5853178"/>
        </p:xfrm>
        <a:graphic>
          <a:graphicData uri="http://schemas.openxmlformats.org/drawingml/2006/table">
            <a:tbl>
              <a:tblPr/>
              <a:tblGrid>
                <a:gridCol w="7271564"/>
                <a:gridCol w="1387339"/>
              </a:tblGrid>
              <a:tr h="499874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Short MD description</a:t>
                      </a:r>
                    </a:p>
                  </a:txBody>
                  <a:tcPr marL="11880" marR="11880" marT="1188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2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Time</a:t>
                      </a:r>
                    </a:p>
                  </a:txBody>
                  <a:tcPr marL="11880" marR="11880" marT="1188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7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[h]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Transverse noise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Tune </a:t>
                      </a: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scane</a:t>
                      </a:r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WP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Beam loss measurements with different collimator settings 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12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Alignment and protection of long absorbers (can be done 2012)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 degree crossing at LHCb (25ns)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3122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Transfer and injection of Q20 beam into LHC (first part can be done in shadow if LHC down)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7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25ns studies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11880" marR="11880" marT="1188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880" marR="11880" marT="11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1880" marR="11880" marT="1188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2767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1880" marR="11880" marT="11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230</a:t>
                      </a:r>
                    </a:p>
                  </a:txBody>
                  <a:tcPr marL="11880" marR="11880" marT="1188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R. Assmann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7D"/>
                </a:solidFill>
              </a:rPr>
              <a:t>03/10/2011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631352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4085</Words>
  <Application>Microsoft Macintosh PowerPoint</Application>
  <PresentationFormat>On-screen Show (4:3)</PresentationFormat>
  <Paragraphs>1394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Pixel</vt:lpstr>
      <vt:lpstr>Floating Machine Development Week 40</vt:lpstr>
      <vt:lpstr>Schedule</vt:lpstr>
      <vt:lpstr>Introduction</vt:lpstr>
      <vt:lpstr>Present Draft List (to be discussed this week)</vt:lpstr>
      <vt:lpstr>Present Draft List</vt:lpstr>
      <vt:lpstr>Present Draft List</vt:lpstr>
      <vt:lpstr>Received Requests: Not Scheduled I</vt:lpstr>
      <vt:lpstr>Received Requests: Not Scheduled II</vt:lpstr>
      <vt:lpstr>Received Requests: Not Scheduled III</vt:lpstr>
      <vt:lpstr>Present Draft List</vt:lpstr>
      <vt:lpstr>Present Draft List</vt:lpstr>
      <vt:lpstr>Discussion</vt:lpstr>
      <vt:lpstr>Thank you...</vt:lpstr>
      <vt:lpstr>Scheduled &amp; not yet scheduled  MD Requests status August 2011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Floating Machine Development Week 40</dc:title>
  <dc:creator>Ralph Assmann</dc:creator>
  <cp:lastModifiedBy>Ralph Assmann</cp:lastModifiedBy>
  <cp:revision>11</cp:revision>
  <dcterms:created xsi:type="dcterms:W3CDTF">2011-10-04T12:45:18Z</dcterms:created>
  <dcterms:modified xsi:type="dcterms:W3CDTF">2011-10-04T13:20:01Z</dcterms:modified>
</cp:coreProperties>
</file>