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372" r:id="rId3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66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51030B7-83F0-814B-99A6-EEC3D6FC3E97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E0901EA-3E5F-E146-913F-5CF76F7B973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62D10E-EC75-4D45-AA85-010194797351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F704C-B019-489C-A9E3-41E1957E0B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F704C-B019-489C-A9E3-41E1957E0BF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665E5FC-1C32-E74F-85E0-A245B367964F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E5FC-1C32-E74F-85E0-A245B367964F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E5FC-1C32-E74F-85E0-A245B367964F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E5FC-1C32-E74F-85E0-A245B367964F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665E5FC-1C32-E74F-85E0-A245B367964F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E5FC-1C32-E74F-85E0-A245B367964F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E5FC-1C32-E74F-85E0-A245B367964F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E5FC-1C32-E74F-85E0-A245B367964F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E5FC-1C32-E74F-85E0-A245B367964F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E5FC-1C32-E74F-85E0-A245B367964F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5E5FC-1C32-E74F-85E0-A245B367964F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41266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" y="808097"/>
            <a:ext cx="8932942" cy="60499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665E5FC-1C32-E74F-85E0-A245B367964F}" type="datetimeFigureOut">
              <a:rPr lang="en-US" smtClean="0"/>
              <a:pPr/>
              <a:t>10/5/2011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7A72550-AA75-3E43-85C8-49A5E959A5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0809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j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j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705308"/>
            <a:ext cx="6858000" cy="1171492"/>
          </a:xfrm>
        </p:spPr>
        <p:txBody>
          <a:bodyPr>
            <a:noAutofit/>
          </a:bodyPr>
          <a:lstStyle/>
          <a:p>
            <a:r>
              <a:rPr lang="en-US" dirty="0" smtClean="0"/>
              <a:t>MD </a:t>
            </a:r>
            <a:r>
              <a:rPr lang="en-US" dirty="0" smtClean="0"/>
              <a:t>studies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ABT/BTP, ABP, OP, Vacuum, Collimation team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 </a:t>
            </a:r>
            <a:r>
              <a:rPr lang="en-US" dirty="0" smtClean="0"/>
              <a:t>Requests and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79157"/>
            <a:ext cx="8229600" cy="5263978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>Highest priority:</a:t>
            </a:r>
          </a:p>
          <a:p>
            <a:pPr lvl="1"/>
            <a:r>
              <a:rPr lang="en-US" sz="1600" dirty="0" smtClean="0"/>
              <a:t>Quench limits at injection (equipment installed, info for BLM limits)</a:t>
            </a:r>
            <a:r>
              <a:rPr lang="en-US" sz="1600" dirty="0" smtClean="0">
                <a:sym typeface="Wingdings" pitchFamily="2" charset="2"/>
              </a:rPr>
              <a:t>: </a:t>
            </a:r>
            <a:r>
              <a:rPr lang="en-US" sz="1600" dirty="0" smtClean="0">
                <a:solidFill>
                  <a:srgbClr val="00B050"/>
                </a:solidFill>
                <a:sym typeface="Wingdings" pitchFamily="2" charset="2"/>
              </a:rPr>
              <a:t>4 h during MD </a:t>
            </a:r>
            <a:r>
              <a:rPr lang="en-US" sz="1600" dirty="0" smtClean="0">
                <a:solidFill>
                  <a:schemeClr val="tx1"/>
                </a:solidFill>
                <a:sym typeface="Wingdings" pitchFamily="2" charset="2"/>
              </a:rPr>
              <a:t>(8 h for quench margin at 3.5 </a:t>
            </a:r>
            <a:r>
              <a:rPr lang="en-US" sz="1600" dirty="0" err="1" smtClean="0">
                <a:solidFill>
                  <a:schemeClr val="tx1"/>
                </a:solidFill>
                <a:sym typeface="Wingdings" pitchFamily="2" charset="2"/>
              </a:rPr>
              <a:t>TeV</a:t>
            </a:r>
            <a:r>
              <a:rPr lang="en-US" sz="1600" dirty="0" smtClean="0">
                <a:solidFill>
                  <a:schemeClr val="tx1"/>
                </a:solidFill>
                <a:sym typeface="Wingdings" pitchFamily="2" charset="2"/>
              </a:rPr>
              <a:t>, wire scanner included?) </a:t>
            </a:r>
            <a:endParaRPr lang="en-US" sz="1600" dirty="0" smtClean="0">
              <a:solidFill>
                <a:srgbClr val="FF6600"/>
              </a:solidFill>
            </a:endParaRPr>
          </a:p>
          <a:p>
            <a:pPr lvl="1"/>
            <a:r>
              <a:rPr lang="en-US" sz="1600" dirty="0" smtClean="0"/>
              <a:t> Injection stability and losses (operational availability, information for HW upgrades):</a:t>
            </a:r>
            <a:r>
              <a:rPr lang="en-US" sz="1600" dirty="0" smtClean="0">
                <a:sym typeface="Wingdings" pitchFamily="2" charset="2"/>
              </a:rPr>
              <a:t> </a:t>
            </a:r>
            <a:r>
              <a:rPr lang="en-US" sz="1600" dirty="0" smtClean="0">
                <a:solidFill>
                  <a:srgbClr val="FF6600"/>
                </a:solidFill>
                <a:sym typeface="Wingdings" pitchFamily="2" charset="2"/>
              </a:rPr>
              <a:t>8 h floating (to be defined)</a:t>
            </a:r>
            <a:endParaRPr lang="en-US" sz="1600" dirty="0" smtClean="0">
              <a:solidFill>
                <a:srgbClr val="FF6600"/>
              </a:solidFill>
            </a:endParaRP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MKI UFO studies (understanding potential operational limitation) </a:t>
            </a:r>
            <a:r>
              <a:rPr lang="en-US" sz="1600" dirty="0" smtClean="0">
                <a:solidFill>
                  <a:schemeClr val="tx1"/>
                </a:solidFill>
                <a:sym typeface="Wingdings" pitchFamily="2" charset="2"/>
              </a:rPr>
              <a:t>: </a:t>
            </a:r>
            <a:r>
              <a:rPr lang="en-US" sz="1600" dirty="0" smtClean="0">
                <a:solidFill>
                  <a:srgbClr val="FF0000"/>
                </a:solidFill>
                <a:sym typeface="Wingdings" pitchFamily="2" charset="2"/>
              </a:rPr>
              <a:t>0 h !! </a:t>
            </a:r>
            <a:endParaRPr lang="en-US" sz="1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800" dirty="0" smtClean="0"/>
              <a:t> </a:t>
            </a:r>
          </a:p>
          <a:p>
            <a:r>
              <a:rPr lang="en-US" sz="1800" b="1" dirty="0" smtClean="0"/>
              <a:t>High priority:</a:t>
            </a:r>
          </a:p>
          <a:p>
            <a:pPr lvl="1"/>
            <a:r>
              <a:rPr lang="en-US" sz="1600" dirty="0" smtClean="0"/>
              <a:t>TDI vacuum studies at injection (understanding potential operational limitation)</a:t>
            </a:r>
            <a:r>
              <a:rPr lang="en-US" sz="1600" dirty="0" smtClean="0">
                <a:sym typeface="Wingdings" pitchFamily="2" charset="2"/>
              </a:rPr>
              <a:t> : </a:t>
            </a:r>
            <a:r>
              <a:rPr lang="en-US" sz="1600" dirty="0" smtClean="0">
                <a:solidFill>
                  <a:srgbClr val="00B050"/>
                </a:solidFill>
                <a:sym typeface="Wingdings" pitchFamily="2" charset="2"/>
              </a:rPr>
              <a:t>8 h during MD</a:t>
            </a:r>
            <a:endParaRPr lang="en-US" sz="1600" dirty="0" smtClean="0"/>
          </a:p>
          <a:p>
            <a:pPr lvl="1"/>
            <a:r>
              <a:rPr lang="en-US" sz="1600" dirty="0" smtClean="0"/>
              <a:t>25 ns injection (needed for scrubbing test and 2012 strategy)</a:t>
            </a:r>
            <a:r>
              <a:rPr lang="en-US" sz="1600" dirty="0" smtClean="0">
                <a:sym typeface="Wingdings" pitchFamily="2" charset="2"/>
              </a:rPr>
              <a:t>: </a:t>
            </a:r>
            <a:r>
              <a:rPr lang="en-US" sz="1600" dirty="0" smtClean="0">
                <a:solidFill>
                  <a:srgbClr val="00B050"/>
                </a:solidFill>
                <a:sym typeface="Wingdings" pitchFamily="2" charset="2"/>
              </a:rPr>
              <a:t>12 h floating (Thursday 6</a:t>
            </a:r>
            <a:r>
              <a:rPr lang="en-US" sz="1600" baseline="30000" dirty="0" smtClean="0">
                <a:solidFill>
                  <a:srgbClr val="00B050"/>
                </a:solidFill>
                <a:sym typeface="Wingdings" pitchFamily="2" charset="2"/>
              </a:rPr>
              <a:t>th</a:t>
            </a:r>
            <a:r>
              <a:rPr lang="en-US" sz="1600" dirty="0" smtClean="0">
                <a:solidFill>
                  <a:srgbClr val="00B050"/>
                </a:solidFill>
                <a:sym typeface="Wingdings" pitchFamily="2" charset="2"/>
              </a:rPr>
              <a:t> October)</a:t>
            </a:r>
            <a:endParaRPr lang="en-US" sz="1600" dirty="0" smtClean="0"/>
          </a:p>
          <a:p>
            <a:pPr>
              <a:buNone/>
            </a:pPr>
            <a:r>
              <a:rPr lang="en-US" sz="1800" dirty="0" smtClean="0"/>
              <a:t> </a:t>
            </a:r>
          </a:p>
          <a:p>
            <a:r>
              <a:rPr lang="en-US" sz="1800" b="1" dirty="0" smtClean="0"/>
              <a:t>Lower priority:</a:t>
            </a:r>
          </a:p>
          <a:p>
            <a:pPr lvl="1"/>
            <a:r>
              <a:rPr lang="en-US" sz="1600" dirty="0" smtClean="0"/>
              <a:t>Alignment and protection of long absorbers + TCT/TCDQ retraction: </a:t>
            </a:r>
            <a:r>
              <a:rPr lang="en-US" sz="1600" dirty="0" smtClean="0">
                <a:solidFill>
                  <a:srgbClr val="FF6600"/>
                </a:solidFill>
              </a:rPr>
              <a:t>0 h (ok  for alignment, TCT/TCDQ retraction depends on </a:t>
            </a:r>
            <a:r>
              <a:rPr lang="en-US" sz="1600" dirty="0" smtClean="0">
                <a:solidFill>
                  <a:srgbClr val="FF6600"/>
                </a:solidFill>
                <a:latin typeface="Symbol" pitchFamily="18" charset="2"/>
              </a:rPr>
              <a:t>b</a:t>
            </a:r>
            <a:r>
              <a:rPr lang="en-US" sz="1600" dirty="0" smtClean="0">
                <a:solidFill>
                  <a:srgbClr val="FF6600"/>
                </a:solidFill>
              </a:rPr>
              <a:t>*)</a:t>
            </a:r>
            <a:endParaRPr lang="en-US" sz="1600" dirty="0" smtClean="0">
              <a:solidFill>
                <a:srgbClr val="00B050"/>
              </a:solidFill>
            </a:endParaRPr>
          </a:p>
          <a:p>
            <a:pPr lvl="1"/>
            <a:r>
              <a:rPr lang="en-US" sz="1600" dirty="0" smtClean="0"/>
              <a:t>Transfer and injection of Q20 beam into LHC (first part can be done </a:t>
            </a:r>
            <a:r>
              <a:rPr lang="en-US" sz="1600" dirty="0" smtClean="0">
                <a:solidFill>
                  <a:schemeClr val="tx1"/>
                </a:solidFill>
              </a:rPr>
              <a:t>in </a:t>
            </a:r>
            <a:r>
              <a:rPr lang="en-US" sz="1600" b="1" dirty="0" smtClean="0">
                <a:solidFill>
                  <a:schemeClr val="tx1"/>
                </a:solidFill>
              </a:rPr>
              <a:t>shadow if LHC down</a:t>
            </a:r>
            <a:r>
              <a:rPr lang="en-US" sz="1600" dirty="0" smtClean="0"/>
              <a:t>): </a:t>
            </a:r>
            <a:r>
              <a:rPr lang="en-US" sz="1600" dirty="0" smtClean="0">
                <a:solidFill>
                  <a:srgbClr val="FF6600"/>
                </a:solidFill>
              </a:rPr>
              <a:t>0 h (should be done this year)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11863</TotalTime>
  <Words>86</Words>
  <Application>Microsoft Office PowerPoint</Application>
  <PresentationFormat>On-screen Show (4:3)</PresentationFormat>
  <Paragraphs>16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Origin</vt:lpstr>
      <vt:lpstr>MD studies  </vt:lpstr>
      <vt:lpstr>MD Requests and Priorities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Transfer Line Beam Tests</dc:title>
  <dc:creator>Chiara Bracco</dc:creator>
  <cp:lastModifiedBy>cbracco</cp:lastModifiedBy>
  <cp:revision>1305</cp:revision>
  <cp:lastPrinted>2010-03-09T09:26:19Z</cp:lastPrinted>
  <dcterms:created xsi:type="dcterms:W3CDTF">2010-05-18T08:33:55Z</dcterms:created>
  <dcterms:modified xsi:type="dcterms:W3CDTF">2011-10-05T09:45:10Z</dcterms:modified>
</cp:coreProperties>
</file>