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F4E3A-59F3-4E6D-B8AC-525ADBB48F58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1C9B3-3B19-4BA2-8A6C-70DE7D4D69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18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1DC70-0424-4FAE-85C8-A6708ED49D1C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CB37E-15BC-4905-A7DE-9F4A1D43D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Large </a:t>
            </a:r>
            <a:r>
              <a:rPr lang="en-US" dirty="0" err="1" smtClean="0"/>
              <a:t>Piwinski</a:t>
            </a:r>
            <a:r>
              <a:rPr lang="en-US" dirty="0" smtClean="0"/>
              <a:t> Angle MD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7023" y="1600200"/>
            <a:ext cx="7772400" cy="1752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J</a:t>
            </a:r>
            <a:r>
              <a:rPr lang="en-US" sz="2800" dirty="0">
                <a:solidFill>
                  <a:schemeClr val="tx1"/>
                </a:solidFill>
              </a:rPr>
              <a:t>. Abelleira, R. Assmann, P. Baudrenghien</a:t>
            </a:r>
            <a:r>
              <a:rPr lang="en-US" sz="28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C. Bhat, </a:t>
            </a:r>
            <a:r>
              <a:rPr lang="en-US" sz="2800" dirty="0">
                <a:solidFill>
                  <a:schemeClr val="tx1"/>
                </a:solidFill>
              </a:rPr>
              <a:t>T. </a:t>
            </a:r>
            <a:r>
              <a:rPr lang="en-US" sz="2800" dirty="0" err="1">
                <a:solidFill>
                  <a:schemeClr val="tx1"/>
                </a:solidFill>
              </a:rPr>
              <a:t>Bohl</a:t>
            </a:r>
            <a:r>
              <a:rPr lang="en-US" sz="2800" dirty="0">
                <a:solidFill>
                  <a:schemeClr val="tx1"/>
                </a:solidFill>
              </a:rPr>
              <a:t>, O. </a:t>
            </a:r>
            <a:r>
              <a:rPr lang="en-US" sz="2800" dirty="0" err="1" smtClean="0">
                <a:solidFill>
                  <a:schemeClr val="tx1"/>
                </a:solidFill>
              </a:rPr>
              <a:t>Brüning</a:t>
            </a:r>
            <a:r>
              <a:rPr lang="en-US" sz="2800" dirty="0">
                <a:solidFill>
                  <a:schemeClr val="tx1"/>
                </a:solidFill>
              </a:rPr>
              <a:t>, R. Calaga, 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u="sng" dirty="0" smtClean="0">
                <a:solidFill>
                  <a:schemeClr val="tx1"/>
                </a:solidFill>
              </a:rPr>
              <a:t>R</a:t>
            </a:r>
            <a:r>
              <a:rPr lang="en-US" sz="2800" u="sng" dirty="0">
                <a:solidFill>
                  <a:schemeClr val="tx1"/>
                </a:solidFill>
              </a:rPr>
              <a:t>. De Maria</a:t>
            </a:r>
            <a:r>
              <a:rPr lang="en-US" sz="2800" dirty="0">
                <a:solidFill>
                  <a:schemeClr val="tx1"/>
                </a:solidFill>
              </a:rPr>
              <a:t>, O. </a:t>
            </a:r>
            <a:r>
              <a:rPr lang="en-US" sz="2800" dirty="0" smtClean="0">
                <a:solidFill>
                  <a:schemeClr val="tx1"/>
                </a:solidFill>
              </a:rPr>
              <a:t>Dominguez, </a:t>
            </a:r>
            <a:r>
              <a:rPr lang="en-US" sz="2800" u="sng" dirty="0" smtClean="0">
                <a:solidFill>
                  <a:schemeClr val="tx1"/>
                </a:solidFill>
              </a:rPr>
              <a:t>S. Fartoukh,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</a:t>
            </a:r>
            <a:r>
              <a:rPr lang="en-US" sz="2800" dirty="0">
                <a:solidFill>
                  <a:schemeClr val="tx1"/>
                </a:solidFill>
              </a:rPr>
              <a:t>. Giovannozzi, W. Herr, J.-P. Koutchouk, 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u="sng" dirty="0" smtClean="0">
                <a:solidFill>
                  <a:schemeClr val="tx1"/>
                </a:solidFill>
              </a:rPr>
              <a:t>A. Macpherson</a:t>
            </a:r>
            <a:r>
              <a:rPr lang="en-US" sz="2800" dirty="0" smtClean="0">
                <a:solidFill>
                  <a:schemeClr val="tx1"/>
                </a:solidFill>
              </a:rPr>
              <a:t>, M</a:t>
            </a:r>
            <a:r>
              <a:rPr lang="en-US" sz="2800" dirty="0">
                <a:solidFill>
                  <a:schemeClr val="tx1"/>
                </a:solidFill>
              </a:rPr>
              <a:t>. Meddahi, E. Metral, </a:t>
            </a:r>
            <a:r>
              <a:rPr lang="en-US" sz="2800" u="sng" dirty="0" smtClean="0">
                <a:solidFill>
                  <a:schemeClr val="tx1"/>
                </a:solidFill>
              </a:rPr>
              <a:t>K. Ohmi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G</a:t>
            </a:r>
            <a:r>
              <a:rPr lang="en-US" sz="2800" dirty="0">
                <a:solidFill>
                  <a:schemeClr val="tx1"/>
                </a:solidFill>
              </a:rPr>
              <a:t>. Papotti, </a:t>
            </a:r>
            <a:r>
              <a:rPr lang="en-US" sz="2800" dirty="0" smtClean="0">
                <a:solidFill>
                  <a:schemeClr val="tx1"/>
                </a:solidFill>
              </a:rPr>
              <a:t>T</a:t>
            </a:r>
            <a:r>
              <a:rPr lang="en-US" sz="2800" dirty="0">
                <a:solidFill>
                  <a:schemeClr val="tx1"/>
                </a:solidFill>
              </a:rPr>
              <a:t>. Pieloni, </a:t>
            </a:r>
            <a:r>
              <a:rPr lang="en-US" sz="2800" dirty="0" smtClean="0">
                <a:solidFill>
                  <a:schemeClr val="tx1"/>
                </a:solidFill>
              </a:rPr>
              <a:t>S</a:t>
            </a:r>
            <a:r>
              <a:rPr lang="en-US" sz="2800" dirty="0">
                <a:solidFill>
                  <a:schemeClr val="tx1"/>
                </a:solidFill>
              </a:rPr>
              <a:t>. Redaelli, </a:t>
            </a:r>
            <a:r>
              <a:rPr lang="en-US" sz="2800" u="sng" dirty="0">
                <a:solidFill>
                  <a:schemeClr val="tx1"/>
                </a:solidFill>
              </a:rPr>
              <a:t>L. </a:t>
            </a:r>
            <a:r>
              <a:rPr lang="en-US" sz="2800" u="sng" dirty="0" smtClean="0">
                <a:solidFill>
                  <a:schemeClr val="tx1"/>
                </a:solidFill>
              </a:rPr>
              <a:t>Rossi,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E. </a:t>
            </a:r>
            <a:r>
              <a:rPr lang="en-US" sz="2800" dirty="0" err="1">
                <a:solidFill>
                  <a:schemeClr val="tx1"/>
                </a:solidFill>
              </a:rPr>
              <a:t>Shaposhnikova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R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smtClean="0">
                <a:solidFill>
                  <a:schemeClr val="tx1"/>
                </a:solidFill>
              </a:rPr>
              <a:t>Tomas, </a:t>
            </a:r>
            <a:r>
              <a:rPr lang="en-US" sz="2800" u="sng" dirty="0" smtClean="0">
                <a:solidFill>
                  <a:schemeClr val="tx1"/>
                </a:solidFill>
              </a:rPr>
              <a:t>F. Zimmermann</a:t>
            </a:r>
            <a:endParaRPr lang="en-US" sz="2800" u="sng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6096000"/>
            <a:ext cx="3475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LSWG, </a:t>
            </a:r>
            <a:r>
              <a:rPr lang="en-US" sz="2800" dirty="0" smtClean="0"/>
              <a:t>4 October 2011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066800"/>
            <a:ext cx="8839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injection energy, collision tunes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two high-brightness bunches per beam, 2.5e11, </a:t>
            </a:r>
            <a:r>
              <a:rPr lang="en-US" sz="2800" dirty="0" smtClean="0">
                <a:latin typeface="Symbol" pitchFamily="18" charset="2"/>
              </a:rPr>
              <a:t>e</a:t>
            </a:r>
            <a:r>
              <a:rPr lang="en-US" sz="2800" dirty="0" smtClean="0"/>
              <a:t>~2 </a:t>
            </a:r>
            <a:r>
              <a:rPr lang="en-US" sz="2800" dirty="0" smtClean="0">
                <a:latin typeface="Symbol" pitchFamily="18" charset="2"/>
              </a:rPr>
              <a:t>m</a:t>
            </a:r>
            <a:r>
              <a:rPr lang="en-US" sz="2800" dirty="0" smtClean="0"/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long bunches (1.6 ns): blow up in SPS &amp; low voltage in LHC 	(3.5 MV) [Philippe Baudrenghien]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collisions at injection in 3 IPs (TCT adjustments)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fill pattern: one bunch / beam colliding in IPs 1,5 and 8; 	the other in IP8 only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change IP8 spectrometer in 3 steps from nominal to zero 	(TCT adjustment, &amp; orbit correction at </a:t>
            </a:r>
            <a:r>
              <a:rPr lang="en-US" sz="2800" smtClean="0"/>
              <a:t>eachstep</a:t>
            </a:r>
            <a:r>
              <a:rPr lang="en-US" sz="2800" dirty="0" smtClean="0"/>
              <a:t>) 	[nominal, ½, ¼, 0 strength]</a:t>
            </a:r>
            <a:endParaRPr lang="en-US" sz="2800" b="1" dirty="0">
              <a:solidFill>
                <a:srgbClr val="3333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monitor transient </a:t>
            </a:r>
            <a:r>
              <a:rPr lang="en-US" sz="2800" dirty="0" smtClean="0"/>
              <a:t>losses </a:t>
            </a:r>
            <a:r>
              <a:rPr lang="en-US" sz="2800" dirty="0"/>
              <a:t>going into </a:t>
            </a:r>
            <a:r>
              <a:rPr lang="en-US" sz="2800" dirty="0" smtClean="0"/>
              <a:t>collision, beam </a:t>
            </a:r>
            <a:r>
              <a:rPr lang="en-US" sz="2800" dirty="0" smtClean="0"/>
              <a:t>	lifetime </a:t>
            </a:r>
            <a:r>
              <a:rPr lang="en-US" sz="2800" dirty="0" smtClean="0"/>
              <a:t>and </a:t>
            </a:r>
            <a:r>
              <a:rPr lang="en-US" sz="2800" dirty="0" smtClean="0"/>
              <a:t>luminosity </a:t>
            </a:r>
            <a:r>
              <a:rPr lang="en-US" sz="2800" dirty="0" smtClean="0"/>
              <a:t>lifetime for </a:t>
            </a:r>
            <a:r>
              <a:rPr lang="en-US" sz="2800" dirty="0" smtClean="0"/>
              <a:t>large, 	intermediate, and zero</a:t>
            </a:r>
            <a:r>
              <a:rPr lang="en-US" sz="2800" dirty="0"/>
              <a:t> </a:t>
            </a:r>
            <a:r>
              <a:rPr lang="en-US" sz="2800" dirty="0" err="1" smtClean="0"/>
              <a:t>Piwinski</a:t>
            </a:r>
            <a:r>
              <a:rPr lang="en-US" sz="2800" dirty="0" smtClean="0"/>
              <a:t> angle</a:t>
            </a:r>
            <a:endParaRPr lang="en-US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2776" y="2286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MD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plan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48985"/>
            <a:ext cx="8816340" cy="65505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6346819"/>
            <a:ext cx="4633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3333FF"/>
                </a:solidFill>
              </a:rPr>
              <a:t>MD simulation by K. </a:t>
            </a:r>
            <a:r>
              <a:rPr lang="en-US" sz="2800" b="1" dirty="0" err="1" smtClean="0">
                <a:solidFill>
                  <a:srgbClr val="3333FF"/>
                </a:solidFill>
              </a:rPr>
              <a:t>Ohmi</a:t>
            </a:r>
            <a:endParaRPr lang="en-GB" sz="28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35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148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Large Piwinski Angle MD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LPA MD</dc:title>
  <dc:creator>frankz</dc:creator>
  <cp:lastModifiedBy>Frank Zimmermann</cp:lastModifiedBy>
  <cp:revision>16</cp:revision>
  <dcterms:created xsi:type="dcterms:W3CDTF">2011-08-14T21:32:44Z</dcterms:created>
  <dcterms:modified xsi:type="dcterms:W3CDTF">2011-10-04T14:26:10Z</dcterms:modified>
</cp:coreProperties>
</file>