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7" r:id="rId2"/>
    <p:sldId id="298" r:id="rId3"/>
    <p:sldId id="299" r:id="rId4"/>
    <p:sldId id="300" r:id="rId5"/>
    <p:sldId id="301" r:id="rId6"/>
    <p:sldId id="304" r:id="rId7"/>
    <p:sldId id="302" r:id="rId8"/>
    <p:sldId id="303" r:id="rId9"/>
    <p:sldId id="29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28"/>
    <p:restoredTop sz="94686"/>
  </p:normalViewPr>
  <p:slideViewPr>
    <p:cSldViewPr snapToGrid="0" snapToObjects="1">
      <p:cViewPr varScale="1">
        <p:scale>
          <a:sx n="120" d="100"/>
          <a:sy n="120" d="100"/>
        </p:scale>
        <p:origin x="208" y="7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ms.cern.ch/ui/file/1403717/LAST_RELEASED/GSI-SO-5_E.pdf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US" sz="5400" dirty="0"/>
              <a:t>Assistant EXSO Role and additional information</a:t>
            </a:r>
            <a:endParaRPr lang="en-GB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CBBE07-DA53-7D40-9519-B1A27A674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66780"/>
            <a:ext cx="9144000" cy="502919"/>
          </a:xfrm>
        </p:spPr>
        <p:txBody>
          <a:bodyPr anchor="b"/>
          <a:lstStyle/>
          <a:p>
            <a:r>
              <a:rPr lang="en-GB" sz="3200" dirty="0">
                <a:latin typeface="+mj-lt"/>
              </a:rPr>
              <a:t>ISOLDE permanent experimental installations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Olga </a:t>
            </a:r>
            <a:r>
              <a:rPr lang="en-US" dirty="0" err="1"/>
              <a:t>Beltramello</a:t>
            </a:r>
            <a:r>
              <a:rPr lang="en-US" dirty="0"/>
              <a:t>, Letizia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3009EA-10FD-6242-8078-5F60BE2F5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93876" y="464689"/>
            <a:ext cx="2590136" cy="971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B9BDF1-A5C1-1941-AD75-DCD8AB2286AE}"/>
              </a:ext>
            </a:extLst>
          </p:cNvPr>
          <p:cNvSpPr txBox="1"/>
          <p:nvPr/>
        </p:nvSpPr>
        <p:spPr>
          <a:xfrm>
            <a:off x="222399" y="5802054"/>
            <a:ext cx="40719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EXSO: </a:t>
            </a:r>
            <a:r>
              <a:rPr lang="en-US" dirty="0" err="1"/>
              <a:t>EXperimental</a:t>
            </a:r>
            <a:r>
              <a:rPr lang="en-US" dirty="0"/>
              <a:t> Safety Officer </a:t>
            </a:r>
          </a:p>
        </p:txBody>
      </p:sp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It recently took place a review of the past 10 years of ISOLDE from a safety perspective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This review was mandated by the Department Heads and Directors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Different recommendations were delivered from the working group: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Transversal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Technical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Organisational</a:t>
            </a: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ISOLDE Safety Review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Olga </a:t>
            </a:r>
            <a:r>
              <a:rPr lang="en-US" dirty="0" err="1"/>
              <a:t>Beltramello</a:t>
            </a:r>
            <a:r>
              <a:rPr lang="en-US" dirty="0"/>
              <a:t>, Letizia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26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It recently took place a review of the past 10 years of ISOLDE from a safety perspective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This review was mandated by the Department Heads and Directors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Different recommendations were delivered from the working group: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Transversal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Technical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Organisational</a:t>
            </a: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ISOLDE Safety Review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Olga </a:t>
            </a:r>
            <a:r>
              <a:rPr lang="en-US" dirty="0" err="1"/>
              <a:t>Beltramello</a:t>
            </a:r>
            <a:r>
              <a:rPr lang="en-US" dirty="0"/>
              <a:t>, Letizia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Frame 6">
            <a:extLst>
              <a:ext uri="{FF2B5EF4-FFF2-40B4-BE49-F238E27FC236}">
                <a16:creationId xmlns:a16="http://schemas.microsoft.com/office/drawing/2014/main" id="{EF4B601D-FADC-E543-8BF9-303514DD31A4}"/>
              </a:ext>
            </a:extLst>
          </p:cNvPr>
          <p:cNvSpPr/>
          <p:nvPr/>
        </p:nvSpPr>
        <p:spPr>
          <a:xfrm>
            <a:off x="882502" y="3827721"/>
            <a:ext cx="2020186" cy="48909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142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It recently took place a review of the past 10 years of ISOLDE from a safety perspective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This review was mandated by the Department Heads and Directors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Different recommendations were delivered from the working group: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Transversal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Technical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Organisational</a:t>
            </a:r>
          </a:p>
          <a:p>
            <a:pPr lvl="1" indent="0">
              <a:buNone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ISOLDE Safety Review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Olga </a:t>
            </a:r>
            <a:r>
              <a:rPr lang="en-US" dirty="0" err="1"/>
              <a:t>Beltramello</a:t>
            </a:r>
            <a:r>
              <a:rPr lang="en-US" dirty="0"/>
              <a:t>, Letizia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Frame 6">
            <a:extLst>
              <a:ext uri="{FF2B5EF4-FFF2-40B4-BE49-F238E27FC236}">
                <a16:creationId xmlns:a16="http://schemas.microsoft.com/office/drawing/2014/main" id="{EF4B601D-FADC-E543-8BF9-303514DD31A4}"/>
              </a:ext>
            </a:extLst>
          </p:cNvPr>
          <p:cNvSpPr/>
          <p:nvPr/>
        </p:nvSpPr>
        <p:spPr>
          <a:xfrm>
            <a:off x="882502" y="3827721"/>
            <a:ext cx="2020186" cy="48909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C4A71110-77A9-4E46-BF4B-83CFA8BFE8AA}"/>
              </a:ext>
            </a:extLst>
          </p:cNvPr>
          <p:cNvSpPr/>
          <p:nvPr/>
        </p:nvSpPr>
        <p:spPr>
          <a:xfrm>
            <a:off x="584790" y="5030028"/>
            <a:ext cx="595423" cy="446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FEDE8D-2B6B-A549-B908-9DC095775439}"/>
              </a:ext>
            </a:extLst>
          </p:cNvPr>
          <p:cNvSpPr txBox="1"/>
          <p:nvPr/>
        </p:nvSpPr>
        <p:spPr>
          <a:xfrm>
            <a:off x="1414130" y="4837814"/>
            <a:ext cx="842098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Nominate one AEXSO for each permanent experimental setup.</a:t>
            </a:r>
          </a:p>
          <a:p>
            <a:pPr algn="l"/>
            <a:r>
              <a:rPr lang="en-US" b="1" dirty="0"/>
              <a:t>The appointed AEXSO should maintain direct communication and information exchange with the ISOLDE EXSO. </a:t>
            </a:r>
          </a:p>
        </p:txBody>
      </p:sp>
    </p:spTree>
    <p:extLst>
      <p:ext uri="{BB962C8B-B14F-4D97-AF65-F5344CB8AC3E}">
        <p14:creationId xmlns:p14="http://schemas.microsoft.com/office/powerpoint/2010/main" val="1440305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A specific mandate exist at CERN: </a:t>
            </a:r>
            <a:r>
              <a:rPr lang="en-GB" sz="2000" b="0" dirty="0">
                <a:latin typeface="+mj-lt"/>
                <a:hlinkClick r:id="rId2"/>
              </a:rPr>
              <a:t>GSI-SO-5</a:t>
            </a: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The EXSO training is provided by CERN/EP Safety Office (classroom, 1 ½ </a:t>
            </a:r>
            <a:r>
              <a:rPr lang="en-GB" sz="2000" b="0" dirty="0"/>
              <a:t>day </a:t>
            </a:r>
            <a:r>
              <a:rPr lang="en-GB" sz="2000" b="0" dirty="0">
                <a:latin typeface="+mj-lt"/>
              </a:rPr>
              <a:t>training). A dedicated session for ISOLDE EXSO can be organised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Main tasks are: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Keep informed regarding Safety aspects within the Experiment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Make sure that risk assessments exist, and safety measures are implemented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Oversee the development and update of Safety Files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Support the Experiment in obtaining Safety clearance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1"/>
                </a:solidFill>
                <a:latin typeface="+mj-lt"/>
              </a:rPr>
              <a:t>Collaboration/information with ISOLDE EXSO and EP DSO representatives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AEXSO Role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Olga </a:t>
            </a:r>
            <a:r>
              <a:rPr lang="en-US" dirty="0" err="1"/>
              <a:t>Beltramello</a:t>
            </a:r>
            <a:r>
              <a:rPr lang="en-US" dirty="0"/>
              <a:t>, Letizia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95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diagram of a diagram&#10;&#10;AI-generated content may be incorrect.">
            <a:extLst>
              <a:ext uri="{FF2B5EF4-FFF2-40B4-BE49-F238E27FC236}">
                <a16:creationId xmlns:a16="http://schemas.microsoft.com/office/drawing/2014/main" id="{A75C51A7-7C1E-4B4E-A5A5-D8318F2F071D}"/>
              </a:ext>
            </a:extLst>
          </p:cNvPr>
          <p:cNvPicPr/>
          <p:nvPr/>
        </p:nvPicPr>
        <p:blipFill>
          <a:blip r:embed="rId2"/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B7ECBF-6B68-1545-8F1C-7F90CF91F1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6/2/25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8F734D-94C1-2946-B691-A99959E56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Presenter | 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6F442-4D36-7646-ADB2-B06C31724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46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A new general safety training will be created, ~1h classroom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It will be part of the already existing day of trainings needed for ISOLDE users (Electrical Safety – Working in EP Experiments; ISOLDE – Radiation Protection)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+mj-lt"/>
              </a:rPr>
              <a:t>Any inputs from you about the relevant topics to include are more than welcome!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ISOLDE Training – General Safety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Olga </a:t>
            </a:r>
            <a:r>
              <a:rPr lang="en-US" dirty="0" err="1"/>
              <a:t>Beltramello</a:t>
            </a:r>
            <a:r>
              <a:rPr lang="en-US" dirty="0"/>
              <a:t>, Letizia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18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Multiple safety improvement projects are done/on-going with this reserve budget. In particular: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Upgrade of b.508 chemical lab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Upgrade of radioactive source storage</a:t>
            </a:r>
            <a:endParaRPr lang="en-GB" dirty="0">
              <a:latin typeface="+mj-lt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Chemical safety improvements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Upgrade of flammable gas installation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Connection GLM/GHM fume hood to outside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+mj-lt"/>
              </a:rPr>
              <a:t>Any input about additional safety related projects are more than welcome!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/>
              </a:solidFill>
              <a:latin typeface="+mj-lt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DG-EP reserve budget for 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Olga </a:t>
            </a:r>
            <a:r>
              <a:rPr lang="en-US" dirty="0" err="1"/>
              <a:t>Beltramello</a:t>
            </a:r>
            <a:r>
              <a:rPr lang="en-US" dirty="0"/>
              <a:t>, Letizia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38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436</Words>
  <Application>Microsoft Macintosh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Assistant EXSO Role and additional information</vt:lpstr>
      <vt:lpstr>ISOLDE Safety Review</vt:lpstr>
      <vt:lpstr>ISOLDE Safety Review</vt:lpstr>
      <vt:lpstr>ISOLDE Safety Review</vt:lpstr>
      <vt:lpstr>AEXSO Role</vt:lpstr>
      <vt:lpstr>PowerPoint Presentation</vt:lpstr>
      <vt:lpstr>ISOLDE Training – General Safety</vt:lpstr>
      <vt:lpstr>DG-EP reserve budget for ISOLDE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Letizia Di Giulio</cp:lastModifiedBy>
  <cp:revision>10</cp:revision>
  <dcterms:created xsi:type="dcterms:W3CDTF">2020-02-03T13:11:28Z</dcterms:created>
  <dcterms:modified xsi:type="dcterms:W3CDTF">2025-06-02T07:25:00Z</dcterms:modified>
</cp:coreProperties>
</file>