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57" r:id="rId4"/>
    <p:sldId id="270" r:id="rId5"/>
    <p:sldId id="262" r:id="rId6"/>
    <p:sldId id="258" r:id="rId7"/>
    <p:sldId id="269" r:id="rId8"/>
    <p:sldId id="271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86"/>
  </p:normalViewPr>
  <p:slideViewPr>
    <p:cSldViewPr snapToGrid="0" snapToObjects="1">
      <p:cViewPr varScale="1">
        <p:scale>
          <a:sx n="194" d="100"/>
          <a:sy n="194" d="100"/>
        </p:scale>
        <p:origin x="163" y="2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49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F34141FC-47A4-A70B-6811-1D3B4813ED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EEB0F109-C92C-0B26-FAFE-6149A4865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9A289F40-1A57-C019-9305-26D5C752D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B9E6BEB8-91FF-FB27-C45A-9FA642B11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DAD05CA8-CE37-4EC2-57DD-5F6D42B4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6CBC107E-84B1-7ADE-2BA6-91CC73A67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8BA9E4-8607-31AA-22E2-392B41F166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CFC1A390-4A7C-E866-0CEF-48325EA53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F2EB8C-54A6-2B40-D734-879ED44A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66D26F-3D0D-6CE5-15D0-37F85A923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6E1FBC06-811D-3683-6DB1-837DE23FA5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13E45A-4EBB-A2EE-6094-2482D8DCC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646A88-BBBA-839B-B461-B899B661B1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4749A6-E83C-AD64-410A-D8017D909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0C93A9-F014-D577-E538-6412253F83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6261EE-A878-D898-390B-FC0F7E87D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BB73E14-3E7C-069D-6471-A213FA1E8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DB94773A-C5C5-775C-9183-BA3E6C9F0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95F827D4-2766-3B4D-0237-AFC34E3098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BC611F2C-C235-4F79-7049-396640B5D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D139F5A6-E47A-AFEF-5B13-F36145E7C0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4FE84A03-E448-5521-75BD-E57B8C3B5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8E08E2A3-E3EB-6811-1E3B-CDE125C713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AB27BED7-1BD2-EB8F-030A-F64BE317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06A2D72-EEAB-B1D1-256A-7C9E2FF5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9DF9B9A0-A4C4-B947-3BED-563486303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EDEA27DA-54C5-6384-3ACF-2E49068C2E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B384AE5C-6EAE-8D68-142E-02471322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B61FE510-EF58-35F9-E4CB-09B41DAD54E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E37954EC-0655-6658-D8C7-43A6039EB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817EDFC7-E599-9EEB-B152-5F93F3EC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A2D39D97-ABFB-B815-7FBB-ADEDADE10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000A35-E065-9543-211D-609A6CAC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3BB8BB-1E2E-A2E7-7E09-CE496D59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12 March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98A93-E855-48E3-50FD-0C79777C9B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Instrumentation for PUMA@ISOLDE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ED5BD6-3E34-4138-4250-4E4E6F8807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M. Martin Nieto , P. Martins, J. Tassan-Viol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W. Andreazza, S. Bart Pedersen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/>
              <a:t>C. Pasquino, F. Roncarolo</a:t>
            </a:r>
          </a:p>
          <a:p>
            <a:pPr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2400" b="0" dirty="0" err="1"/>
              <a:t>Puma@Isolde</a:t>
            </a:r>
            <a:r>
              <a:rPr lang="en-US" b="0" dirty="0"/>
              <a:t> </a:t>
            </a:r>
            <a:r>
              <a:rPr lang="en-US" sz="2400" b="0" dirty="0"/>
              <a:t>– 3 July 2025 </a:t>
            </a:r>
          </a:p>
          <a:p>
            <a:endParaRPr lang="en-GB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AE77615-C454-579C-1A17-B52BF4A4F0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53AC907-D92F-266B-3B68-50F4B7116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 Martin Nieto | Beam Instrumentation for PUMA@ISOLDE</a:t>
            </a:r>
          </a:p>
        </p:txBody>
      </p:sp>
    </p:spTree>
    <p:extLst>
      <p:ext uri="{BB962C8B-B14F-4D97-AF65-F5344CB8AC3E}">
        <p14:creationId xmlns:p14="http://schemas.microsoft.com/office/powerpoint/2010/main" val="3281813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456D427-62E4-8629-93C0-9C20FD41E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7432"/>
            <a:ext cx="11376024" cy="5243985"/>
          </a:xfrm>
        </p:spPr>
        <p:txBody>
          <a:bodyPr/>
          <a:lstStyle/>
          <a:p>
            <a:r>
              <a:rPr lang="en-US" sz="1800" dirty="0"/>
              <a:t>DBs in production queue:</a:t>
            </a:r>
          </a:p>
          <a:p>
            <a:pPr lvl="1"/>
            <a:r>
              <a:rPr lang="en-US" sz="1400" dirty="0"/>
              <a:t>Delivery of components scheduled for end of September.</a:t>
            </a:r>
            <a:endParaRPr lang="en-US" sz="1400" dirty="0">
              <a:highlight>
                <a:srgbClr val="FF0000"/>
              </a:highlight>
            </a:endParaRPr>
          </a:p>
          <a:p>
            <a:pPr lvl="1"/>
            <a:r>
              <a:rPr lang="en-US" sz="1400" dirty="0"/>
              <a:t>Time needed for assembly, metrology, calibration, cleaning, vacuum acceptance, installation.</a:t>
            </a:r>
          </a:p>
          <a:p>
            <a:pPr lvl="1"/>
            <a:r>
              <a:rPr lang="en-US" sz="1400" dirty="0"/>
              <a:t>Delivery for mid-November absolute best case. No change of delivery date.</a:t>
            </a:r>
          </a:p>
          <a:p>
            <a:pPr lvl="1"/>
            <a:r>
              <a:rPr lang="en-US" sz="1400" dirty="0"/>
              <a:t>No change for collector plates.</a:t>
            </a:r>
          </a:p>
          <a:p>
            <a:r>
              <a:rPr lang="en-US" sz="1700" dirty="0"/>
              <a:t>Calibration:</a:t>
            </a:r>
          </a:p>
          <a:p>
            <a:pPr lvl="1"/>
            <a:r>
              <a:rPr lang="en-US" sz="1400" dirty="0"/>
              <a:t>Calibration bench being readapted for the </a:t>
            </a:r>
            <a:r>
              <a:rPr lang="en-US" sz="1400" dirty="0" err="1"/>
              <a:t>DBs.</a:t>
            </a:r>
            <a:endParaRPr lang="en-US" sz="1400" dirty="0"/>
          </a:p>
          <a:p>
            <a:r>
              <a:rPr lang="en-GB" sz="1800" dirty="0"/>
              <a:t>Electronics and software:</a:t>
            </a:r>
          </a:p>
          <a:p>
            <a:pPr lvl="1"/>
            <a:r>
              <a:rPr lang="en-GB" sz="1400" dirty="0"/>
              <a:t>FESA class to be implemented considering input from users.</a:t>
            </a:r>
          </a:p>
          <a:p>
            <a:pPr lvl="1"/>
            <a:r>
              <a:rPr lang="en-GB" sz="1400" dirty="0" err="1"/>
              <a:t>MagneToF</a:t>
            </a:r>
            <a:r>
              <a:rPr lang="en-GB" sz="1400" dirty="0"/>
              <a:t> adaptation electronics being developed. Prototypes OK.</a:t>
            </a:r>
          </a:p>
          <a:p>
            <a:r>
              <a:rPr lang="en-GB" sz="1800" dirty="0"/>
              <a:t>Budget:</a:t>
            </a:r>
          </a:p>
          <a:p>
            <a:pPr lvl="1"/>
            <a:r>
              <a:rPr lang="en-GB" sz="1400" dirty="0"/>
              <a:t>Mechanical: 350k (estimate) + 75k (collector plates).</a:t>
            </a:r>
          </a:p>
          <a:p>
            <a:pPr lvl="2"/>
            <a:r>
              <a:rPr lang="en-GB" sz="1400" dirty="0"/>
              <a:t>Components: 55k; machining: 107k.</a:t>
            </a:r>
          </a:p>
          <a:p>
            <a:pPr lvl="2"/>
            <a:r>
              <a:rPr lang="en-GB" sz="1400" dirty="0"/>
              <a:t>Some purchases and services to be added. </a:t>
            </a:r>
          </a:p>
          <a:p>
            <a:pPr lvl="1"/>
            <a:r>
              <a:rPr lang="en-GB" sz="1400" dirty="0"/>
              <a:t>Electronics: 65k (MT + electronics) + 20k (PAMs) + 18k (TDCs).</a:t>
            </a:r>
            <a:endParaRPr lang="en-GB" sz="180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1BD4040-6E7C-2FBD-B4B4-79630DEE4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3840"/>
          </a:xfrm>
        </p:spPr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6DD3-705F-7A6B-D50B-922FD849E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F9F88-D4A0-0C8E-398B-142C7F6C5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2AF6444-C8D7-C2EA-656D-F0329CB151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</p:spTree>
    <p:extLst>
      <p:ext uri="{BB962C8B-B14F-4D97-AF65-F5344CB8AC3E}">
        <p14:creationId xmlns:p14="http://schemas.microsoft.com/office/powerpoint/2010/main" val="1258505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D50727-1418-9058-5F9E-6B824E2CDC9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35013-778D-C1A6-2C3B-D760C292FD5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1543050" cy="365125"/>
          </a:xfrm>
        </p:spPr>
        <p:txBody>
          <a:bodyPr/>
          <a:lstStyle/>
          <a:p>
            <a:r>
              <a:rPr lang="en-US"/>
              <a:t>12 March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64A9E6-22D4-4F6B-085D-3439FF4811F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6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E74BDC7-B897-F696-8317-216C2C71B3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Status and Plans of DBs</a:t>
            </a:r>
            <a:endParaRPr lang="en-GB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702ECF2-0C9A-03B7-5C2B-F3409A9AAC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Mechanical Design, Integration and Procurement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E76115-3957-55F6-1E7C-C8091B8FD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01831-E61C-5948-A74C-2F32147FF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98731BDA-9807-F577-AC76-00DF1F4405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</p:spTree>
    <p:extLst>
      <p:ext uri="{BB962C8B-B14F-4D97-AF65-F5344CB8AC3E}">
        <p14:creationId xmlns:p14="http://schemas.microsoft.com/office/powerpoint/2010/main" val="102877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A224988-51E7-4A0D-072F-F541EDAF2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Diagnostic boxes</a:t>
            </a:r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0BD4F2B3-F549-4B5E-46DD-BD90C57855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12225" y="1198013"/>
            <a:ext cx="3036530" cy="489996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DB1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Isolde type: </a:t>
            </a:r>
          </a:p>
          <a:p>
            <a:pPr marL="990900" lvl="2" indent="-342900"/>
            <a:r>
              <a:rPr lang="en-US" dirty="0"/>
              <a:t>Faraday Cup</a:t>
            </a:r>
          </a:p>
          <a:p>
            <a:pPr marL="990900" lvl="2" indent="-342900"/>
            <a:r>
              <a:rPr lang="en-US" dirty="0"/>
              <a:t>Scanner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DB2-4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HIE-ISO type:</a:t>
            </a:r>
          </a:p>
          <a:p>
            <a:pPr marL="990900" lvl="2" indent="-342900"/>
            <a:r>
              <a:rPr lang="en-US" dirty="0"/>
              <a:t>Faraday Cup</a:t>
            </a:r>
          </a:p>
          <a:p>
            <a:pPr marL="990900" lvl="2" indent="-342900"/>
            <a:r>
              <a:rPr lang="en-US" dirty="0"/>
              <a:t>Scanner</a:t>
            </a:r>
          </a:p>
          <a:p>
            <a:pPr marL="990900" lvl="2" indent="-342900"/>
            <a:r>
              <a:rPr lang="en-US" dirty="0" err="1"/>
              <a:t>MagneToF</a:t>
            </a:r>
            <a:endParaRPr lang="en-US" dirty="0"/>
          </a:p>
          <a:p>
            <a:pPr marL="990900" lvl="2" indent="-342900"/>
            <a:r>
              <a:rPr lang="en-US" dirty="0"/>
              <a:t>Slit/collimator</a:t>
            </a:r>
          </a:p>
          <a:p>
            <a:pPr marL="342900" lvl="1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2100" b="1" dirty="0"/>
              <a:t>Collector plates</a:t>
            </a:r>
            <a:endParaRPr lang="en-GB" sz="21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E4ED-66BB-B1DE-918F-A55EED8E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D5C90-4033-2855-F806-DCB95B96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819C6ECA-72C9-53AC-4EC8-0F086086B0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CB60CC-4A4A-1363-E801-63F389C7C4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91" b="2382"/>
          <a:stretch/>
        </p:blipFill>
        <p:spPr>
          <a:xfrm>
            <a:off x="201473" y="3100770"/>
            <a:ext cx="8043893" cy="28880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368E4B-3E85-F7A0-2F7A-96BA516D3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50" y="1393313"/>
            <a:ext cx="2783404" cy="26799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F732A2-7994-A92D-E51E-6226C8B817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958"/>
          <a:stretch/>
        </p:blipFill>
        <p:spPr>
          <a:xfrm>
            <a:off x="4936177" y="914400"/>
            <a:ext cx="2453909" cy="3235893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ABF6F2B-A045-9D32-5081-467A98789DE7}"/>
              </a:ext>
            </a:extLst>
          </p:cNvPr>
          <p:cNvCxnSpPr/>
          <p:nvPr/>
        </p:nvCxnSpPr>
        <p:spPr>
          <a:xfrm flipH="1" flipV="1">
            <a:off x="2802321" y="3980793"/>
            <a:ext cx="315310" cy="65426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1AE59BA-D425-3309-5AFE-38BAC8166EEC}"/>
              </a:ext>
            </a:extLst>
          </p:cNvPr>
          <p:cNvCxnSpPr>
            <a:cxnSpLocks/>
          </p:cNvCxnSpPr>
          <p:nvPr/>
        </p:nvCxnSpPr>
        <p:spPr>
          <a:xfrm flipV="1">
            <a:off x="5621910" y="3712779"/>
            <a:ext cx="715828" cy="9222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23AF6B9-64F2-BE09-9C4A-8C5BEC0CF13A}"/>
              </a:ext>
            </a:extLst>
          </p:cNvPr>
          <p:cNvCxnSpPr>
            <a:cxnSpLocks/>
          </p:cNvCxnSpPr>
          <p:nvPr/>
        </p:nvCxnSpPr>
        <p:spPr>
          <a:xfrm flipH="1" flipV="1">
            <a:off x="7216666" y="3712779"/>
            <a:ext cx="610913" cy="52026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81A09EC-6123-CCB1-DB02-42CAC5FE6B7A}"/>
              </a:ext>
            </a:extLst>
          </p:cNvPr>
          <p:cNvCxnSpPr>
            <a:cxnSpLocks/>
          </p:cNvCxnSpPr>
          <p:nvPr/>
        </p:nvCxnSpPr>
        <p:spPr>
          <a:xfrm flipH="1" flipV="1">
            <a:off x="7133897" y="4073225"/>
            <a:ext cx="659604" cy="79871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69FBA2FA-F39E-B9A4-2CB7-746EADA907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3074810" y="1621219"/>
            <a:ext cx="1759884" cy="57633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1714D0C-5D7B-97B6-4EBF-1213DF0D05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831159" y="1748131"/>
            <a:ext cx="1492948" cy="589444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5FCFE81-9A8A-FA47-E861-7C5A603A72CB}"/>
              </a:ext>
            </a:extLst>
          </p:cNvPr>
          <p:cNvCxnSpPr>
            <a:cxnSpLocks/>
          </p:cNvCxnSpPr>
          <p:nvPr/>
        </p:nvCxnSpPr>
        <p:spPr>
          <a:xfrm flipV="1">
            <a:off x="3782856" y="2920562"/>
            <a:ext cx="229000" cy="18747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ACAEB82-6B6C-E1D7-33C6-2E3890E39EEF}"/>
              </a:ext>
            </a:extLst>
          </p:cNvPr>
          <p:cNvCxnSpPr>
            <a:cxnSpLocks/>
          </p:cNvCxnSpPr>
          <p:nvPr/>
        </p:nvCxnSpPr>
        <p:spPr>
          <a:xfrm flipH="1" flipV="1">
            <a:off x="4412375" y="2920562"/>
            <a:ext cx="57104" cy="184659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56FAE53-FC88-7E4F-A4BC-82C4B4CFC1C2}"/>
              </a:ext>
            </a:extLst>
          </p:cNvPr>
          <p:cNvCxnSpPr>
            <a:cxnSpLocks/>
          </p:cNvCxnSpPr>
          <p:nvPr/>
        </p:nvCxnSpPr>
        <p:spPr>
          <a:xfrm flipV="1">
            <a:off x="4133630" y="2920562"/>
            <a:ext cx="125632" cy="28080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63E6012-384C-2915-449A-63637071EE34}"/>
              </a:ext>
            </a:extLst>
          </p:cNvPr>
          <p:cNvCxnSpPr>
            <a:cxnSpLocks/>
          </p:cNvCxnSpPr>
          <p:nvPr/>
        </p:nvCxnSpPr>
        <p:spPr>
          <a:xfrm flipV="1">
            <a:off x="4027154" y="2920562"/>
            <a:ext cx="106476" cy="22085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798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930F0-D0F2-BDF7-B84D-269A7B9DA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BD11BA-6C79-9483-29A7-09F13EBA6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Parts are being machined, components have been ordered.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Delivery of machined parts for end of September.</a:t>
            </a:r>
            <a:endParaRPr lang="en-US" dirty="0">
              <a:highlight>
                <a:srgbClr val="FF0000"/>
              </a:highlight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Procurement launched: only one order on hold due to single tender – closely followed.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Assembly, calibration… will take ~1.5 months.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Calibration setup will be reused from HIE-ISO </a:t>
            </a:r>
            <a:r>
              <a:rPr lang="en-GB" dirty="0" err="1"/>
              <a:t>DBs.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Two calibration stands: manual and motorised.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Have spare parts to build a mock-up of the </a:t>
            </a:r>
            <a:r>
              <a:rPr lang="en-GB" dirty="0" err="1"/>
              <a:t>DBs.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Tolerances have been discussed.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D730E7-2AB5-63F3-3E32-31CAB7C81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7056"/>
          </a:xfrm>
        </p:spPr>
        <p:txBody>
          <a:bodyPr/>
          <a:lstStyle/>
          <a:p>
            <a:r>
              <a:rPr lang="en-US" dirty="0"/>
              <a:t>Manufacturing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04988A-B5B6-33DC-2659-655168BFC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060A2A-C264-188D-13F5-357288F27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7948-919A-F206-B24C-A968320243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pic>
        <p:nvPicPr>
          <p:cNvPr id="8" name="Picture 7" descr="A machine in a factory&#10;&#10;AI-generated content may be incorrect.">
            <a:extLst>
              <a:ext uri="{FF2B5EF4-FFF2-40B4-BE49-F238E27FC236}">
                <a16:creationId xmlns:a16="http://schemas.microsoft.com/office/drawing/2014/main" id="{A7844579-A245-D3CF-E991-DFA411846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6314" y="3017578"/>
            <a:ext cx="2378213" cy="3158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05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68D71-4596-603F-B2AC-2177B198FB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CF910B4-C2CB-55E5-3F7C-E1EE1EA17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Electronics, Acquisition and Software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3A9237-7698-0E7E-C395-27418F66E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CA636-5749-DDD6-DB4F-027DD472E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DF5557B0-7308-DAE0-F502-7F744D1A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0FA5DCDE-FCB3-9A4F-D8BB-763CBF8CAB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63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EC406E1-8070-8E99-0C3E-936D12F99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Rack and electronics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033F598-3CD8-5EE0-3AD3-B85393621D9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43231"/>
          <a:stretch/>
        </p:blipFill>
        <p:spPr>
          <a:xfrm>
            <a:off x="407988" y="910463"/>
            <a:ext cx="4711057" cy="2616200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63CD956-701D-C3EA-598B-BE7BF2B625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Rack is already installed: BY06=170.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Cabling will be pulled after the HV cage and cable trays are installed (EN-EL planning).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Electronics for FC, scanners and slits are in production or in stock.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TDC for </a:t>
            </a:r>
            <a:r>
              <a:rPr lang="en-US" dirty="0" err="1"/>
              <a:t>MagneToFs</a:t>
            </a:r>
            <a:r>
              <a:rPr lang="en-US" dirty="0"/>
              <a:t>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TDCs received.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FEC installed.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FESA class to be adapted from LHC BSRL.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F80C69-0313-EAC9-66E4-335D0887E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5A311-A255-54E3-4CCA-9F4BDEB30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6A31571-CA9C-2224-6D47-497765BB5D4F}"/>
              </a:ext>
            </a:extLst>
          </p:cNvPr>
          <p:cNvCxnSpPr>
            <a:cxnSpLocks/>
          </p:cNvCxnSpPr>
          <p:nvPr/>
        </p:nvCxnSpPr>
        <p:spPr>
          <a:xfrm flipH="1" flipV="1">
            <a:off x="2569511" y="2129457"/>
            <a:ext cx="427512" cy="3571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C758C07-AA41-AE3F-CC5D-15F096554298}"/>
              </a:ext>
            </a:extLst>
          </p:cNvPr>
          <p:cNvSpPr txBox="1"/>
          <p:nvPr/>
        </p:nvSpPr>
        <p:spPr>
          <a:xfrm>
            <a:off x="2997023" y="2209657"/>
            <a:ext cx="9618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 rack</a:t>
            </a:r>
          </a:p>
          <a:p>
            <a:pPr algn="l"/>
            <a:r>
              <a:rPr lang="en-US" dirty="0"/>
              <a:t>installed</a:t>
            </a:r>
            <a:endParaRPr lang="en-GB" dirty="0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F6B49104-693A-1B94-02E7-3056CC01A7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00"/>
          <a:stretch/>
        </p:blipFill>
        <p:spPr bwMode="auto">
          <a:xfrm>
            <a:off x="647734" y="3632361"/>
            <a:ext cx="4259626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2CCC1A76-6178-5AEC-FBF8-8F1C34E08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</p:spTree>
    <p:extLst>
      <p:ext uri="{BB962C8B-B14F-4D97-AF65-F5344CB8AC3E}">
        <p14:creationId xmlns:p14="http://schemas.microsoft.com/office/powerpoint/2010/main" val="1647013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B25C7E-C21E-A93E-EE57-F1EF7049F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52149A3-C949-18B4-A1BE-D8BEE48BB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Development of </a:t>
            </a:r>
            <a:r>
              <a:rPr lang="en-US" dirty="0" err="1"/>
              <a:t>MagneToF</a:t>
            </a:r>
            <a:r>
              <a:rPr lang="en-US" dirty="0"/>
              <a:t> electronics ongoing.</a:t>
            </a:r>
          </a:p>
          <a:p>
            <a:pPr lvl="1" indent="-342900"/>
            <a:r>
              <a:rPr lang="en-US" dirty="0"/>
              <a:t>Prototype for constant-fraction discriminator looks OK.</a:t>
            </a:r>
          </a:p>
          <a:p>
            <a:pPr lvl="1" indent="-342900"/>
            <a:r>
              <a:rPr lang="en-US" dirty="0"/>
              <a:t>Custom-built switch design ongoing.</a:t>
            </a:r>
          </a:p>
          <a:p>
            <a:pPr lvl="2" indent="-342900"/>
            <a:r>
              <a:rPr lang="en-US" dirty="0" err="1"/>
              <a:t>fA@DC</a:t>
            </a:r>
            <a:r>
              <a:rPr lang="en-US" dirty="0"/>
              <a:t> and GHz are usually exclusive.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Integration with existing PAM infrastructure.</a:t>
            </a:r>
          </a:p>
          <a:p>
            <a:pPr lvl="1" indent="-342900"/>
            <a:r>
              <a:rPr lang="en-US" dirty="0"/>
              <a:t>FPGA in PAM to be modified for this application.</a:t>
            </a:r>
          </a:p>
          <a:p>
            <a:pPr lvl="1" indent="-342900"/>
            <a:r>
              <a:rPr lang="en-US" dirty="0"/>
              <a:t>Extra circuitry.</a:t>
            </a:r>
          </a:p>
          <a:p>
            <a:pPr lvl="1" indent="-342900"/>
            <a:r>
              <a:rPr lang="en-US" dirty="0"/>
              <a:t>PLC/SILECS/FESA code to be adapted.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17540C05-65D5-1B7D-1256-5A819186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74510-9499-B065-10AF-7554E97C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FEA62210-89B6-F605-7C06-DB0C3E1DF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B0721-CE57-803F-20E2-088C43B1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pic>
        <p:nvPicPr>
          <p:cNvPr id="9" name="Picture 8" descr="A green circuit board with black wires&#10;&#10;AI-generated content may be incorrect.">
            <a:extLst>
              <a:ext uri="{FF2B5EF4-FFF2-40B4-BE49-F238E27FC236}">
                <a16:creationId xmlns:a16="http://schemas.microsoft.com/office/drawing/2014/main" id="{E87393FC-AF83-54AB-6D13-B0CDF3DA63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59" t="15920" r="10666" b="11896"/>
          <a:stretch/>
        </p:blipFill>
        <p:spPr>
          <a:xfrm>
            <a:off x="7511473" y="165417"/>
            <a:ext cx="3790034" cy="4363228"/>
          </a:xfrm>
          <a:prstGeom prst="rect">
            <a:avLst/>
          </a:prstGeom>
        </p:spPr>
      </p:pic>
      <p:pic>
        <p:nvPicPr>
          <p:cNvPr id="13" name="Picture 12" descr="A metal piece of machine&#10;&#10;AI-generated content may be incorrect.">
            <a:extLst>
              <a:ext uri="{FF2B5EF4-FFF2-40B4-BE49-F238E27FC236}">
                <a16:creationId xmlns:a16="http://schemas.microsoft.com/office/drawing/2014/main" id="{5D06BCB3-45F8-635B-3624-EE10B06E796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355" t="16667" r="28853" b="17643"/>
          <a:stretch/>
        </p:blipFill>
        <p:spPr>
          <a:xfrm rot="16200000">
            <a:off x="7142498" y="3698497"/>
            <a:ext cx="1985950" cy="2599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550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6884E-AB78-DCC5-4A1C-AF628B5E6D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9D0559E-3237-8FC5-40FF-D83865E29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Requirements discussed with users. Feasible.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Experience in using the TDC with the LHC BSRL.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FESA class will be adapted from the BSRL.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Raw data readout foreseen for some cases.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3659D77A-0F48-182B-5B34-0AB9DE578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/ FESA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50EF78-789A-8F91-AFD1-8B0B9B2A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C7E8670C-57F2-10DC-52B8-214DF4C3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E20E06-0012-74B9-A458-05BE00672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pic>
        <p:nvPicPr>
          <p:cNvPr id="3" name="Content Placeholder 12" descr="A blue line graph with numbers&#10;&#10;Description automatically generated">
            <a:extLst>
              <a:ext uri="{FF2B5EF4-FFF2-40B4-BE49-F238E27FC236}">
                <a16:creationId xmlns:a16="http://schemas.microsoft.com/office/drawing/2014/main" id="{D7C3EF56-4B91-257D-D7F0-939D063DE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29" b="6029"/>
          <a:stretch/>
        </p:blipFill>
        <p:spPr>
          <a:xfrm>
            <a:off x="220762" y="3838368"/>
            <a:ext cx="5616575" cy="236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62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0A593-1DA0-7330-0544-E3DA9B572B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441FD41-D721-22BF-56B6-D39A897EBE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99948F-25CC-8D40-B0F1-D2DA9FBD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 Martin Nieto | Beam Instrumentation for PUMA@ISOLDE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4BD82-9C15-E404-32FC-704B2C913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567D2999-A4FA-A592-74C9-6D61B50110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3 July 2025</a:t>
            </a:r>
          </a:p>
        </p:txBody>
      </p:sp>
    </p:spTree>
    <p:extLst>
      <p:ext uri="{BB962C8B-B14F-4D97-AF65-F5344CB8AC3E}">
        <p14:creationId xmlns:p14="http://schemas.microsoft.com/office/powerpoint/2010/main" val="257331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11185</TotalTime>
  <Words>600</Words>
  <Application>Microsoft Office PowerPoint</Application>
  <PresentationFormat>Widescreen</PresentationFormat>
  <Paragraphs>102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Beam Instrumentation for PUMA@ISOLDE</vt:lpstr>
      <vt:lpstr>Status and Plans of DBs</vt:lpstr>
      <vt:lpstr>BI Diagnostic boxes</vt:lpstr>
      <vt:lpstr>Manufacturing</vt:lpstr>
      <vt:lpstr>Electronics, Acquisition and Software</vt:lpstr>
      <vt:lpstr>Rack and electronics</vt:lpstr>
      <vt:lpstr>Hardware</vt:lpstr>
      <vt:lpstr>Software / FESA</vt:lpstr>
      <vt:lpstr>Outlook</vt:lpstr>
      <vt:lpstr>Outlook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Miguel Martin Nieto</dc:creator>
  <cp:lastModifiedBy>Miguel Martin Nieto</cp:lastModifiedBy>
  <cp:revision>83</cp:revision>
  <dcterms:created xsi:type="dcterms:W3CDTF">2023-03-10T08:43:41Z</dcterms:created>
  <dcterms:modified xsi:type="dcterms:W3CDTF">2025-07-03T06:49:24Z</dcterms:modified>
</cp:coreProperties>
</file>