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60" r:id="rId2"/>
    <p:sldId id="273" r:id="rId3"/>
    <p:sldId id="275" r:id="rId4"/>
    <p:sldId id="269" r:id="rId5"/>
    <p:sldId id="276" r:id="rId6"/>
    <p:sldId id="272" r:id="rId7"/>
    <p:sldId id="277" r:id="rId8"/>
    <p:sldId id="278" r:id="rId9"/>
    <p:sldId id="279" r:id="rId10"/>
    <p:sldId id="280" r:id="rId11"/>
    <p:sldId id="281" r:id="rId12"/>
    <p:sldId id="282" r:id="rId13"/>
    <p:sldId id="283" r:id="rId14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a Bilow" initials="ubi" lastIdx="1" clrIdx="0">
    <p:extLst>
      <p:ext uri="{19B8F6BF-5375-455C-9EA6-DF929625EA0E}">
        <p15:presenceInfo xmlns:p15="http://schemas.microsoft.com/office/powerpoint/2012/main" userId="Uta Bilo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7AAAED"/>
    <a:srgbClr val="0CC6DE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443" autoAdjust="0"/>
  </p:normalViewPr>
  <p:slideViewPr>
    <p:cSldViewPr snapToObjects="1" showGuides="1">
      <p:cViewPr varScale="1">
        <p:scale>
          <a:sx n="58" d="100"/>
          <a:sy n="58" d="100"/>
        </p:scale>
        <p:origin x="1546" y="58"/>
      </p:cViewPr>
      <p:guideLst>
        <p:guide orient="horz" pos="2160"/>
        <p:guide pos="4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B70EB-F57E-4B3D-95A3-D507A6B4376D}" type="datetimeFigureOut">
              <a:rPr lang="de-DE" smtClean="0"/>
              <a:t>28.10.2025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2BABE-9C22-4CDE-91BB-D881727A20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51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995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103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536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447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564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386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2BABE-9C22-4CDE-91BB-D881727A20C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273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 cstate="screen">
            <a:alphaModFix amt="85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 userDrawn="1"/>
        </p:nvSpPr>
        <p:spPr>
          <a:xfrm>
            <a:off x="582042" y="1726332"/>
            <a:ext cx="10812288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>
                <a:solidFill>
                  <a:srgbClr val="003478"/>
                </a:solidFill>
                <a:latin typeface="Arial Black" panose="020B0A04020102020204" pitchFamily="34" charset="0"/>
              </a:rPr>
              <a:t>HANDS ON</a:t>
            </a:r>
          </a:p>
        </p:txBody>
      </p:sp>
      <p:sp>
        <p:nvSpPr>
          <p:cNvPr id="4" name="Titel 1"/>
          <p:cNvSpPr txBox="1">
            <a:spLocks/>
          </p:cNvSpPr>
          <p:nvPr userDrawn="1"/>
        </p:nvSpPr>
        <p:spPr>
          <a:xfrm>
            <a:off x="582042" y="2327920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>
                <a:solidFill>
                  <a:srgbClr val="85C714"/>
                </a:solidFill>
                <a:latin typeface="Arial Black" panose="020B0A04020102020204" pitchFamily="34" charset="0"/>
              </a:rPr>
              <a:t>PARTICLE PHYSICS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>
          <a:xfrm>
            <a:off x="582042" y="404664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200"/>
              </a:lnSpc>
            </a:pPr>
            <a:r>
              <a:rPr lang="de-DE" sz="5400" dirty="0">
                <a:solidFill>
                  <a:schemeClr val="bg1"/>
                </a:solidFill>
                <a:latin typeface="Arial Black" panose="020B0A04020102020204" pitchFamily="34" charset="0"/>
              </a:rPr>
              <a:t>INTERNATIONAL</a:t>
            </a:r>
          </a:p>
          <a:p>
            <a:pPr>
              <a:lnSpc>
                <a:spcPts val="5200"/>
              </a:lnSpc>
            </a:pPr>
            <a:r>
              <a:rPr lang="de-DE" sz="5400" dirty="0">
                <a:solidFill>
                  <a:schemeClr val="bg1"/>
                </a:solidFill>
                <a:latin typeface="Arial Black" panose="020B0A04020102020204" pitchFamily="34" charset="0"/>
              </a:rPr>
              <a:t>MASTERCLASSES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45592" y="4077072"/>
            <a:ext cx="10972800" cy="11430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47225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8" descr="hg-home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6688" y="-99391"/>
            <a:ext cx="13177464" cy="7056784"/>
          </a:xfrm>
          <a:prstGeom prst="rect">
            <a:avLst/>
          </a:prstGeom>
        </p:spPr>
      </p:pic>
      <p:sp>
        <p:nvSpPr>
          <p:cNvPr id="2" name="Textfeld 1"/>
          <p:cNvSpPr txBox="1"/>
          <p:nvPr userDrawn="1"/>
        </p:nvSpPr>
        <p:spPr>
          <a:xfrm>
            <a:off x="551384" y="5157192"/>
            <a:ext cx="118813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3600" b="1" dirty="0">
                <a:solidFill>
                  <a:srgbClr val="003478"/>
                </a:solidFill>
              </a:rPr>
              <a:t>TITEL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63352" y="1449602"/>
            <a:ext cx="11737304" cy="4420543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003478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63352" y="304802"/>
            <a:ext cx="11737304" cy="1144800"/>
          </a:xfrm>
        </p:spPr>
        <p:txBody>
          <a:bodyPr anchor="ctr"/>
          <a:lstStyle>
            <a:lvl1pPr algn="l">
              <a:spcAft>
                <a:spcPts val="0"/>
              </a:spcAft>
              <a:defRPr sz="4000" b="1" cap="all" baseline="0">
                <a:solidFill>
                  <a:srgbClr val="10253F"/>
                </a:solidFill>
              </a:defRPr>
            </a:lvl1pPr>
          </a:lstStyle>
          <a:p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9480376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595" y="6046009"/>
            <a:ext cx="1658774" cy="66274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7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63084" y="838203"/>
            <a:ext cx="10363200" cy="1362075"/>
          </a:xfrm>
        </p:spPr>
        <p:txBody>
          <a:bodyPr anchor="t">
            <a:normAutofit/>
          </a:bodyPr>
          <a:lstStyle>
            <a:lvl1pPr algn="l">
              <a:spcAft>
                <a:spcPts val="0"/>
              </a:spcAft>
              <a:defRPr sz="4400" b="1" cap="all">
                <a:solidFill>
                  <a:srgbClr val="003478"/>
                </a:solidFill>
              </a:defRPr>
            </a:lvl1pPr>
          </a:lstStyle>
          <a:p>
            <a:r>
              <a:rPr lang="de-DE" dirty="0" err="1"/>
              <a:t>titel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362203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7020" y="-15042"/>
            <a:ext cx="12962707" cy="68730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609600" y="1417638"/>
            <a:ext cx="10972800" cy="496411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955238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955238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417638"/>
            <a:ext cx="109728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endParaRPr lang="de-DE" dirty="0"/>
          </a:p>
        </p:txBody>
      </p:sp>
      <p:pic>
        <p:nvPicPr>
          <p:cNvPr id="7" name="Bild 9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51" r:id="rId4"/>
    <p:sldLayoutId id="2147483652" r:id="rId5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3478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3478"/>
          </a:solidFill>
          <a:latin typeface="+mn-lt"/>
          <a:ea typeface="+mn-ea"/>
          <a:cs typeface="+mn-cs"/>
        </a:defRPr>
      </a:lvl1pPr>
      <a:lvl2pPr marL="533400" indent="-2667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3478"/>
          </a:solidFill>
          <a:latin typeface="+mn-lt"/>
          <a:ea typeface="+mn-ea"/>
          <a:cs typeface="+mn-cs"/>
        </a:defRPr>
      </a:lvl2pPr>
      <a:lvl3pPr marL="812800" indent="-2794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3478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mc2nc-oct2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hyperlink" Target="https://drive.google.com/file/d/18DOEOz7xAHUtAgDVZcFtmrlQZ7u20GhX/view?usp=sharin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hyperlink" Target="https://www.italchamber.gr/moneyshow2025/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hyperlink" Target="https://www.upoiltankers.com/" TargetMode="External"/><Relationship Id="rId4" Type="http://schemas.openxmlformats.org/officeDocument/2006/relationships/hyperlink" Target="https://www.italchamber.gr/it/homepage-italiano/" TargetMode="External"/><Relationship Id="rId9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hysicsmasterclasses.org/index.php?cat=local_organisation&amp;page=organisation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593704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ppog-masterclasses-website.web.cern.ch/en/wpath_3D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lentq.es/es_es/masterclass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opendata.cern.ch/search?q=&amp;f=experiment%3ACMS&amp;f=type%3ADataset%2Bsubtype%3ACollision&amp;f=year%3A2016--2016&amp;l=list&amp;order=desc&amp;p=1&amp;s=10&amp;sort=mostrecent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QuarkNet-HEP/quarkonium-jupyter" TargetMode="External"/><Relationship Id="rId5" Type="http://schemas.openxmlformats.org/officeDocument/2006/relationships/hyperlink" Target="https://opendata.cern.ch/search?q=&amp;f=experiment%3ACMS&amp;f=type%3ADataset%2Bsubtype%3ACollision&amp;f=year%3A2016--2016&amp;f=file_type%3Ananoaod&amp;l=list&amp;order=desc&amp;p=1&amp;s=10&amp;sort=mostrecent" TargetMode="External"/><Relationship Id="rId4" Type="http://schemas.openxmlformats.org/officeDocument/2006/relationships/hyperlink" Target="https://opendata.cern.ch/search?q=&amp;f=experiment%3ACMS&amp;f=type%3ADataset%2Bsubtype%3ACollision&amp;f=year%3A2016--2016&amp;f=file_type%3Aminiaod&amp;l=list&amp;order=desc&amp;p=1&amp;s=10&amp;sort=mostrecen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JlG6" TargetMode="External"/><Relationship Id="rId2" Type="http://schemas.openxmlformats.org/officeDocument/2006/relationships/hyperlink" Target="https://cern.ch/w2d2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cern.ch/w2d2-mod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08" y="4451102"/>
            <a:ext cx="7704856" cy="1426170"/>
          </a:xfrm>
        </p:spPr>
        <p:txBody>
          <a:bodyPr>
            <a:normAutofit fontScale="90000"/>
          </a:bodyPr>
          <a:lstStyle/>
          <a:p>
            <a:r>
              <a:rPr lang="de-DE" dirty="0"/>
              <a:t>Masterclass Report </a:t>
            </a:r>
            <a:br>
              <a:rPr lang="de-DE" dirty="0"/>
            </a:br>
            <a:r>
              <a:rPr lang="de-DE" sz="2700" dirty="0"/>
              <a:t>Uta Bilow + Ken Cecire </a:t>
            </a:r>
            <a:br>
              <a:rPr lang="de-DE" sz="2700" dirty="0"/>
            </a:br>
            <a:r>
              <a:rPr lang="de-DE" sz="2700" dirty="0" smtClean="0"/>
              <a:t>30.10</a:t>
            </a:r>
            <a:r>
              <a:rPr lang="de-DE" sz="2700" dirty="0" smtClean="0"/>
              <a:t>.2025</a:t>
            </a:r>
            <a:r>
              <a:rPr lang="de-DE" sz="2700" dirty="0"/>
              <a:t>, </a:t>
            </a:r>
            <a:r>
              <a:rPr lang="de-DE" sz="2700" dirty="0" smtClean="0"/>
              <a:t>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318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err="1">
                <a:solidFill>
                  <a:srgbClr val="003478"/>
                </a:solidFill>
              </a:rPr>
              <a:t>Results</a:t>
            </a:r>
            <a:r>
              <a:rPr lang="de-DE" cap="none" dirty="0">
                <a:solidFill>
                  <a:srgbClr val="003478"/>
                </a:solidFill>
              </a:rPr>
              <a:t> </a:t>
            </a:r>
            <a:r>
              <a:rPr lang="de-DE" cap="none" dirty="0" err="1">
                <a:solidFill>
                  <a:srgbClr val="003478"/>
                </a:solidFill>
              </a:rPr>
              <a:t>from</a:t>
            </a:r>
            <a:r>
              <a:rPr lang="de-DE" cap="none" dirty="0">
                <a:solidFill>
                  <a:srgbClr val="003478"/>
                </a:solidFill>
              </a:rPr>
              <a:t> MC2NC </a:t>
            </a:r>
            <a:r>
              <a:rPr lang="de-DE" cap="none" dirty="0" err="1">
                <a:solidFill>
                  <a:srgbClr val="003478"/>
                </a:solidFill>
              </a:rPr>
              <a:t>working</a:t>
            </a:r>
            <a:r>
              <a:rPr lang="de-DE" cap="none" dirty="0">
                <a:solidFill>
                  <a:srgbClr val="003478"/>
                </a:solidFill>
              </a:rPr>
              <a:t> group </a:t>
            </a:r>
            <a:r>
              <a:rPr lang="de-DE" cap="none" dirty="0" smtClean="0">
                <a:solidFill>
                  <a:srgbClr val="003478"/>
                </a:solidFill>
              </a:rPr>
              <a:t>(14 </a:t>
            </a:r>
            <a:r>
              <a:rPr lang="de-DE" cap="none" dirty="0" err="1" smtClean="0">
                <a:solidFill>
                  <a:srgbClr val="003478"/>
                </a:solidFill>
              </a:rPr>
              <a:t>Oct</a:t>
            </a:r>
            <a:r>
              <a:rPr lang="de-DE" cap="none" dirty="0" smtClean="0">
                <a:solidFill>
                  <a:srgbClr val="003478"/>
                </a:solidFill>
              </a:rPr>
              <a:t>)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1449602"/>
            <a:ext cx="6912768" cy="4715702"/>
          </a:xfrm>
        </p:spPr>
        <p:txBody>
          <a:bodyPr>
            <a:noAutofit/>
          </a:bodyPr>
          <a:lstStyle/>
          <a:p>
            <a:pPr fontAlgn="base"/>
            <a:r>
              <a:rPr lang="en-US" dirty="0"/>
              <a:t>Despina facilitated ALICE masterclasses: </a:t>
            </a:r>
          </a:p>
          <a:p>
            <a:pPr lvl="1" fontAlgn="base"/>
            <a:r>
              <a:rPr lang="en-US" dirty="0"/>
              <a:t>Dec 2024 in South Korea</a:t>
            </a:r>
          </a:p>
          <a:p>
            <a:pPr lvl="1" fontAlgn="base"/>
            <a:r>
              <a:rPr lang="en-US" dirty="0"/>
              <a:t>Mar 2025 in Bhutan (online)</a:t>
            </a:r>
          </a:p>
          <a:p>
            <a:pPr lvl="1" fontAlgn="base"/>
            <a:r>
              <a:rPr lang="en-US" dirty="0"/>
              <a:t>Feb 2025 for </a:t>
            </a:r>
            <a:r>
              <a:rPr lang="en-US" dirty="0" err="1"/>
              <a:t>CERNois</a:t>
            </a:r>
            <a:endParaRPr lang="en-US" dirty="0"/>
          </a:p>
          <a:p>
            <a:pPr fontAlgn="base"/>
            <a:r>
              <a:rPr lang="en-US" dirty="0"/>
              <a:t>Pedro noted good IMC 2025 participation from Cape Verde</a:t>
            </a:r>
          </a:p>
          <a:p>
            <a:pPr fontAlgn="base"/>
            <a:r>
              <a:rPr lang="en-US" dirty="0"/>
              <a:t>Raul noted new Auger masterclass in Argentina</a:t>
            </a:r>
          </a:p>
          <a:p>
            <a:pPr fontAlgn="base"/>
            <a:r>
              <a:rPr lang="en-US" dirty="0"/>
              <a:t>Vivek Patel, INFN Bari → outreach to India in Feb 2026</a:t>
            </a:r>
          </a:p>
          <a:p>
            <a:pPr fontAlgn="base"/>
            <a:r>
              <a:rPr lang="en-US" dirty="0"/>
              <a:t>Uta notes IMC growth in Algeria</a:t>
            </a:r>
          </a:p>
          <a:p>
            <a:pPr fontAlgn="base"/>
            <a:r>
              <a:rPr lang="en-US" dirty="0"/>
              <a:t>Name change? MC2NC → Outreach to New Countries?</a:t>
            </a:r>
          </a:p>
          <a:p>
            <a:pPr fontAlgn="base"/>
            <a:r>
              <a:rPr lang="en-US" dirty="0"/>
              <a:t>Details: </a:t>
            </a:r>
            <a:r>
              <a:rPr lang="en-US" u="sng" dirty="0">
                <a:hlinkClick r:id="rId3"/>
              </a:rPr>
              <a:t>https://cern.ch/mc2nc-oct25</a:t>
            </a:r>
            <a:r>
              <a:rPr lang="en-US" dirty="0"/>
              <a:t> </a:t>
            </a:r>
          </a:p>
          <a:p>
            <a:pPr rtl="0">
              <a:buNone/>
            </a:pP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B86026-34AF-D7FB-88F4-2521B0CC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608565"/>
            <a:ext cx="4583832" cy="16027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9C77CE-078A-EF98-5397-E809329F27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3422676"/>
            <a:ext cx="4583832" cy="255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43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F7CDED-2CC6-47BC-286E-32A5F7293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49602"/>
            <a:ext cx="6552728" cy="4931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(Kate Shaw)</a:t>
            </a:r>
          </a:p>
          <a:p>
            <a:pPr marL="0" indent="0">
              <a:buNone/>
            </a:pPr>
            <a:r>
              <a:rPr lang="en-US" b="1" dirty="0"/>
              <a:t>DUNE will look to develop a masterclass:</a:t>
            </a:r>
          </a:p>
          <a:p>
            <a:r>
              <a:rPr lang="en-US" dirty="0"/>
              <a:t>Need to develop proper event display</a:t>
            </a:r>
          </a:p>
          <a:p>
            <a:r>
              <a:rPr lang="en-US" dirty="0"/>
              <a:t>Use simulated and real data from Far Detector </a:t>
            </a:r>
            <a:r>
              <a:rPr lang="en-US" dirty="0" err="1"/>
              <a:t>LArTPC</a:t>
            </a:r>
            <a:r>
              <a:rPr lang="en-US" dirty="0"/>
              <a:t> </a:t>
            </a:r>
          </a:p>
          <a:p>
            <a:r>
              <a:rPr lang="en-US" dirty="0"/>
              <a:t>Neutrino Oscillations: Calculate ratio for neutrino &amp; anti-neutrino beams </a:t>
            </a:r>
          </a:p>
          <a:p>
            <a:r>
              <a:rPr lang="en-US" dirty="0"/>
              <a:t>Study and understand supernova neutrinos!</a:t>
            </a:r>
          </a:p>
          <a:p>
            <a:r>
              <a:rPr lang="en-US" dirty="0"/>
              <a:t>David DeMuth (GVSU) and David Martinez (SDSMT; </a:t>
            </a:r>
            <a:r>
              <a:rPr lang="en-US" dirty="0" err="1"/>
              <a:t>ProtoDUNE</a:t>
            </a:r>
            <a:r>
              <a:rPr lang="en-US" dirty="0"/>
              <a:t>) work on it</a:t>
            </a:r>
          </a:p>
          <a:p>
            <a:r>
              <a:rPr lang="en-US" dirty="0"/>
              <a:t>Work with </a:t>
            </a:r>
            <a:r>
              <a:rPr lang="en-US" dirty="0" err="1"/>
              <a:t>QuarkNet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DD10C2-E147-995D-34CC-DDAFE3340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478"/>
                </a:solidFill>
              </a:rPr>
              <a:t>DUNE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C2324C-A6C9-B9F3-0799-D59FC3B93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997" y="714969"/>
            <a:ext cx="4555232" cy="1469266"/>
          </a:xfrm>
          <a:prstGeom prst="rect">
            <a:avLst/>
          </a:prstGeom>
        </p:spPr>
      </p:pic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906AB523-B3C8-6BA7-846B-E42C599C67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078" y="2420888"/>
            <a:ext cx="4781922" cy="327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6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EE653-E00C-80AA-FD1D-71AC65817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792" y="1218728"/>
            <a:ext cx="7704856" cy="493138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en-US" sz="2800" b="1" kern="0" dirty="0"/>
              <a:t>PTMC 2025 events </a:t>
            </a:r>
          </a:p>
          <a:p>
            <a:pPr marL="342900" indent="-342900">
              <a:buFontTx/>
              <a:buChar char="-"/>
            </a:pPr>
            <a:r>
              <a:rPr lang="en-US" altLang="en-US" sz="2800" kern="0" dirty="0"/>
              <a:t>12 June: PTMC integrated in week-long school in Hong-Kong plus broader China</a:t>
            </a:r>
          </a:p>
          <a:p>
            <a:pPr marL="342900" indent="-342900">
              <a:buFontTx/>
              <a:buChar char="-"/>
            </a:pPr>
            <a:r>
              <a:rPr lang="en-US" sz="2800" kern="0" dirty="0"/>
              <a:t>20 June: PTMC for CERN personnel</a:t>
            </a:r>
          </a:p>
          <a:p>
            <a:pPr marL="342900" indent="-342900">
              <a:buFontTx/>
              <a:buChar char="-"/>
            </a:pPr>
            <a:r>
              <a:rPr lang="en-US" sz="2800" kern="0" dirty="0"/>
              <a:t>28 June: PTMC for teachers at Oxford </a:t>
            </a:r>
          </a:p>
          <a:p>
            <a:pPr marL="342900" indent="-342900">
              <a:buFontTx/>
              <a:buChar char="-"/>
            </a:pPr>
            <a:r>
              <a:rPr lang="en-US" sz="2800" kern="0" dirty="0"/>
              <a:t>10 </a:t>
            </a:r>
            <a:r>
              <a:rPr lang="en-US" sz="2800" kern="0" dirty="0" err="1"/>
              <a:t>sep</a:t>
            </a:r>
            <a:r>
              <a:rPr lang="en-US" sz="2800" kern="0" dirty="0"/>
              <a:t>, 7, 10 oct: PTMC for </a:t>
            </a:r>
            <a:r>
              <a:rPr lang="en-US" sz="2800" kern="0" dirty="0" err="1"/>
              <a:t>uni</a:t>
            </a:r>
            <a:r>
              <a:rPr lang="en-US" sz="2800" kern="0" dirty="0"/>
              <a:t> students</a:t>
            </a:r>
          </a:p>
          <a:p>
            <a:pPr marL="800100" lvl="1" indent="-342900">
              <a:buFontTx/>
              <a:buChar char="-"/>
            </a:pPr>
            <a:r>
              <a:rPr lang="en-US" sz="2800" kern="0" dirty="0"/>
              <a:t>UNSA, SSST, at Sarajevo</a:t>
            </a:r>
          </a:p>
          <a:p>
            <a:pPr marL="800100" lvl="1" indent="-342900">
              <a:buFontTx/>
              <a:buChar char="-"/>
            </a:pPr>
            <a:r>
              <a:rPr lang="en-US" sz="2800" kern="0" dirty="0"/>
              <a:t>Rector’s meeting </a:t>
            </a:r>
          </a:p>
          <a:p>
            <a:endParaRPr lang="en-US" sz="2800" kern="0" dirty="0"/>
          </a:p>
          <a:p>
            <a:pPr marL="342900" indent="-342900">
              <a:buFontTx/>
              <a:buChar char="-"/>
            </a:pPr>
            <a:r>
              <a:rPr lang="en-US" sz="2800" kern="0" dirty="0"/>
              <a:t>Beginning December: PTMC in Mexico</a:t>
            </a:r>
          </a:p>
          <a:p>
            <a:pPr marL="342900" indent="-342900">
              <a:buFontTx/>
              <a:buChar char="-"/>
            </a:pPr>
            <a:endParaRPr lang="en-US" sz="2800" kern="0" dirty="0"/>
          </a:p>
          <a:p>
            <a:r>
              <a:rPr lang="en-US" sz="2800" kern="0" dirty="0"/>
              <a:t>plus several conference presentations</a:t>
            </a:r>
          </a:p>
          <a:p>
            <a:r>
              <a:rPr lang="en-US" sz="2800" kern="0" dirty="0"/>
              <a:t>and </a:t>
            </a:r>
            <a:r>
              <a:rPr lang="en-US" sz="2800" kern="0" dirty="0" err="1"/>
              <a:t>matRad</a:t>
            </a:r>
            <a:r>
              <a:rPr lang="en-US" sz="2800" kern="0" dirty="0"/>
              <a:t> users workshop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4300DC-AFBE-D140-A9C9-A65CCEBAA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304802"/>
            <a:ext cx="12025336" cy="683053"/>
          </a:xfrm>
        </p:spPr>
        <p:txBody>
          <a:bodyPr>
            <a:normAutofit fontScale="90000"/>
          </a:bodyPr>
          <a:lstStyle/>
          <a:p>
            <a:r>
              <a:rPr lang="en-US" altLang="de-DE" sz="4400" cap="none" dirty="0">
                <a:solidFill>
                  <a:srgbClr val="003478"/>
                </a:solidFill>
              </a:rPr>
              <a:t>5-year Particle Therapy </a:t>
            </a:r>
            <a:r>
              <a:rPr lang="en-US" altLang="de-DE" sz="4400" cap="none" dirty="0" err="1">
                <a:solidFill>
                  <a:srgbClr val="003478"/>
                </a:solidFill>
              </a:rPr>
              <a:t>MasterClass</a:t>
            </a:r>
            <a:r>
              <a:rPr lang="en-US" altLang="de-DE" sz="4400" cap="none" dirty="0">
                <a:solidFill>
                  <a:srgbClr val="003478"/>
                </a:solidFill>
              </a:rPr>
              <a:t> Anniversary</a:t>
            </a:r>
            <a:endParaRPr lang="en-US" dirty="0">
              <a:solidFill>
                <a:srgbClr val="003478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A22F0-FCB3-C4E5-845D-EA47C8260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146401"/>
            <a:ext cx="3547533" cy="50461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C3141B-9D04-FC8F-9FDB-0C0D0285948D}"/>
              </a:ext>
            </a:extLst>
          </p:cNvPr>
          <p:cNvSpPr/>
          <p:nvPr/>
        </p:nvSpPr>
        <p:spPr>
          <a:xfrm>
            <a:off x="-292079" y="6150114"/>
            <a:ext cx="45143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2000" kern="0" dirty="0">
                <a:solidFill>
                  <a:srgbClr val="003478"/>
                </a:solidFill>
              </a:rPr>
              <a:t>5-years PTMC : 31 March 2025 online</a:t>
            </a:r>
          </a:p>
          <a:p>
            <a:pPr algn="ctr">
              <a:defRPr/>
            </a:pPr>
            <a:r>
              <a:rPr lang="en-US" altLang="en-US" sz="2000" kern="0" dirty="0">
                <a:solidFill>
                  <a:srgbClr val="003478"/>
                </a:solidFill>
              </a:rPr>
              <a:t>recap and continuation  </a:t>
            </a:r>
          </a:p>
        </p:txBody>
      </p:sp>
    </p:spTree>
    <p:extLst>
      <p:ext uri="{BB962C8B-B14F-4D97-AF65-F5344CB8AC3E}">
        <p14:creationId xmlns:p14="http://schemas.microsoft.com/office/powerpoint/2010/main" val="1956849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A68E16-ACF0-2998-956C-42ED791F0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304802"/>
            <a:ext cx="11737304" cy="891950"/>
          </a:xfrm>
        </p:spPr>
        <p:txBody>
          <a:bodyPr>
            <a:normAutofit/>
          </a:bodyPr>
          <a:lstStyle/>
          <a:p>
            <a:r>
              <a:rPr lang="en-US" sz="4400" cap="none" dirty="0">
                <a:solidFill>
                  <a:srgbClr val="003478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From Exhibitions to Award </a:t>
            </a:r>
            <a:endParaRPr lang="en-US" dirty="0">
              <a:solidFill>
                <a:srgbClr val="003478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28A9F9-870B-9F68-6FAB-115C302A972F}"/>
              </a:ext>
            </a:extLst>
          </p:cNvPr>
          <p:cNvSpPr txBox="1"/>
          <p:nvPr/>
        </p:nvSpPr>
        <p:spPr>
          <a:xfrm>
            <a:off x="263353" y="1011206"/>
            <a:ext cx="58326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CH" sz="2000" dirty="0">
                <a:solidFill>
                  <a:srgbClr val="000000"/>
                </a:solidFill>
                <a:ea typeface="Times New Roman" panose="02020603050405020304" pitchFamily="18" charset="0"/>
                <a:hlinkClick r:id="rId3"/>
              </a:rPr>
              <a:t>“Money Show”</a:t>
            </a:r>
            <a:r>
              <a:rPr lang="en-CH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14-15-16 March in Thessaloniki </a:t>
            </a:r>
          </a:p>
          <a:p>
            <a:pPr>
              <a:buNone/>
            </a:pPr>
            <a:r>
              <a:rPr lang="en-CH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organised by </a:t>
            </a:r>
            <a:r>
              <a:rPr lang="en-CH" sz="2000" dirty="0">
                <a:solidFill>
                  <a:srgbClr val="000000"/>
                </a:solidFill>
                <a:ea typeface="Times New Roman" panose="02020603050405020304" pitchFamily="18" charset="0"/>
                <a:hlinkClick r:id="rId4"/>
              </a:rPr>
              <a:t>italian-greek chamber of commerce</a:t>
            </a:r>
            <a:endParaRPr lang="en-CH" sz="20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CH" sz="20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sessions organised by the </a:t>
            </a:r>
            <a:r>
              <a:rPr lang="en-CH" sz="2000" kern="0" dirty="0">
                <a:solidFill>
                  <a:srgbClr val="000000"/>
                </a:solidFill>
                <a:ea typeface="Times New Roman" panose="02020603050405020304" pitchFamily="18" charset="0"/>
                <a:hlinkClick r:id="rId5"/>
              </a:rPr>
              <a:t>UPoilTanker </a:t>
            </a:r>
            <a:r>
              <a:rPr lang="en-CH" sz="20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8834E0-BBDF-1C85-F26D-0C99C8C260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011206"/>
            <a:ext cx="5932061" cy="10156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9544B7-8583-5C8E-D0E1-B0B2E0A40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7" y="2039012"/>
            <a:ext cx="2581174" cy="3826872"/>
          </a:xfrm>
          <a:prstGeom prst="rect">
            <a:avLst/>
          </a:prstGeom>
        </p:spPr>
      </p:pic>
      <p:pic>
        <p:nvPicPr>
          <p:cNvPr id="9" name="Picture 8" descr="A person holding a certificate and standing next to a person&#10;&#10;AI-generated content may be incorrect.">
            <a:extLst>
              <a:ext uri="{FF2B5EF4-FFF2-40B4-BE49-F238E27FC236}">
                <a16:creationId xmlns:a16="http://schemas.microsoft.com/office/drawing/2014/main" id="{0B035041-4223-A9EB-251D-AA77421E5E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999" y="2026869"/>
            <a:ext cx="5476230" cy="4248472"/>
          </a:xfrm>
          <a:prstGeom prst="rect">
            <a:avLst/>
          </a:prstGeom>
        </p:spPr>
      </p:pic>
      <p:pic>
        <p:nvPicPr>
          <p:cNvPr id="10" name="Picture 9" descr="A group of people standing in a line&#10;&#10;AI-generated content may be incorrect.">
            <a:extLst>
              <a:ext uri="{FF2B5EF4-FFF2-40B4-BE49-F238E27FC236}">
                <a16:creationId xmlns:a16="http://schemas.microsoft.com/office/drawing/2014/main" id="{54D41D33-9744-FCA1-6CE0-1D07847E32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031" y="2026869"/>
            <a:ext cx="2979911" cy="39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427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None/>
            </a:pP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IMC 2026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415752" y="1602002"/>
            <a:ext cx="11737304" cy="4420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b="1" dirty="0" smtClean="0">
                <a:sym typeface="Wingdings" panose="05000000000000000000" pitchFamily="2" charset="2"/>
              </a:rPr>
              <a:t>9 Masterclass </a:t>
            </a:r>
            <a:r>
              <a:rPr lang="de-DE" b="1" dirty="0" err="1" smtClean="0">
                <a:sym typeface="Wingdings" panose="05000000000000000000" pitchFamily="2" charset="2"/>
              </a:rPr>
              <a:t>measurements</a:t>
            </a:r>
            <a:endParaRPr lang="de-DE" b="1" dirty="0" smtClean="0">
              <a:sym typeface="Wingdings" panose="05000000000000000000" pitchFamily="2" charset="2"/>
            </a:endParaRPr>
          </a:p>
          <a:p>
            <a:pPr marL="533400" indent="-358775"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</a:rPr>
              <a:t>ATLAS, CMS, LHCb, ALICE, Belle II, Particle </a:t>
            </a:r>
            <a:r>
              <a:rPr lang="de-DE" dirty="0" err="1" smtClean="0">
                <a:sym typeface="Wingdings" panose="05000000000000000000" pitchFamily="2" charset="2"/>
              </a:rPr>
              <a:t>Therapy</a:t>
            </a:r>
            <a:r>
              <a:rPr lang="de-DE" dirty="0" smtClean="0">
                <a:sym typeface="Wingdings" panose="05000000000000000000" pitchFamily="2" charset="2"/>
              </a:rPr>
              <a:t>, Pierre </a:t>
            </a:r>
            <a:r>
              <a:rPr lang="de-DE" dirty="0" err="1" smtClean="0">
                <a:sym typeface="Wingdings" panose="05000000000000000000" pitchFamily="2" charset="2"/>
              </a:rPr>
              <a:t>Auger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MINERvA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NOvA</a:t>
            </a: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r>
              <a:rPr lang="de-DE" b="1" dirty="0" smtClean="0">
                <a:sym typeface="Wingdings" panose="05000000000000000000" pitchFamily="2" charset="2"/>
              </a:rPr>
              <a:t>5 </a:t>
            </a:r>
            <a:r>
              <a:rPr lang="de-DE" b="1" dirty="0" err="1" smtClean="0">
                <a:sym typeface="Wingdings" panose="05000000000000000000" pitchFamily="2" charset="2"/>
              </a:rPr>
              <a:t>Videoconference</a:t>
            </a:r>
            <a:r>
              <a:rPr lang="de-DE" b="1" dirty="0" smtClean="0">
                <a:sym typeface="Wingdings" panose="05000000000000000000" pitchFamily="2" charset="2"/>
              </a:rPr>
              <a:t> </a:t>
            </a:r>
            <a:r>
              <a:rPr lang="de-DE" b="1" dirty="0" err="1" smtClean="0">
                <a:sym typeface="Wingdings" panose="05000000000000000000" pitchFamily="2" charset="2"/>
              </a:rPr>
              <a:t>centers</a:t>
            </a:r>
            <a:endParaRPr lang="de-DE" b="1" dirty="0" smtClean="0">
              <a:sym typeface="Wingdings" panose="05000000000000000000" pitchFamily="2" charset="2"/>
            </a:endParaRPr>
          </a:p>
          <a:p>
            <a:pPr marL="533400" indent="-358775"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</a:rPr>
              <a:t>CERN, </a:t>
            </a:r>
            <a:r>
              <a:rPr lang="de-DE" dirty="0" err="1" smtClean="0">
                <a:sym typeface="Wingdings" panose="05000000000000000000" pitchFamily="2" charset="2"/>
              </a:rPr>
              <a:t>Fermilab</a:t>
            </a:r>
            <a:r>
              <a:rPr lang="de-DE" dirty="0" smtClean="0">
                <a:sym typeface="Wingdings" panose="05000000000000000000" pitchFamily="2" charset="2"/>
              </a:rPr>
              <a:t>, GSI, KEK, </a:t>
            </a:r>
            <a:r>
              <a:rPr lang="de-DE" dirty="0" err="1" smtClean="0">
                <a:sym typeface="Wingdings" panose="05000000000000000000" pitchFamily="2" charset="2"/>
              </a:rPr>
              <a:t>Malargüe</a:t>
            </a:r>
            <a:r>
              <a:rPr lang="de-DE" dirty="0" smtClean="0">
                <a:sym typeface="Wingdings" panose="05000000000000000000" pitchFamily="2" charset="2"/>
              </a:rPr>
              <a:t> (Pierre </a:t>
            </a:r>
            <a:r>
              <a:rPr lang="de-DE" dirty="0" err="1" smtClean="0">
                <a:sym typeface="Wingdings" panose="05000000000000000000" pitchFamily="2" charset="2"/>
              </a:rPr>
              <a:t>Auger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de-DE" b="1" dirty="0" smtClean="0">
                <a:sym typeface="Wingdings" panose="05000000000000000000" pitchFamily="2" charset="2"/>
              </a:rPr>
              <a:t>Registration</a:t>
            </a:r>
            <a:endParaRPr lang="de-DE" b="1" dirty="0">
              <a:sym typeface="Wingdings" panose="05000000000000000000" pitchFamily="2" charset="2"/>
            </a:endParaRPr>
          </a:p>
          <a:p>
            <a:pPr marL="533400" indent="-358775"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</a:rPr>
              <a:t>For CERN + </a:t>
            </a:r>
            <a:r>
              <a:rPr lang="de-DE" dirty="0" err="1" smtClean="0">
                <a:sym typeface="Wingdings" panose="05000000000000000000" pitchFamily="2" charset="2"/>
              </a:rPr>
              <a:t>Fermilab</a:t>
            </a:r>
            <a:r>
              <a:rPr lang="de-DE" dirty="0" smtClean="0">
                <a:sym typeface="Wingdings" panose="05000000000000000000" pitchFamily="2" charset="2"/>
              </a:rPr>
              <a:t> + </a:t>
            </a:r>
            <a:r>
              <a:rPr lang="de-DE" dirty="0" err="1" smtClean="0">
                <a:sym typeface="Wingdings" panose="05000000000000000000" pitchFamily="2" charset="2"/>
              </a:rPr>
              <a:t>Auger</a:t>
            </a:r>
            <a:r>
              <a:rPr lang="de-DE" dirty="0" smtClean="0">
                <a:sym typeface="Wingdings" panose="05000000000000000000" pitchFamily="2" charset="2"/>
              </a:rPr>
              <a:t> VC </a:t>
            </a:r>
            <a:r>
              <a:rPr lang="de-DE" dirty="0" err="1" smtClean="0">
                <a:sym typeface="Wingdings" panose="05000000000000000000" pitchFamily="2" charset="2"/>
              </a:rPr>
              <a:t>start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this</a:t>
            </a:r>
            <a:r>
              <a:rPr lang="de-DE" dirty="0" smtClean="0">
                <a:sym typeface="Wingdings" panose="05000000000000000000" pitchFamily="2" charset="2"/>
              </a:rPr>
              <a:t> Friday </a:t>
            </a:r>
          </a:p>
          <a:p>
            <a:pPr marL="533400" indent="-358775"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</a:rPr>
              <a:t>PTMC + Belle II </a:t>
            </a:r>
            <a:r>
              <a:rPr lang="de-DE" dirty="0" err="1" smtClean="0">
                <a:sym typeface="Wingdings" panose="05000000000000000000" pitchFamily="2" charset="2"/>
              </a:rPr>
              <a:t>are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already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opened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endParaRPr lang="de-DE" b="1" dirty="0" smtClean="0"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r>
              <a:rPr lang="de-DE" b="1" dirty="0" err="1" smtClean="0">
                <a:sym typeface="Wingdings" panose="05000000000000000000" pitchFamily="2" charset="2"/>
              </a:rPr>
              <a:t>Circulars</a:t>
            </a:r>
            <a:r>
              <a:rPr lang="de-DE" b="1" dirty="0" smtClean="0">
                <a:sym typeface="Wingdings" panose="05000000000000000000" pitchFamily="2" charset="2"/>
              </a:rPr>
              <a:t> for </a:t>
            </a:r>
            <a:r>
              <a:rPr lang="de-DE" b="1" dirty="0" err="1" smtClean="0">
                <a:sym typeface="Wingdings" panose="05000000000000000000" pitchFamily="2" charset="2"/>
              </a:rPr>
              <a:t>preparation</a:t>
            </a:r>
            <a:endParaRPr lang="de-DE" b="1" dirty="0" smtClean="0">
              <a:sym typeface="Wingdings" panose="05000000000000000000" pitchFamily="2" charset="2"/>
            </a:endParaRPr>
          </a:p>
          <a:p>
            <a:pPr marL="533400" indent="-358775"/>
            <a:r>
              <a:rPr lang="de-DE" dirty="0" smtClean="0">
                <a:sym typeface="Wingdings" panose="05000000000000000000" pitchFamily="2" charset="2"/>
              </a:rPr>
              <a:t>Bi-</a:t>
            </a:r>
            <a:r>
              <a:rPr lang="de-DE" dirty="0" err="1" smtClean="0">
                <a:sym typeface="Wingdings" panose="05000000000000000000" pitchFamily="2" charset="2"/>
              </a:rPr>
              <a:t>weekly</a:t>
            </a:r>
            <a:r>
              <a:rPr lang="de-DE" dirty="0" smtClean="0">
                <a:sym typeface="Wingdings" panose="05000000000000000000" pitchFamily="2" charset="2"/>
              </a:rPr>
              <a:t> in 2025, </a:t>
            </a:r>
            <a:r>
              <a:rPr lang="de-DE" dirty="0" err="1" smtClean="0">
                <a:sym typeface="Wingdings" panose="05000000000000000000" pitchFamily="2" charset="2"/>
              </a:rPr>
              <a:t>weekly</a:t>
            </a:r>
            <a:r>
              <a:rPr lang="de-DE" dirty="0" smtClean="0">
                <a:sym typeface="Wingdings" panose="05000000000000000000" pitchFamily="2" charset="2"/>
              </a:rPr>
              <a:t> in 2026</a:t>
            </a:r>
          </a:p>
          <a:p>
            <a:pPr marL="533400" indent="-358775"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  <a:hlinkClick r:id="rId2"/>
              </a:rPr>
              <a:t>Archive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806" y="3429000"/>
            <a:ext cx="3678936" cy="21862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Bogen 6"/>
          <p:cNvSpPr/>
          <p:nvPr/>
        </p:nvSpPr>
        <p:spPr>
          <a:xfrm rot="10618408" flipH="1">
            <a:off x="4036575" y="4323382"/>
            <a:ext cx="3894459" cy="741189"/>
          </a:xfrm>
          <a:prstGeom prst="arc">
            <a:avLst>
              <a:gd name="adj1" fmla="val 11236718"/>
              <a:gd name="adj2" fmla="val 0"/>
            </a:avLst>
          </a:prstGeom>
          <a:ln>
            <a:solidFill>
              <a:srgbClr val="00347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Gleichschenkliges Dreieck 7"/>
          <p:cNvSpPr/>
          <p:nvPr/>
        </p:nvSpPr>
        <p:spPr>
          <a:xfrm rot="3120000">
            <a:off x="7840068" y="4477950"/>
            <a:ext cx="296416" cy="288032"/>
          </a:xfrm>
          <a:prstGeom prst="triangle">
            <a:avLst/>
          </a:prstGeom>
          <a:solidFill>
            <a:srgbClr val="003478"/>
          </a:solidFill>
          <a:ln>
            <a:solidFill>
              <a:srgbClr val="00347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None/>
            </a:pPr>
            <a:r>
              <a:rPr lang="en-US" dirty="0" smtClean="0"/>
              <a:t>Tuesday, Oct 26, 15:00 – 17:00</a:t>
            </a:r>
          </a:p>
          <a:p>
            <a:pPr>
              <a:buNone/>
            </a:pPr>
            <a:r>
              <a:rPr lang="de-DE" dirty="0">
                <a:hlinkClick r:id="rId2"/>
              </a:rPr>
              <a:t>https://indico.cern.ch/event/1593704</a:t>
            </a:r>
            <a:r>
              <a:rPr lang="de-DE" dirty="0" smtClean="0">
                <a:hlinkClick r:id="rId2"/>
              </a:rPr>
              <a:t>/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~ 24 in </a:t>
            </a:r>
            <a:r>
              <a:rPr lang="de-DE" dirty="0" err="1" smtClean="0"/>
              <a:t>attendance</a:t>
            </a:r>
            <a:r>
              <a:rPr lang="de-DE" dirty="0" smtClean="0"/>
              <a:t> in </a:t>
            </a:r>
            <a:r>
              <a:rPr lang="de-DE" dirty="0" err="1" smtClean="0"/>
              <a:t>presence</a:t>
            </a:r>
            <a:r>
              <a:rPr lang="de-DE" dirty="0" smtClean="0"/>
              <a:t> and online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err="1" smtClean="0">
                <a:solidFill>
                  <a:srgbClr val="003478"/>
                </a:solidFill>
              </a:rPr>
              <a:t>Results</a:t>
            </a:r>
            <a:r>
              <a:rPr lang="de-DE" cap="none" dirty="0" smtClean="0">
                <a:solidFill>
                  <a:srgbClr val="003478"/>
                </a:solidFill>
              </a:rPr>
              <a:t> </a:t>
            </a:r>
            <a:r>
              <a:rPr lang="de-DE" cap="none" dirty="0" err="1" smtClean="0">
                <a:solidFill>
                  <a:srgbClr val="003478"/>
                </a:solidFill>
              </a:rPr>
              <a:t>from</a:t>
            </a:r>
            <a:r>
              <a:rPr lang="de-DE" cap="none" dirty="0" smtClean="0">
                <a:solidFill>
                  <a:srgbClr val="003478"/>
                </a:solidFill>
              </a:rPr>
              <a:t> IMC SG </a:t>
            </a:r>
            <a:r>
              <a:rPr lang="de-DE" cap="none" dirty="0" err="1" smtClean="0">
                <a:solidFill>
                  <a:srgbClr val="003478"/>
                </a:solidFill>
              </a:rPr>
              <a:t>meeting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4" name="Grafik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2852936"/>
            <a:ext cx="691276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94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1449602"/>
            <a:ext cx="7128792" cy="4715702"/>
          </a:xfrm>
        </p:spPr>
        <p:txBody>
          <a:bodyPr>
            <a:noAutofit/>
          </a:bodyPr>
          <a:lstStyle/>
          <a:p>
            <a:r>
              <a:rPr lang="en-US" sz="2200" dirty="0" smtClean="0"/>
              <a:t>Developed by </a:t>
            </a:r>
            <a:r>
              <a:rPr lang="en-US" sz="2200" dirty="0" err="1" smtClean="0"/>
              <a:t>Lasha</a:t>
            </a:r>
            <a:r>
              <a:rPr lang="en-US" sz="2200" dirty="0" smtClean="0"/>
              <a:t> Sharmazanashvili et al.</a:t>
            </a:r>
          </a:p>
          <a:p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ippog-masterclasses-website.web.cern.ch/en/wpath_3D.htm</a:t>
            </a:r>
            <a:endParaRPr lang="en-US" sz="1400" dirty="0" smtClean="0"/>
          </a:p>
          <a:p>
            <a:r>
              <a:rPr lang="en-US" dirty="0"/>
              <a:t>Implemented for ATLAS W path in IMC 2025</a:t>
            </a:r>
          </a:p>
          <a:p>
            <a:r>
              <a:rPr lang="en-US" dirty="0" smtClean="0"/>
              <a:t>Used on 4 days, by 9 institutes and 465 users (pairs of students)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Tracer 3D event </a:t>
            </a:r>
            <a:r>
              <a:rPr lang="de-DE" cap="none" dirty="0" err="1" smtClean="0">
                <a:solidFill>
                  <a:srgbClr val="003478"/>
                </a:solidFill>
              </a:rPr>
              <a:t>display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" t="2391"/>
          <a:stretch/>
        </p:blipFill>
        <p:spPr>
          <a:xfrm>
            <a:off x="7277946" y="1458686"/>
            <a:ext cx="3934130" cy="20423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Ellipse 6"/>
          <p:cNvSpPr/>
          <p:nvPr/>
        </p:nvSpPr>
        <p:spPr>
          <a:xfrm>
            <a:off x="9030885" y="1920765"/>
            <a:ext cx="1008112" cy="46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3807453"/>
            <a:ext cx="4686300" cy="2105025"/>
          </a:xfrm>
          <a:prstGeom prst="rect">
            <a:avLst/>
          </a:prstGeom>
          <a:ln>
            <a:solidFill>
              <a:srgbClr val="003478"/>
            </a:solidFill>
          </a:ln>
        </p:spPr>
      </p:pic>
    </p:spTree>
    <p:extLst>
      <p:ext uri="{BB962C8B-B14F-4D97-AF65-F5344CB8AC3E}">
        <p14:creationId xmlns:p14="http://schemas.microsoft.com/office/powerpoint/2010/main" val="253238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1449602"/>
            <a:ext cx="6048672" cy="4931726"/>
          </a:xfrm>
        </p:spPr>
        <p:txBody>
          <a:bodyPr>
            <a:noAutofit/>
          </a:bodyPr>
          <a:lstStyle/>
          <a:p>
            <a:r>
              <a:rPr lang="en-US" sz="2200" dirty="0" smtClean="0"/>
              <a:t>Tracer v2.0</a:t>
            </a:r>
          </a:p>
          <a:p>
            <a:pPr lvl="1"/>
            <a:r>
              <a:rPr lang="en-US" dirty="0" smtClean="0"/>
              <a:t>New engine development (app runs faster, loading time reduced, geometry loaded from cache)</a:t>
            </a:r>
          </a:p>
          <a:p>
            <a:pPr lvl="1"/>
            <a:r>
              <a:rPr lang="en-US" dirty="0" smtClean="0"/>
              <a:t>New user interface development (table, geometry, </a:t>
            </a:r>
            <a:r>
              <a:rPr lang="en-US" dirty="0" err="1" smtClean="0"/>
              <a:t>emojis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Future work/ideas:</a:t>
            </a:r>
          </a:p>
          <a:p>
            <a:pPr lvl="1"/>
            <a:r>
              <a:rPr lang="en-US" dirty="0" smtClean="0"/>
              <a:t>Migrate to more stable platforms</a:t>
            </a:r>
          </a:p>
          <a:p>
            <a:pPr lvl="1"/>
            <a:r>
              <a:rPr lang="en-US" dirty="0" smtClean="0"/>
              <a:t>Automatic transfer of data from Tracer output table to ATLAS Masterclass input table </a:t>
            </a:r>
          </a:p>
          <a:p>
            <a:pPr lvl="1"/>
            <a:r>
              <a:rPr lang="en-US" dirty="0" smtClean="0"/>
              <a:t>Implement for ATLAS Z path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Tracer 3D event </a:t>
            </a:r>
            <a:r>
              <a:rPr lang="de-DE" cap="none" dirty="0" err="1" smtClean="0">
                <a:solidFill>
                  <a:srgbClr val="003478"/>
                </a:solidFill>
              </a:rPr>
              <a:t>display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866" y="1700808"/>
            <a:ext cx="6129620" cy="378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7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1449602"/>
            <a:ext cx="6552728" cy="4787710"/>
          </a:xfrm>
        </p:spPr>
        <p:txBody>
          <a:bodyPr>
            <a:noAutofit/>
          </a:bodyPr>
          <a:lstStyle/>
          <a:p>
            <a:r>
              <a:rPr lang="en-US" dirty="0" smtClean="0"/>
              <a:t>Update from Irais Bautista and Javier Mas, after presenting in May 2023 at IMC SG meeting</a:t>
            </a:r>
          </a:p>
          <a:p>
            <a:r>
              <a:rPr lang="de-DE" dirty="0">
                <a:hlinkClick r:id="rId3"/>
              </a:rPr>
              <a:t>https://www.talentq.es/es_es/masterclasses</a:t>
            </a:r>
            <a:r>
              <a:rPr lang="de-DE" dirty="0" smtClean="0">
                <a:hlinkClick r:id="rId3"/>
              </a:rPr>
              <a:t>/</a:t>
            </a:r>
            <a:endParaRPr lang="de-DE" dirty="0" smtClean="0"/>
          </a:p>
          <a:p>
            <a:r>
              <a:rPr lang="de-DE" dirty="0" err="1" smtClean="0"/>
              <a:t>Running</a:t>
            </a:r>
            <a:r>
              <a:rPr lang="de-DE" dirty="0" smtClean="0"/>
              <a:t> Quantum Computing Masterclasses in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places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2023</a:t>
            </a:r>
          </a:p>
          <a:p>
            <a:r>
              <a:rPr lang="de-DE" dirty="0" smtClean="0"/>
              <a:t>Lectures, </a:t>
            </a:r>
            <a:r>
              <a:rPr lang="de-DE" dirty="0" err="1" smtClean="0"/>
              <a:t>hands</a:t>
            </a:r>
            <a:r>
              <a:rPr lang="de-DE" dirty="0" smtClean="0"/>
              <a:t>-on </a:t>
            </a:r>
            <a:r>
              <a:rPr lang="de-DE" dirty="0" err="1" smtClean="0"/>
              <a:t>session</a:t>
            </a:r>
            <a:r>
              <a:rPr lang="de-DE" dirty="0" smtClean="0"/>
              <a:t> (</a:t>
            </a:r>
            <a:r>
              <a:rPr lang="de-DE" dirty="0" err="1" smtClean="0"/>
              <a:t>quantum</a:t>
            </a:r>
            <a:r>
              <a:rPr lang="de-DE" dirty="0" smtClean="0"/>
              <a:t> </a:t>
            </a:r>
            <a:r>
              <a:rPr lang="de-DE" dirty="0" err="1" smtClean="0"/>
              <a:t>computing</a:t>
            </a:r>
            <a:r>
              <a:rPr lang="de-DE" dirty="0" smtClean="0"/>
              <a:t> </a:t>
            </a:r>
            <a:r>
              <a:rPr lang="de-DE" dirty="0" err="1" smtClean="0"/>
              <a:t>practice</a:t>
            </a:r>
            <a:r>
              <a:rPr lang="de-DE" dirty="0" smtClean="0"/>
              <a:t>)</a:t>
            </a:r>
            <a:r>
              <a:rPr lang="de-DE" dirty="0" smtClean="0"/>
              <a:t>, </a:t>
            </a:r>
            <a:r>
              <a:rPr lang="de-DE" dirty="0" err="1" smtClean="0"/>
              <a:t>discussion</a:t>
            </a:r>
            <a:r>
              <a:rPr lang="de-DE" dirty="0" smtClean="0"/>
              <a:t> of </a:t>
            </a:r>
            <a:r>
              <a:rPr lang="de-DE" dirty="0" err="1" smtClean="0"/>
              <a:t>results</a:t>
            </a:r>
            <a:r>
              <a:rPr lang="de-DE" dirty="0" smtClean="0"/>
              <a:t>, </a:t>
            </a:r>
            <a:r>
              <a:rPr lang="de-DE" dirty="0" err="1" smtClean="0"/>
              <a:t>quiz</a:t>
            </a:r>
            <a:r>
              <a:rPr lang="de-DE" dirty="0"/>
              <a:t> </a:t>
            </a:r>
            <a:r>
              <a:rPr lang="de-DE" dirty="0" smtClean="0"/>
              <a:t>+ tour/</a:t>
            </a:r>
            <a:r>
              <a:rPr lang="de-DE" dirty="0" err="1" smtClean="0"/>
              <a:t>visit</a:t>
            </a:r>
            <a:endParaRPr lang="de-DE" dirty="0" smtClean="0"/>
          </a:p>
          <a:p>
            <a:r>
              <a:rPr lang="de-DE" dirty="0" err="1" smtClean="0"/>
              <a:t>Audience</a:t>
            </a:r>
            <a:r>
              <a:rPr lang="de-DE" dirty="0" smtClean="0"/>
              <a:t>: high school </a:t>
            </a:r>
            <a:r>
              <a:rPr lang="de-DE" dirty="0" err="1" smtClean="0"/>
              <a:t>students</a:t>
            </a:r>
            <a:r>
              <a:rPr lang="de-DE" dirty="0" smtClean="0"/>
              <a:t>, Bachelor </a:t>
            </a:r>
            <a:r>
              <a:rPr lang="de-DE" dirty="0" err="1" smtClean="0"/>
              <a:t>students</a:t>
            </a:r>
            <a:r>
              <a:rPr lang="de-DE" dirty="0" smtClean="0"/>
              <a:t>,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, </a:t>
            </a:r>
            <a:r>
              <a:rPr lang="de-DE" dirty="0" err="1" smtClean="0"/>
              <a:t>teachers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Quantum Computing Masterclass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54" y="1291749"/>
            <a:ext cx="4619726" cy="240306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54" y="3843457"/>
            <a:ext cx="4619726" cy="261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45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1449602"/>
            <a:ext cx="6192688" cy="442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Proposal by Irais and Javier:</a:t>
            </a:r>
          </a:p>
          <a:p>
            <a:r>
              <a:rPr lang="en-US" dirty="0" smtClean="0"/>
              <a:t>make material available to IPPOG</a:t>
            </a:r>
          </a:p>
          <a:p>
            <a:r>
              <a:rPr lang="en-US" dirty="0" smtClean="0"/>
              <a:t>Provide resources, incl. HPC-QPU resources</a:t>
            </a:r>
          </a:p>
          <a:p>
            <a:r>
              <a:rPr lang="en-US" dirty="0" smtClean="0"/>
              <a:t>Provide virtual visits to QPU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Next steps:</a:t>
            </a:r>
          </a:p>
          <a:p>
            <a:r>
              <a:rPr lang="en-US" dirty="0" smtClean="0"/>
              <a:t>Provide Masterclass resources to SG </a:t>
            </a:r>
          </a:p>
          <a:p>
            <a:r>
              <a:rPr lang="en-US" dirty="0" smtClean="0"/>
              <a:t>Translate to </a:t>
            </a:r>
            <a:r>
              <a:rPr lang="en-US" dirty="0" smtClean="0"/>
              <a:t>English</a:t>
            </a:r>
          </a:p>
          <a:p>
            <a:r>
              <a:rPr lang="en-US" dirty="0" smtClean="0"/>
              <a:t>Walk SG through Masterclass</a:t>
            </a:r>
            <a:endParaRPr lang="en-US" dirty="0" smtClean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Quantum Computing Masterclass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268761"/>
            <a:ext cx="5687030" cy="3074272"/>
          </a:xfrm>
          <a:prstGeom prst="rect">
            <a:avLst/>
          </a:prstGeom>
          <a:ln>
            <a:solidFill>
              <a:srgbClr val="003478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3849040"/>
            <a:ext cx="5280600" cy="3020319"/>
          </a:xfrm>
          <a:prstGeom prst="rect">
            <a:avLst/>
          </a:prstGeom>
          <a:ln>
            <a:solidFill>
              <a:srgbClr val="003478"/>
            </a:solidFill>
          </a:ln>
        </p:spPr>
      </p:pic>
    </p:spTree>
    <p:extLst>
      <p:ext uri="{BB962C8B-B14F-4D97-AF65-F5344CB8AC3E}">
        <p14:creationId xmlns:p14="http://schemas.microsoft.com/office/powerpoint/2010/main" val="12351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EE52D-9F6F-0E83-A1F7-6031AD4C1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AE587F-1E91-C855-D3FE-69B752D04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8760"/>
            <a:ext cx="7848872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b="1" dirty="0"/>
              <a:t>(Tom McCauley)</a:t>
            </a:r>
          </a:p>
          <a:p>
            <a:pPr>
              <a:buNone/>
            </a:pPr>
            <a:r>
              <a:rPr lang="en-US" b="1" dirty="0"/>
              <a:t>New for 2026</a:t>
            </a:r>
          </a:p>
          <a:p>
            <a:r>
              <a:rPr lang="en-US" dirty="0"/>
              <a:t>Run 1 data from 2010-2012 (7, 8 TeV)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Run 2 data from 2016 (13 TeV)</a:t>
            </a:r>
          </a:p>
          <a:p>
            <a:r>
              <a:rPr lang="en-US" dirty="0"/>
              <a:t>More four-lepton events for use</a:t>
            </a:r>
          </a:p>
          <a:p>
            <a:r>
              <a:rPr lang="en-US" dirty="0"/>
              <a:t> No longer need the different dataset groups (e.g. N10, N50, …)</a:t>
            </a:r>
          </a:p>
          <a:p>
            <a:r>
              <a:rPr lang="en-US" u="sng" dirty="0">
                <a:hlinkClick r:id="rId3"/>
              </a:rPr>
              <a:t>CMS 2016 open data</a:t>
            </a:r>
            <a:r>
              <a:rPr lang="en-US" dirty="0"/>
              <a:t> in both </a:t>
            </a:r>
            <a:r>
              <a:rPr lang="en-US" u="sng" dirty="0" err="1">
                <a:hlinkClick r:id="rId4"/>
              </a:rPr>
              <a:t>MiniAOD</a:t>
            </a:r>
            <a:r>
              <a:rPr lang="en-US" dirty="0"/>
              <a:t> (necessary for event display files) and </a:t>
            </a:r>
            <a:r>
              <a:rPr lang="en-US" u="sng" dirty="0" err="1">
                <a:hlinkClick r:id="rId5"/>
              </a:rPr>
              <a:t>NanoAOD</a:t>
            </a:r>
            <a:r>
              <a:rPr lang="en-US" dirty="0"/>
              <a:t> (reduced format). Event selection is easier and quicker e.g. in a </a:t>
            </a:r>
            <a:r>
              <a:rPr lang="en-US" u="sng" dirty="0" err="1">
                <a:hlinkClick r:id="rId6"/>
              </a:rPr>
              <a:t>Jupyter</a:t>
            </a:r>
            <a:r>
              <a:rPr lang="en-US" u="sng" dirty="0">
                <a:hlinkClick r:id="rId6"/>
              </a:rPr>
              <a:t> notebook</a:t>
            </a:r>
            <a:r>
              <a:rPr lang="en-US" dirty="0"/>
              <a:t> with </a:t>
            </a:r>
            <a:r>
              <a:rPr lang="en-US" dirty="0" err="1"/>
              <a:t>NanoAOD</a:t>
            </a:r>
            <a:r>
              <a:rPr lang="en-US" dirty="0"/>
              <a:t>.</a:t>
            </a:r>
          </a:p>
          <a:p>
            <a:r>
              <a:rPr lang="en-US" dirty="0"/>
              <a:t>CIMA and </a:t>
            </a:r>
            <a:r>
              <a:rPr lang="en-US" dirty="0" err="1"/>
              <a:t>iSpy</a:t>
            </a:r>
            <a:r>
              <a:rPr lang="en-US" dirty="0"/>
              <a:t> hosting moves to CERN </a:t>
            </a:r>
            <a:r>
              <a:rPr lang="en-US" dirty="0">
                <a:sym typeface="Wingdings" panose="05000000000000000000" pitchFamily="2" charset="2"/>
              </a:rPr>
              <a:t> CIMA no longer works in new OS at ND</a:t>
            </a:r>
            <a:endParaRPr lang="en-US" dirty="0"/>
          </a:p>
          <a:p>
            <a:endParaRPr lang="de-DE" b="1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46D8DB3-9C87-CB13-4045-C13BA5628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304802"/>
            <a:ext cx="11737304" cy="1144800"/>
          </a:xfrm>
        </p:spPr>
        <p:txBody>
          <a:bodyPr/>
          <a:lstStyle/>
          <a:p>
            <a:r>
              <a:rPr lang="en-US" cap="none" dirty="0">
                <a:solidFill>
                  <a:srgbClr val="003478"/>
                </a:solidFill>
              </a:rPr>
              <a:t>Updates on the CMS Masterclass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72AD85-8902-FF82-07E7-FA261E4CF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60" y="48264"/>
            <a:ext cx="2899991" cy="280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2BF3A67-45CA-9857-5460-BB22C7613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287" y="2996952"/>
            <a:ext cx="3506713" cy="282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27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E8776-2E62-9B29-1821-78ED8A243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1D2C1F-9F71-8A54-AA46-FB4B9C03E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49602"/>
            <a:ext cx="6768752" cy="4420543"/>
          </a:xfrm>
        </p:spPr>
        <p:txBody>
          <a:bodyPr>
            <a:noAutofit/>
          </a:bodyPr>
          <a:lstStyle/>
          <a:p>
            <a:pPr marL="0" lv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b="1" dirty="0"/>
              <a:t>20 Nov 2025</a:t>
            </a:r>
            <a:r>
              <a:rPr lang="en-US" dirty="0"/>
              <a:t> → midnight-to-midnight, UTC</a:t>
            </a:r>
          </a:p>
          <a:p>
            <a:pPr marL="0" lvl="0" indent="0">
              <a:lnSpc>
                <a:spcPct val="105000"/>
              </a:lnSpc>
              <a:spcBef>
                <a:spcPts val="1200"/>
              </a:spcBef>
              <a:buNone/>
            </a:pPr>
            <a:r>
              <a:rPr lang="en-US" dirty="0"/>
              <a:t>High school students and teachers make simple analyses of ATLAS and CMS Data anytime</a:t>
            </a:r>
          </a:p>
          <a:p>
            <a:pPr marL="0" lvl="0" indent="0">
              <a:lnSpc>
                <a:spcPct val="105000"/>
              </a:lnSpc>
              <a:spcBef>
                <a:spcPts val="1200"/>
              </a:spcBef>
              <a:buNone/>
            </a:pPr>
            <a:r>
              <a:rPr lang="en-US" dirty="0"/>
              <a:t>Videoconferences (30 min) all on World Wide Data Day (W2D2)</a:t>
            </a:r>
          </a:p>
          <a:p>
            <a:pPr marL="0" lvl="0" indent="0">
              <a:lnSpc>
                <a:spcPct val="105000"/>
              </a:lnSpc>
              <a:spcBef>
                <a:spcPts val="1200"/>
              </a:spcBef>
              <a:buNone/>
            </a:pPr>
            <a:r>
              <a:rPr lang="en-US" dirty="0"/>
              <a:t>Site: </a:t>
            </a:r>
            <a:r>
              <a:rPr lang="en-US" u="sng" dirty="0">
                <a:solidFill>
                  <a:schemeClr val="hlink"/>
                </a:solidFill>
                <a:hlinkClick r:id="rId2"/>
              </a:rPr>
              <a:t>https://cern.ch/w2d2</a:t>
            </a:r>
            <a:endParaRPr lang="en-US" dirty="0"/>
          </a:p>
          <a:p>
            <a:pPr marL="0" lvl="0" indent="0">
              <a:lnSpc>
                <a:spcPct val="105000"/>
              </a:lnSpc>
              <a:spcBef>
                <a:spcPts val="1200"/>
              </a:spcBef>
              <a:buNone/>
            </a:pPr>
            <a:r>
              <a:rPr lang="en-US" dirty="0"/>
              <a:t>Teacher/class registration: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http://cern.ch/go/JlG6</a:t>
            </a:r>
            <a:endParaRPr lang="en-US" dirty="0"/>
          </a:p>
          <a:p>
            <a:pPr marL="0" lvl="0" indent="0">
              <a:lnSpc>
                <a:spcPct val="105000"/>
              </a:lnSpc>
              <a:spcBef>
                <a:spcPts val="1200"/>
              </a:spcBef>
              <a:buNone/>
            </a:pPr>
            <a:r>
              <a:rPr lang="en-US" dirty="0"/>
              <a:t>Moderator registration: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https://cern.ch/w2d2-mod25</a:t>
            </a:r>
            <a:r>
              <a:rPr lang="en-US" dirty="0"/>
              <a:t> (also linked on Indico)  </a:t>
            </a:r>
          </a:p>
          <a:p>
            <a:pPr rtl="0">
              <a:buNone/>
            </a:pP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C82C65-D513-23D3-3E8D-DE2377C03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>
                <a:solidFill>
                  <a:srgbClr val="003478"/>
                </a:solidFill>
              </a:rPr>
              <a:t>World Wide Data Day 2025</a:t>
            </a:r>
            <a:endParaRPr lang="de-DE" cap="none" dirty="0">
              <a:solidFill>
                <a:srgbClr val="003478"/>
              </a:solidFill>
            </a:endParaRPr>
          </a:p>
        </p:txBody>
      </p:sp>
      <p:pic>
        <p:nvPicPr>
          <p:cNvPr id="4" name="Google Shape;69;p15">
            <a:extLst>
              <a:ext uri="{FF2B5EF4-FFF2-40B4-BE49-F238E27FC236}">
                <a16:creationId xmlns:a16="http://schemas.microsoft.com/office/drawing/2014/main" id="{AAA14F12-6734-D263-C326-781E7D49CEF3}"/>
              </a:ext>
            </a:extLst>
          </p:cNvPr>
          <p:cNvPicPr preferRelativeResize="0"/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620688"/>
            <a:ext cx="3528392" cy="399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70;p15">
            <a:extLst>
              <a:ext uri="{FF2B5EF4-FFF2-40B4-BE49-F238E27FC236}">
                <a16:creationId xmlns:a16="http://schemas.microsoft.com/office/drawing/2014/main" id="{66D4FC56-5DCA-43F8-319F-C2DDD14FA9CB}"/>
              </a:ext>
            </a:extLst>
          </p:cNvPr>
          <p:cNvPicPr preferRelativeResize="0"/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3140968"/>
            <a:ext cx="352642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8763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739</Words>
  <Application>Microsoft Office PowerPoint</Application>
  <PresentationFormat>Breitbild</PresentationFormat>
  <Paragraphs>108</Paragraphs>
  <Slides>13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Wingdings</vt:lpstr>
      <vt:lpstr>Office-Design</vt:lpstr>
      <vt:lpstr>Masterclass Report  Uta Bilow + Ken Cecire  30.10.2025, CERN</vt:lpstr>
      <vt:lpstr>IMC 2026</vt:lpstr>
      <vt:lpstr>Results from IMC SG meeting</vt:lpstr>
      <vt:lpstr>Tracer 3D event display</vt:lpstr>
      <vt:lpstr>Tracer 3D event display</vt:lpstr>
      <vt:lpstr>Quantum Computing Masterclass</vt:lpstr>
      <vt:lpstr>Quantum Computing Masterclass</vt:lpstr>
      <vt:lpstr>Updates on the CMS Masterclass</vt:lpstr>
      <vt:lpstr>World Wide Data Day 2025</vt:lpstr>
      <vt:lpstr>Results from MC2NC working group (14 Oct)</vt:lpstr>
      <vt:lpstr>DUNE</vt:lpstr>
      <vt:lpstr>5-year Particle Therapy MasterClass Anniversary</vt:lpstr>
      <vt:lpstr>From Exhibitions to Award </vt:lpstr>
    </vt:vector>
  </TitlesOfParts>
  <Company>Entenhausen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</dc:creator>
  <cp:lastModifiedBy>Uta Bilow</cp:lastModifiedBy>
  <cp:revision>115</cp:revision>
  <dcterms:created xsi:type="dcterms:W3CDTF">2011-11-01T11:56:59Z</dcterms:created>
  <dcterms:modified xsi:type="dcterms:W3CDTF">2025-10-30T06:44:57Z</dcterms:modified>
</cp:coreProperties>
</file>