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7"/>
  </p:notesMasterIdLst>
  <p:sldIdLst>
    <p:sldId id="256" r:id="rId2"/>
    <p:sldId id="342" r:id="rId3"/>
    <p:sldId id="357" r:id="rId4"/>
    <p:sldId id="355" r:id="rId5"/>
    <p:sldId id="359" r:id="rId6"/>
    <p:sldId id="360" r:id="rId7"/>
    <p:sldId id="361" r:id="rId8"/>
    <p:sldId id="363" r:id="rId9"/>
    <p:sldId id="364" r:id="rId10"/>
    <p:sldId id="365" r:id="rId11"/>
    <p:sldId id="366" r:id="rId12"/>
    <p:sldId id="368" r:id="rId13"/>
    <p:sldId id="367" r:id="rId14"/>
    <p:sldId id="358" r:id="rId15"/>
    <p:sldId id="352" r:id="rId1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F"/>
    <a:srgbClr val="DDDCFF"/>
    <a:srgbClr val="90D7FF"/>
    <a:srgbClr val="82C2E5"/>
    <a:srgbClr val="0094CF"/>
    <a:srgbClr val="007AAA"/>
    <a:srgbClr val="0B80C3"/>
    <a:srgbClr val="D9D9D9"/>
    <a:srgbClr val="D1D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3"/>
    <p:restoredTop sz="94737"/>
  </p:normalViewPr>
  <p:slideViewPr>
    <p:cSldViewPr snapToGrid="0" snapToObjects="1">
      <p:cViewPr varScale="1">
        <p:scale>
          <a:sx n="155" d="100"/>
          <a:sy n="155" d="100"/>
        </p:scale>
        <p:origin x="20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B2696-E543-BF40-B848-C9DBB3CA2437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FCA82-A8BD-9546-BD7D-8308609F1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454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102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17056"/>
            <a:ext cx="6858000" cy="640830"/>
          </a:xfrm>
        </p:spPr>
        <p:txBody>
          <a:bodyPr anchor="b">
            <a:noAutofit/>
          </a:bodyPr>
          <a:lstStyle>
            <a:lvl1pPr algn="l">
              <a:defRPr sz="24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157887"/>
            <a:ext cx="6858000" cy="1150558"/>
          </a:xfrm>
        </p:spPr>
        <p:txBody>
          <a:bodyPr>
            <a:normAutofit/>
          </a:bodyPr>
          <a:lstStyle>
            <a:lvl1pPr marL="0" indent="0" algn="l" fontAlgn="b">
              <a:buNone/>
              <a:defRPr sz="3600" baseline="0">
                <a:solidFill>
                  <a:srgbClr val="0094CF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143000" y="2157887"/>
            <a:ext cx="6858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logo with brown splashes and a couple of cups of coffee&#10;&#10;AI-generated content may be incorrect.">
            <a:extLst>
              <a:ext uri="{FF2B5EF4-FFF2-40B4-BE49-F238E27FC236}">
                <a16:creationId xmlns:a16="http://schemas.microsoft.com/office/drawing/2014/main" id="{0F8FC3E8-8DB2-CD85-4F84-CCAFFBAFCB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556084" cy="155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464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526692"/>
          </a:xfrm>
        </p:spPr>
        <p:txBody>
          <a:bodyPr anchor="b">
            <a:normAutofit/>
          </a:bodyPr>
          <a:lstStyle>
            <a:lvl1pPr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27105"/>
            <a:ext cx="7886700" cy="3579580"/>
          </a:xfrm>
        </p:spPr>
        <p:txBody>
          <a:bodyPr/>
          <a:lstStyle>
            <a:lvl1pPr>
              <a:defRPr sz="1800"/>
            </a:lvl1pPr>
            <a:lvl2pPr marL="361950" indent="-180975">
              <a:tabLst/>
              <a:defRPr sz="1600"/>
            </a:lvl2pPr>
            <a:lvl3pPr marL="715963" indent="-180975">
              <a:tabLst/>
              <a:defRPr sz="1400"/>
            </a:lvl3pPr>
            <a:lvl4pPr marL="890588" indent="180975">
              <a:tabLst/>
              <a:defRPr sz="1200"/>
            </a:lvl4pPr>
            <a:lvl5pPr marL="1425575" indent="-180975">
              <a:tabLst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8650" y="800538"/>
            <a:ext cx="7886700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Avenir Next" panose="020B05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de-CH"/>
              <a:t>Review of Pilot Season - 27 Oct 2025</a:t>
            </a:r>
            <a:endParaRPr lang="en-US" dirty="0"/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logo with brown splashes and a couple of cups of coffee&#10;&#10;AI-generated content may be incorrect.">
            <a:extLst>
              <a:ext uri="{FF2B5EF4-FFF2-40B4-BE49-F238E27FC236}">
                <a16:creationId xmlns:a16="http://schemas.microsoft.com/office/drawing/2014/main" id="{72B55EBE-EF99-A92A-4FB3-D2913F1F08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82036" y="4088756"/>
            <a:ext cx="1057127" cy="105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19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075998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100"/>
            <a:ext cx="7886700" cy="692871"/>
          </a:xfrm>
        </p:spPr>
        <p:txBody>
          <a:bodyPr/>
          <a:lstStyle>
            <a:lvl1pPr marL="0" indent="0">
              <a:buNone/>
              <a:defRPr sz="2400">
                <a:solidFill>
                  <a:srgbClr val="0094CF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3888" y="3315561"/>
            <a:ext cx="7886700" cy="2652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7A03EC-D45B-A246-84F0-7F73740CCE01}"/>
              </a:ext>
            </a:extLst>
          </p:cNvPr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17B619A1-5B74-5943-ABD9-A95773704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de-CH"/>
              <a:t>Review of Pilot Season - 27 Oct 2025</a:t>
            </a:r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0AC4A6D-CF64-5846-A4DE-99D357250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Early Morning Coffee @ CERN Podcast</a:t>
            </a:r>
          </a:p>
        </p:txBody>
      </p:sp>
      <p:pic>
        <p:nvPicPr>
          <p:cNvPr id="4" name="Picture 3" descr="A logo with brown splashes and a couple of cups of coffee&#10;&#10;AI-generated content may be incorrect.">
            <a:extLst>
              <a:ext uri="{FF2B5EF4-FFF2-40B4-BE49-F238E27FC236}">
                <a16:creationId xmlns:a16="http://schemas.microsoft.com/office/drawing/2014/main" id="{33A94BAC-3193-051C-5FB3-BA53769F7F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82036" y="4088756"/>
            <a:ext cx="1057127" cy="105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131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29187"/>
            <a:ext cx="3886200" cy="3227661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29187"/>
            <a:ext cx="3886200" cy="3227661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029144"/>
            <a:ext cx="7886700" cy="2652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1A7EF-6F03-0D46-BBA8-E53E637CCBAF}"/>
              </a:ext>
            </a:extLst>
          </p:cNvPr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CB9A94C9-AA66-4D4A-9EB2-4E5061B542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de-CH"/>
              <a:t>Review of Pilot Season - 27 Oct 2025</a:t>
            </a:r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73B15AB-0409-D345-AE03-018D2FC1B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Early Morning Coffee @ CERN Podcast</a:t>
            </a:r>
          </a:p>
        </p:txBody>
      </p:sp>
      <p:pic>
        <p:nvPicPr>
          <p:cNvPr id="5" name="Picture 4" descr="A logo with brown splashes and a couple of cups of coffee&#10;&#10;AI-generated content may be incorrect.">
            <a:extLst>
              <a:ext uri="{FF2B5EF4-FFF2-40B4-BE49-F238E27FC236}">
                <a16:creationId xmlns:a16="http://schemas.microsoft.com/office/drawing/2014/main" id="{93573D79-B806-243D-849B-8EF667B32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82036" y="4088756"/>
            <a:ext cx="1057127" cy="105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136A627-B1D8-5745-9210-8B29BB9E40D8}"/>
              </a:ext>
            </a:extLst>
          </p:cNvPr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A0CE6DC1-D66C-FC4F-94AF-781A8D887F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de-CH"/>
              <a:t>Review of Pilot Season - 27 Oct 2025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0B35DC9-3520-4B49-8EE5-12C1DD902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Early Morning Coffee @ CERN Podcast</a:t>
            </a:r>
          </a:p>
        </p:txBody>
      </p:sp>
      <p:pic>
        <p:nvPicPr>
          <p:cNvPr id="3" name="Picture 2" descr="A logo with brown splashes and a couple of cups of coffee&#10;&#10;AI-generated content may be incorrect.">
            <a:extLst>
              <a:ext uri="{FF2B5EF4-FFF2-40B4-BE49-F238E27FC236}">
                <a16:creationId xmlns:a16="http://schemas.microsoft.com/office/drawing/2014/main" id="{3246A222-F2BF-3380-52F6-C3825C5504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82036" y="4088756"/>
            <a:ext cx="1057127" cy="105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54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15D5105-9264-1D49-97E1-1552BB7D0252}"/>
              </a:ext>
            </a:extLst>
          </p:cNvPr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08211322-535A-6C42-90D7-7258C14D18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de-CH"/>
              <a:t>Review of Pilot Season - 27 Oct 2025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35625309-AD5F-F644-8BC9-F635F179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Early Morning Coffee @ CERN Podcast</a:t>
            </a:r>
          </a:p>
        </p:txBody>
      </p:sp>
      <p:pic>
        <p:nvPicPr>
          <p:cNvPr id="2" name="Picture 1" descr="A logo with brown splashes and a couple of cups of coffee&#10;&#10;AI-generated content may be incorrect.">
            <a:extLst>
              <a:ext uri="{FF2B5EF4-FFF2-40B4-BE49-F238E27FC236}">
                <a16:creationId xmlns:a16="http://schemas.microsoft.com/office/drawing/2014/main" id="{1B0D3762-60F3-42B9-E2CC-DCBF61BAD5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82036" y="4088756"/>
            <a:ext cx="1057127" cy="105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84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681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29188"/>
            <a:ext cx="7886700" cy="3359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1" y="4767266"/>
            <a:ext cx="5423014" cy="273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94CF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Early Morning Coffee @ CERN Podcast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5768" y="4767264"/>
            <a:ext cx="37821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94CF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fld id="{C1E25728-A6C8-E342-B332-F63136047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2"/>
          </p:nvPr>
        </p:nvSpPr>
        <p:spPr>
          <a:xfrm>
            <a:off x="6134793" y="4767264"/>
            <a:ext cx="2380557" cy="273844"/>
          </a:xfrm>
          <a:prstGeom prst="rect">
            <a:avLst/>
          </a:prstGeom>
        </p:spPr>
        <p:txBody>
          <a:bodyPr anchor="ctr" anchorCtr="0"/>
          <a:lstStyle>
            <a:lvl1pPr algn="r">
              <a:defRPr sz="900">
                <a:solidFill>
                  <a:srgbClr val="0094CF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de-CH"/>
              <a:t>Review of Pilot Season - 27 Oct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63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90" r:id="rId5"/>
    <p:sldLayoutId id="2147483691" r:id="rId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tx1">
              <a:lumMod val="50000"/>
              <a:lumOff val="50000"/>
            </a:schemeClr>
          </a:solidFill>
          <a:latin typeface="Avenir Next" charset="0"/>
          <a:ea typeface="Avenir Next" charset="0"/>
          <a:cs typeface="Avenir Next" charset="0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0094CF"/>
          </a:solidFill>
          <a:latin typeface="Avenir Next" charset="0"/>
          <a:ea typeface="Avenir Next" charset="0"/>
          <a:cs typeface="Avenir Next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2"/>
          </a:solidFill>
          <a:latin typeface="Avenir Next" charset="0"/>
          <a:ea typeface="Avenir Next" charset="0"/>
          <a:cs typeface="Avenir Next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Avenir Next" charset="0"/>
          <a:ea typeface="Avenir Next" charset="0"/>
          <a:cs typeface="Avenir Next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2"/>
          </a:solidFill>
          <a:latin typeface="Avenir Next" charset="0"/>
          <a:ea typeface="Avenir Next" charset="0"/>
          <a:cs typeface="Avenir Next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bg2"/>
          </a:solidFill>
          <a:latin typeface="Avenir Next" charset="0"/>
          <a:ea typeface="Avenir Next" charset="0"/>
          <a:cs typeface="Avenir Next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38364"/>
            <a:ext cx="6858000" cy="409807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Summary of a Successful Pilot Season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99" y="2237342"/>
            <a:ext cx="7659357" cy="484481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B80C3"/>
                </a:solidFill>
                <a:latin typeface="Avenir Next Demi Bold" panose="020B0503020202020204" pitchFamily="34" charset="0"/>
              </a:rPr>
              <a:t>Early Morning Coffee @ CERN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B8084-9A8E-7740-9D9F-0E4B6A1F5C91}"/>
              </a:ext>
            </a:extLst>
          </p:cNvPr>
          <p:cNvSpPr txBox="1"/>
          <p:nvPr/>
        </p:nvSpPr>
        <p:spPr>
          <a:xfrm>
            <a:off x="1183296" y="2810994"/>
            <a:ext cx="7077900" cy="697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A Podcast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created by </a:t>
            </a: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Joni Pham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(ATLAS), </a:t>
            </a: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Chetna Krishna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(CERN ECO), </a:t>
            </a: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Steven Goldfarb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(ATLAS)</a:t>
            </a:r>
          </a:p>
          <a:p>
            <a:pPr>
              <a:spcAft>
                <a:spcPts val="200"/>
              </a:spcAft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Avenir Next" panose="020B0503020202020204" pitchFamily="34" charset="0"/>
            </a:endParaRPr>
          </a:p>
          <a:p>
            <a:pPr>
              <a:spcAft>
                <a:spcPts val="200"/>
              </a:spcAft>
            </a:pP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IPPOG Success Story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, 27 Oct 2025</a:t>
            </a:r>
          </a:p>
        </p:txBody>
      </p:sp>
    </p:spTree>
    <p:extLst>
      <p:ext uri="{BB962C8B-B14F-4D97-AF65-F5344CB8AC3E}">
        <p14:creationId xmlns:p14="http://schemas.microsoft.com/office/powerpoint/2010/main" val="1606285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9E96C-04BC-600A-8FFB-46FB0CBBF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sitting at a table with microphones&#10;&#10;AI-generated content may be incorrect.">
            <a:extLst>
              <a:ext uri="{FF2B5EF4-FFF2-40B4-BE49-F238E27FC236}">
                <a16:creationId xmlns:a16="http://schemas.microsoft.com/office/drawing/2014/main" id="{1F50FBFD-F348-1A9E-8F13-12C605FAC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06" y="925057"/>
            <a:ext cx="5400248" cy="3570377"/>
          </a:xfrm>
          <a:prstGeom prst="round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4233E9-D5DD-FCA0-2AD1-6435BB5E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Avenir Next" panose="020B0503020202020204" pitchFamily="34" charset="0"/>
                <a:cs typeface="Arial" panose="020B0604020202020204" pitchFamily="34" charset="0"/>
              </a:rPr>
              <a:t>S1E6: A Final Moment for the Muon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F38E1-D58F-2E08-846D-3F38D8FEA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1BCAF0-0B9F-0450-4AF3-425280922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FD17E62-7DFE-66B9-F76F-4CB6E2113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F01007-965D-6418-16A4-68941C4981CC}"/>
              </a:ext>
            </a:extLst>
          </p:cNvPr>
          <p:cNvSpPr txBox="1"/>
          <p:nvPr/>
        </p:nvSpPr>
        <p:spPr>
          <a:xfrm>
            <a:off x="5724525" y="950080"/>
            <a:ext cx="29241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Fred Gray (Muon g-2)</a:t>
            </a:r>
          </a:p>
          <a:p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Claudia Cornella (CERN TH)</a:t>
            </a:r>
          </a:p>
          <a:p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Simon Kuberski (CERN TH)</a:t>
            </a:r>
          </a:p>
          <a:p>
            <a:endParaRPr lang="en-GB" sz="1600" dirty="0">
              <a:latin typeface="Avenir Next" panose="020B0503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Shot: 26 Jun 2025</a:t>
            </a: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Final Edit: 1 Aug 2025</a:t>
            </a:r>
          </a:p>
          <a:p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  <a:cs typeface="Arial" panose="020B0604020202020204" pitchFamily="34" charset="0"/>
              </a:rPr>
              <a:t>Awaiting Publication</a:t>
            </a:r>
            <a:endParaRPr lang="en-GB" sz="1600" b="1" i="0" u="none" strike="noStrike" dirty="0">
              <a:solidFill>
                <a:srgbClr val="000000"/>
              </a:solidFill>
              <a:effectLst/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181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EAFC0-0968-D12E-54D7-B48FF603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YouTube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937243-912F-3875-B558-A3679E129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Notes</a:t>
            </a:r>
          </a:p>
          <a:p>
            <a:pPr lvl="1"/>
            <a:r>
              <a:rPr lang="en-GB" dirty="0"/>
              <a:t>Yes, we left the comments on.</a:t>
            </a:r>
          </a:p>
          <a:p>
            <a:pPr lvl="1"/>
            <a:r>
              <a:rPr lang="en-GB" dirty="0"/>
              <a:t>We received no comments that warranted removal.</a:t>
            </a:r>
          </a:p>
          <a:p>
            <a:r>
              <a:rPr lang="en-GB" dirty="0"/>
              <a:t>Some Jewels: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01DA3C-6FBA-F73C-86A4-89F825A7A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BD221-EEBC-1994-9312-B82282088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07764E2-843F-7E0E-F76A-2A3DF2E56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9A6C06-0BEF-6A02-7785-3D31B2E3A97E}"/>
              </a:ext>
            </a:extLst>
          </p:cNvPr>
          <p:cNvSpPr txBox="1"/>
          <p:nvPr/>
        </p:nvSpPr>
        <p:spPr>
          <a:xfrm>
            <a:off x="631184" y="2209064"/>
            <a:ext cx="7884166" cy="5055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noAutofit/>
          </a:bodyPr>
          <a:lstStyle/>
          <a:p>
            <a:r>
              <a:rPr lang="en-GB" sz="1200" dirty="0"/>
              <a:t>@Athina-d8t - Love how a random coffee chat led to measuring quantum entanglement. Thats just crazy. Julia and </a:t>
            </a:r>
            <a:r>
              <a:rPr lang="en-GB" sz="1200" dirty="0" err="1"/>
              <a:t>Yuav</a:t>
            </a:r>
            <a:r>
              <a:rPr lang="en-GB" sz="1200" dirty="0"/>
              <a:t>, you made a crazy complex topic actually fun to follow. Really can’t wait for the next ep! </a:t>
            </a:r>
          </a:p>
          <a:p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F589C4-6791-417A-E9D1-EC4EE3600878}"/>
              </a:ext>
            </a:extLst>
          </p:cNvPr>
          <p:cNvSpPr txBox="1"/>
          <p:nvPr/>
        </p:nvSpPr>
        <p:spPr>
          <a:xfrm>
            <a:off x="631184" y="2841192"/>
            <a:ext cx="7884166" cy="292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noAutofit/>
          </a:bodyPr>
          <a:lstStyle/>
          <a:p>
            <a:r>
              <a:rPr lang="en-GB" sz="1200" dirty="0"/>
              <a:t>@publiusrunesteffensen5276 - My kind of talk show.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FC2AF5-0DC6-AC38-A3F7-15C8ED66D146}"/>
              </a:ext>
            </a:extLst>
          </p:cNvPr>
          <p:cNvSpPr txBox="1"/>
          <p:nvPr/>
        </p:nvSpPr>
        <p:spPr>
          <a:xfrm>
            <a:off x="631184" y="3254838"/>
            <a:ext cx="7884166" cy="292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noAutofit/>
          </a:bodyPr>
          <a:lstStyle/>
          <a:p>
            <a:r>
              <a:rPr lang="en-GB" sz="1200" dirty="0"/>
              <a:t>@</a:t>
            </a:r>
            <a:r>
              <a:rPr lang="en-GB" sz="1200" dirty="0" err="1"/>
              <a:t>J.M_Sterken</a:t>
            </a:r>
            <a:r>
              <a:rPr lang="en-GB" sz="1200" dirty="0"/>
              <a:t> - ❤ This morning early coffee podcast. ❤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85657F-D164-A815-3AB8-34431BB241FB}"/>
              </a:ext>
            </a:extLst>
          </p:cNvPr>
          <p:cNvSpPr txBox="1"/>
          <p:nvPr/>
        </p:nvSpPr>
        <p:spPr>
          <a:xfrm>
            <a:off x="628650" y="3661683"/>
            <a:ext cx="7884166" cy="292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noAutofit/>
          </a:bodyPr>
          <a:lstStyle/>
          <a:p>
            <a:r>
              <a:rPr lang="en-GB" sz="1200" dirty="0"/>
              <a:t>@</a:t>
            </a:r>
            <a:r>
              <a:rPr lang="en-GB" sz="1200" dirty="0" err="1"/>
              <a:t>Matildacapone</a:t>
            </a:r>
            <a:r>
              <a:rPr lang="en-GB" sz="1200" dirty="0"/>
              <a:t> - This was wonderful to wake up to.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92781-CA73-BD89-94DF-12A6D0B3722F}"/>
              </a:ext>
            </a:extLst>
          </p:cNvPr>
          <p:cNvSpPr txBox="1"/>
          <p:nvPr/>
        </p:nvSpPr>
        <p:spPr>
          <a:xfrm>
            <a:off x="628650" y="4093717"/>
            <a:ext cx="7884166" cy="292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noAutofit/>
          </a:bodyPr>
          <a:lstStyle/>
          <a:p>
            <a:r>
              <a:rPr lang="en-GB" sz="1200" dirty="0"/>
              <a:t>@holeesheet8582 - Great Podcast, Hope you will continue uploading contents like this in the future... </a:t>
            </a:r>
          </a:p>
        </p:txBody>
      </p:sp>
    </p:spTree>
    <p:extLst>
      <p:ext uri="{BB962C8B-B14F-4D97-AF65-F5344CB8AC3E}">
        <p14:creationId xmlns:p14="http://schemas.microsoft.com/office/powerpoint/2010/main" val="1840649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6435C1-4B4F-5F4D-BBC5-926373A38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8BA23-74E4-63EC-8F36-37D3FF956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Audio Podcast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0D80D-F67D-514B-6044-94CA25485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Platforms (</a:t>
            </a:r>
            <a:r>
              <a:rPr lang="en-GB" dirty="0" err="1"/>
              <a:t>audioboom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Spotify, Apple Podcast, </a:t>
            </a:r>
            <a:r>
              <a:rPr lang="en-GB" dirty="0" err="1"/>
              <a:t>Castbox</a:t>
            </a:r>
            <a:r>
              <a:rPr lang="en-GB" dirty="0"/>
              <a:t>, Deezer, iHeart, </a:t>
            </a:r>
            <a:r>
              <a:rPr lang="en-GB" dirty="0" err="1"/>
              <a:t>JioSaavn</a:t>
            </a:r>
            <a:r>
              <a:rPr lang="en-GB" dirty="0"/>
              <a:t>, Listen Notes, Player FM, </a:t>
            </a:r>
            <a:r>
              <a:rPr lang="en-GB" dirty="0" err="1"/>
              <a:t>PodcastAddict</a:t>
            </a:r>
            <a:endParaRPr lang="en-GB" dirty="0"/>
          </a:p>
          <a:p>
            <a:r>
              <a:rPr lang="en-GB" dirty="0"/>
              <a:t>Audience</a:t>
            </a:r>
          </a:p>
          <a:p>
            <a:pPr lvl="1"/>
            <a:r>
              <a:rPr lang="en-GB" dirty="0"/>
              <a:t>2.94k listens from 69 countries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E1089D-0D87-1E2B-974E-DB06AC3D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DF0C64-8317-B37B-C92D-EBA80035E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592177-8A93-A701-8007-A41F2D1DB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17FD40A6-B508-F527-1FAC-DA6EFCCE1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4740" y="1591734"/>
            <a:ext cx="4714026" cy="253442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A graph of blue lines&#10;&#10;AI-generated content may be incorrect.">
            <a:extLst>
              <a:ext uri="{FF2B5EF4-FFF2-40B4-BE49-F238E27FC236}">
                <a16:creationId xmlns:a16="http://schemas.microsoft.com/office/drawing/2014/main" id="{951B4CDE-3D66-BB47-966F-C8CAAF3E5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77" y="2402833"/>
            <a:ext cx="3896125" cy="223041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D76402-9EDC-12B1-5282-B568DCFB9CFD}"/>
              </a:ext>
            </a:extLst>
          </p:cNvPr>
          <p:cNvSpPr txBox="1"/>
          <p:nvPr/>
        </p:nvSpPr>
        <p:spPr>
          <a:xfrm>
            <a:off x="4234740" y="4269887"/>
            <a:ext cx="3204723" cy="3000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Optimum frequency would be bi-weekly</a:t>
            </a:r>
          </a:p>
        </p:txBody>
      </p:sp>
    </p:spTree>
    <p:extLst>
      <p:ext uri="{BB962C8B-B14F-4D97-AF65-F5344CB8AC3E}">
        <p14:creationId xmlns:p14="http://schemas.microsoft.com/office/powerpoint/2010/main" val="2643716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1D0D2-EF40-236E-DD9C-1BEC6D8BE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8DADF590-D842-5BA7-7C96-324E1C2FF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worked and what didn’t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1A6529-755C-B00B-E6C6-D1F684B4AC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worked</a:t>
            </a:r>
          </a:p>
          <a:p>
            <a:pPr lvl="1"/>
            <a:r>
              <a:rPr lang="en-GB" dirty="0"/>
              <a:t>Simple set up for audio/video (no external visits for now)</a:t>
            </a:r>
          </a:p>
          <a:p>
            <a:pPr lvl="1"/>
            <a:r>
              <a:rPr lang="en-GB" dirty="0"/>
              <a:t>Selecting diverse guests with diverse topics</a:t>
            </a:r>
          </a:p>
          <a:p>
            <a:pPr lvl="1"/>
            <a:r>
              <a:rPr lang="en-GB" dirty="0"/>
              <a:t>Meetings with guests ahead of time to prepare the show</a:t>
            </a:r>
          </a:p>
          <a:p>
            <a:pPr lvl="1"/>
            <a:r>
              <a:rPr lang="en-GB" dirty="0"/>
              <a:t>Guests expressed gratitude at end of each podcast, want to do more!</a:t>
            </a:r>
          </a:p>
          <a:p>
            <a:pPr lvl="1"/>
            <a:r>
              <a:rPr lang="en-GB" dirty="0"/>
              <a:t>Ron, Piotr, Jacques, Chetna, Melanie, Daniel, Daniela all did great work</a:t>
            </a:r>
          </a:p>
          <a:p>
            <a:pPr lvl="1"/>
            <a:r>
              <a:rPr lang="en-GB" dirty="0"/>
              <a:t>Matthew gave us valuable feedback (but only a couple times)</a:t>
            </a:r>
          </a:p>
          <a:p>
            <a:pPr lvl="1"/>
            <a:r>
              <a:rPr lang="en-GB" dirty="0"/>
              <a:t>Having a timer set to keep us to 30-35 minutes</a:t>
            </a:r>
          </a:p>
          <a:p>
            <a:pPr lvl="1"/>
            <a:r>
              <a:rPr lang="en-GB" b="1" dirty="0"/>
              <a:t>Light-hearted conversation to gain audience trust</a:t>
            </a:r>
          </a:p>
          <a:p>
            <a:r>
              <a:rPr lang="en-GB" dirty="0"/>
              <a:t>What didn’t</a:t>
            </a:r>
          </a:p>
          <a:p>
            <a:pPr lvl="1"/>
            <a:r>
              <a:rPr lang="en-GB" dirty="0"/>
              <a:t>Audience will </a:t>
            </a:r>
            <a:r>
              <a:rPr lang="en-GB" b="1" dirty="0"/>
              <a:t>never grow </a:t>
            </a:r>
            <a:r>
              <a:rPr lang="en-GB" dirty="0"/>
              <a:t>without </a:t>
            </a:r>
            <a:r>
              <a:rPr lang="en-GB" b="1" dirty="0"/>
              <a:t>consistent periodic publication</a:t>
            </a:r>
          </a:p>
          <a:p>
            <a:pPr lvl="1"/>
            <a:r>
              <a:rPr lang="en-GB" dirty="0"/>
              <a:t>We had no </a:t>
            </a:r>
            <a:r>
              <a:rPr lang="en-GB" b="1" dirty="0"/>
              <a:t>single point of contact </a:t>
            </a:r>
            <a:r>
              <a:rPr lang="en-GB" dirty="0"/>
              <a:t>for script approval or edit approval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31D907-B952-8FCD-2C5F-0D07401DC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15698F-AC2B-C20A-9F71-3B8AD75F0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13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34BF80-4245-7D93-D06F-0F0E099C5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936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1BA54-EF5B-BB42-1FE5-18D207B70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0706E45D-3C1E-447A-3F52-169A2C868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Learned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5DE1AD-2ACB-8DA2-BED6-1C70F2497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Set Up</a:t>
            </a:r>
          </a:p>
          <a:p>
            <a:pPr lvl="1"/>
            <a:r>
              <a:rPr lang="en-GB" dirty="0"/>
              <a:t>Single camera set-up with live switching works well</a:t>
            </a:r>
          </a:p>
          <a:p>
            <a:pPr lvl="1"/>
            <a:r>
              <a:rPr lang="en-GB" dirty="0"/>
              <a:t>Microphones (with insulation pads) work well if placed correctly</a:t>
            </a:r>
          </a:p>
          <a:p>
            <a:pPr lvl="1"/>
            <a:r>
              <a:rPr lang="en-GB" dirty="0"/>
              <a:t>No need to get fancy with graphics or audio</a:t>
            </a:r>
          </a:p>
          <a:p>
            <a:pPr lvl="1"/>
            <a:r>
              <a:rPr lang="en-GB" dirty="0"/>
              <a:t>Our </a:t>
            </a:r>
            <a:r>
              <a:rPr lang="en-GB" b="1" dirty="0"/>
              <a:t>minimal set-up </a:t>
            </a:r>
            <a:r>
              <a:rPr lang="en-GB" dirty="0"/>
              <a:t>requires </a:t>
            </a:r>
            <a:r>
              <a:rPr lang="en-GB" b="1" dirty="0"/>
              <a:t>minimal effort </a:t>
            </a:r>
            <a:r>
              <a:rPr lang="en-GB" dirty="0"/>
              <a:t>(see Jacques)</a:t>
            </a:r>
          </a:p>
          <a:p>
            <a:r>
              <a:rPr lang="en-GB" dirty="0"/>
              <a:t>Content</a:t>
            </a:r>
          </a:p>
          <a:p>
            <a:pPr lvl="1"/>
            <a:r>
              <a:rPr lang="en-GB" dirty="0"/>
              <a:t>Remain </a:t>
            </a:r>
            <a:r>
              <a:rPr lang="en-GB" b="1" dirty="0"/>
              <a:t>topical</a:t>
            </a:r>
            <a:r>
              <a:rPr lang="en-GB" dirty="0"/>
              <a:t> and get episodes out in a </a:t>
            </a:r>
            <a:r>
              <a:rPr lang="en-GB" b="1" dirty="0"/>
              <a:t>timely</a:t>
            </a:r>
            <a:r>
              <a:rPr lang="en-GB" dirty="0"/>
              <a:t> manner</a:t>
            </a:r>
          </a:p>
          <a:p>
            <a:pPr lvl="1"/>
            <a:r>
              <a:rPr lang="en-GB" dirty="0"/>
              <a:t>There is an </a:t>
            </a:r>
            <a:r>
              <a:rPr lang="en-GB" b="1" dirty="0"/>
              <a:t>infinite</a:t>
            </a:r>
            <a:r>
              <a:rPr lang="en-GB" dirty="0"/>
              <a:t> amount of interesting content at CERN</a:t>
            </a:r>
          </a:p>
          <a:p>
            <a:pPr lvl="1"/>
            <a:r>
              <a:rPr lang="en-GB" b="1" dirty="0"/>
              <a:t>Experiments</a:t>
            </a:r>
            <a:r>
              <a:rPr lang="en-GB" dirty="0"/>
              <a:t> want this and appreciate being included</a:t>
            </a:r>
          </a:p>
          <a:p>
            <a:pPr lvl="1"/>
            <a:r>
              <a:rPr lang="en-GB" dirty="0"/>
              <a:t>We know how to create a </a:t>
            </a:r>
            <a:r>
              <a:rPr lang="en-GB" b="1" dirty="0"/>
              <a:t>quality show </a:t>
            </a:r>
            <a:r>
              <a:rPr lang="en-GB" dirty="0"/>
              <a:t>that is appreciated by the public</a:t>
            </a:r>
          </a:p>
          <a:p>
            <a:pPr lvl="1"/>
            <a:r>
              <a:rPr lang="en-GB" dirty="0"/>
              <a:t>This is one of the </a:t>
            </a:r>
            <a:r>
              <a:rPr lang="en-GB" b="1" dirty="0"/>
              <a:t>best tools </a:t>
            </a:r>
            <a:r>
              <a:rPr lang="en-GB" dirty="0"/>
              <a:t>in the world to </a:t>
            </a:r>
            <a:r>
              <a:rPr lang="en-GB" b="1" dirty="0"/>
              <a:t>gain audience trust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437C24-0EDB-AB83-CEBD-114145D7E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0ABC86-FB78-B617-19E9-3BB4A6EB3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14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67F983-5BAF-EF41-D490-167E837C4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012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EDC039AC-F140-D158-7DDB-F735B89E1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do we go from here?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363A3CE-9AA1-1912-D147-690380D35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Episodes</a:t>
            </a:r>
          </a:p>
          <a:p>
            <a:pPr lvl="1"/>
            <a:r>
              <a:rPr lang="en-GB" dirty="0"/>
              <a:t>We need to publish muon g-2 ASAP</a:t>
            </a:r>
          </a:p>
          <a:p>
            <a:pPr lvl="2"/>
            <a:r>
              <a:rPr lang="en-GB" dirty="0"/>
              <a:t>I have already apologised and given excuses to the guests (who were excellent)</a:t>
            </a:r>
          </a:p>
          <a:p>
            <a:pPr lvl="1"/>
            <a:r>
              <a:rPr lang="en-GB" dirty="0"/>
              <a:t>Considering ISOLDE, AD, Oxygen Collisions, HL-LHC, </a:t>
            </a:r>
            <a:r>
              <a:rPr lang="en-GB" dirty="0" err="1"/>
              <a:t>Hyperkamiokande</a:t>
            </a:r>
            <a:r>
              <a:rPr lang="en-GB" dirty="0"/>
              <a:t>, etc.</a:t>
            </a:r>
          </a:p>
          <a:p>
            <a:r>
              <a:rPr lang="en-GB" dirty="0"/>
              <a:t>Going Forward</a:t>
            </a:r>
          </a:p>
          <a:p>
            <a:pPr lvl="1"/>
            <a:r>
              <a:rPr lang="en-GB" dirty="0"/>
              <a:t>We need to </a:t>
            </a:r>
            <a:r>
              <a:rPr lang="en-GB" b="1" dirty="0"/>
              <a:t>leave the CERN umbrella </a:t>
            </a:r>
            <a:r>
              <a:rPr lang="en-GB" dirty="0"/>
              <a:t>to set up a regular schedule</a:t>
            </a:r>
          </a:p>
          <a:p>
            <a:pPr lvl="1"/>
            <a:r>
              <a:rPr lang="en-GB" dirty="0"/>
              <a:t>ECO has agreed to let us use the CERN equipment, provide training</a:t>
            </a:r>
          </a:p>
          <a:p>
            <a:pPr lvl="1"/>
            <a:r>
              <a:rPr lang="en-GB" dirty="0"/>
              <a:t>This will also give more freedom on what we report</a:t>
            </a:r>
          </a:p>
          <a:p>
            <a:r>
              <a:rPr lang="en-GB" dirty="0"/>
              <a:t>What do we need?</a:t>
            </a:r>
          </a:p>
          <a:p>
            <a:pPr lvl="1"/>
            <a:r>
              <a:rPr lang="en-GB" dirty="0"/>
              <a:t>Technical volunteers: camera, sound, editing, production, approval</a:t>
            </a:r>
          </a:p>
          <a:p>
            <a:pPr lvl="1"/>
            <a:r>
              <a:rPr lang="en-GB" dirty="0"/>
              <a:t>This is an excellent opportunity for training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F16EC1-98A3-54BC-1C8F-58E547DF3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B4127-88B3-B692-428C-9C4EFA444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15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0766C6-EDD1-6F1F-787C-0C86A8CBE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515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EDC039AC-F140-D158-7DDB-F735B89E1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 set out to do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363A3CE-9AA1-1912-D147-690380D35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Video/Audio Podcast from Scientists at CERN</a:t>
            </a:r>
          </a:p>
          <a:p>
            <a:pPr lvl="1"/>
            <a:r>
              <a:rPr lang="en-GB" dirty="0"/>
              <a:t>Start monthly, potentially increasing frequency</a:t>
            </a:r>
          </a:p>
          <a:p>
            <a:pPr lvl="1"/>
            <a:r>
              <a:rPr lang="en-GB" dirty="0"/>
              <a:t>Roughly 30-45 minutes</a:t>
            </a:r>
          </a:p>
          <a:p>
            <a:pPr lvl="1"/>
            <a:r>
              <a:rPr lang="en-GB" dirty="0"/>
              <a:t>Host with physicists around table with coffee</a:t>
            </a:r>
          </a:p>
          <a:p>
            <a:pPr lvl="1"/>
            <a:r>
              <a:rPr lang="en-GB" dirty="0"/>
              <a:t>Potentially include interview on the scene with experimentalist</a:t>
            </a:r>
          </a:p>
          <a:p>
            <a:pPr lvl="1"/>
            <a:r>
              <a:rPr lang="en-GB" dirty="0"/>
              <a:t>Cover a physics topic with fun, simple approach, humour</a:t>
            </a:r>
          </a:p>
          <a:p>
            <a:pPr lvl="1"/>
            <a:r>
              <a:rPr lang="en-GB" dirty="0"/>
              <a:t>Add recent news, audience Q&amp;A, CERN site visit, vocabulary</a:t>
            </a:r>
          </a:p>
          <a:p>
            <a:r>
              <a:rPr lang="en-GB" dirty="0"/>
              <a:t>Goals</a:t>
            </a:r>
          </a:p>
          <a:p>
            <a:pPr lvl="1"/>
            <a:r>
              <a:rPr lang="en-GB" dirty="0"/>
              <a:t>Engage </a:t>
            </a:r>
            <a:r>
              <a:rPr lang="en-GB" b="1" dirty="0"/>
              <a:t>broader</a:t>
            </a:r>
            <a:r>
              <a:rPr lang="en-GB" dirty="0"/>
              <a:t> audiences</a:t>
            </a:r>
          </a:p>
          <a:p>
            <a:pPr lvl="1"/>
            <a:r>
              <a:rPr lang="en-GB" dirty="0"/>
              <a:t>Inform them of </a:t>
            </a:r>
            <a:r>
              <a:rPr lang="en-GB" b="1" dirty="0"/>
              <a:t>current</a:t>
            </a:r>
            <a:r>
              <a:rPr lang="en-GB" dirty="0"/>
              <a:t> activities</a:t>
            </a:r>
          </a:p>
          <a:p>
            <a:pPr lvl="1"/>
            <a:r>
              <a:rPr lang="en-GB" dirty="0"/>
              <a:t>Build </a:t>
            </a:r>
            <a:r>
              <a:rPr lang="en-GB" b="1" dirty="0"/>
              <a:t>trust</a:t>
            </a:r>
            <a:r>
              <a:rPr lang="en-GB" dirty="0"/>
              <a:t> through informal chat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F16EC1-98A3-54BC-1C8F-58E547DF3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B4127-88B3-B692-428C-9C4EFA444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2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0766C6-EDD1-6F1F-787C-0C86A8CBE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09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0B923-2AD2-58D2-4C62-6EB1CF4B2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F1EEA282-98E9-D18F-AE25-31F38E053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 did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E857A2B-FCF5-571B-59C6-B8ADA8B6B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Video/Audio Podcast from Scientists at CERN</a:t>
            </a:r>
          </a:p>
          <a:p>
            <a:pPr lvl="1"/>
            <a:r>
              <a:rPr lang="en-GB" dirty="0"/>
              <a:t>Start monthly, </a:t>
            </a:r>
            <a:r>
              <a:rPr lang="en-GB" strike="sngStrike" dirty="0"/>
              <a:t>potentially increasing frequency</a:t>
            </a:r>
            <a:r>
              <a:rPr lang="en-GB" dirty="0"/>
              <a:t> (</a:t>
            </a:r>
            <a:r>
              <a:rPr lang="en-GB" b="1" dirty="0"/>
              <a:t>lacked approval procedure</a:t>
            </a:r>
            <a:r>
              <a:rPr lang="en-GB" dirty="0"/>
              <a:t>)</a:t>
            </a:r>
            <a:endParaRPr lang="en-GB" strike="sngStrike" dirty="0"/>
          </a:p>
          <a:p>
            <a:pPr lvl="1"/>
            <a:r>
              <a:rPr lang="en-GB" dirty="0"/>
              <a:t>Roughly 30-45 minutes</a:t>
            </a:r>
          </a:p>
          <a:p>
            <a:pPr lvl="1"/>
            <a:r>
              <a:rPr lang="en-GB" dirty="0"/>
              <a:t>Host with physicists around table with coffee</a:t>
            </a:r>
          </a:p>
          <a:p>
            <a:pPr lvl="1"/>
            <a:r>
              <a:rPr lang="en-GB" strike="sngStrike" dirty="0"/>
              <a:t>Potentially include interview on the scene with experimentalist</a:t>
            </a:r>
            <a:r>
              <a:rPr lang="en-GB" dirty="0"/>
              <a:t> (</a:t>
            </a:r>
            <a:r>
              <a:rPr lang="en-GB" b="1" dirty="0"/>
              <a:t>kept it simple</a:t>
            </a:r>
            <a:r>
              <a:rPr lang="en-GB" dirty="0"/>
              <a:t>)</a:t>
            </a:r>
            <a:endParaRPr lang="en-GB" strike="sngStrike" dirty="0"/>
          </a:p>
          <a:p>
            <a:pPr lvl="1"/>
            <a:r>
              <a:rPr lang="en-GB" dirty="0"/>
              <a:t>Cover a physics topic with fun, simple approach, humour</a:t>
            </a:r>
          </a:p>
          <a:p>
            <a:pPr lvl="1"/>
            <a:r>
              <a:rPr lang="en-GB" strike="sngStrike" dirty="0"/>
              <a:t>Add recent news, audience Q&amp;A, CERN site visit, vocabulary</a:t>
            </a:r>
            <a:r>
              <a:rPr lang="en-GB" dirty="0"/>
              <a:t> (</a:t>
            </a:r>
            <a:r>
              <a:rPr lang="en-GB" b="1" dirty="0"/>
              <a:t>kept it simple</a:t>
            </a:r>
            <a:r>
              <a:rPr lang="en-GB" dirty="0"/>
              <a:t>)</a:t>
            </a:r>
            <a:endParaRPr lang="en-GB" strike="sngStrike" dirty="0"/>
          </a:p>
          <a:p>
            <a:r>
              <a:rPr lang="en-GB" dirty="0"/>
              <a:t>Goals</a:t>
            </a:r>
          </a:p>
          <a:p>
            <a:pPr lvl="1"/>
            <a:r>
              <a:rPr lang="en-GB" dirty="0"/>
              <a:t>Engage </a:t>
            </a:r>
            <a:r>
              <a:rPr lang="en-GB" b="1" dirty="0"/>
              <a:t>broader</a:t>
            </a:r>
            <a:r>
              <a:rPr lang="en-GB" dirty="0"/>
              <a:t> audiences [</a:t>
            </a:r>
            <a:r>
              <a:rPr lang="en-GB" b="1" dirty="0"/>
              <a:t>diverse guests, engaging human conversation</a:t>
            </a:r>
            <a:r>
              <a:rPr lang="en-GB" dirty="0"/>
              <a:t>]</a:t>
            </a:r>
          </a:p>
          <a:p>
            <a:pPr lvl="1"/>
            <a:r>
              <a:rPr lang="en-GB" dirty="0"/>
              <a:t>Inform them of </a:t>
            </a:r>
            <a:r>
              <a:rPr lang="en-GB" b="1" dirty="0"/>
              <a:t>current</a:t>
            </a:r>
            <a:r>
              <a:rPr lang="en-GB" dirty="0"/>
              <a:t> activities [</a:t>
            </a:r>
            <a:r>
              <a:rPr lang="en-GB" b="1" dirty="0"/>
              <a:t>recent measurements, updates, plans</a:t>
            </a:r>
            <a:r>
              <a:rPr lang="en-GB" dirty="0"/>
              <a:t>]</a:t>
            </a:r>
          </a:p>
          <a:p>
            <a:pPr lvl="1"/>
            <a:r>
              <a:rPr lang="en-GB" dirty="0"/>
              <a:t>Build </a:t>
            </a:r>
            <a:r>
              <a:rPr lang="en-GB" b="1" dirty="0"/>
              <a:t>trust</a:t>
            </a:r>
            <a:r>
              <a:rPr lang="en-GB" dirty="0"/>
              <a:t> through informal chat [</a:t>
            </a:r>
            <a:r>
              <a:rPr lang="en-GB" b="1" dirty="0"/>
              <a:t>discussion of the scientific process, international collaboration, human challenges in research, applications</a:t>
            </a:r>
            <a:r>
              <a:rPr lang="en-GB" dirty="0"/>
              <a:t>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740808-085B-1896-5C99-B437A0CD1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BC3A14-C4D6-1610-815C-9A63132CE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3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4D31B-1975-B831-5ED7-0B5CCAE39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273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8DA40-7E92-F2B1-4270-B724A2FC3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Team /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A368B-7762-5B5B-CA37-92A9F6C82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Current Team</a:t>
            </a:r>
          </a:p>
          <a:p>
            <a:pPr lvl="1"/>
            <a:r>
              <a:rPr lang="en-GB" dirty="0"/>
              <a:t>Host, Script: Steve (with help from participants)</a:t>
            </a:r>
          </a:p>
          <a:p>
            <a:pPr lvl="1"/>
            <a:r>
              <a:rPr lang="en-GB" dirty="0"/>
              <a:t>Episode planning: Steve (was with Chetna, Joni)</a:t>
            </a:r>
          </a:p>
          <a:p>
            <a:pPr lvl="1"/>
            <a:r>
              <a:rPr lang="en-GB" dirty="0"/>
              <a:t>Permission to shoot: Matthew or Paola or Jacques (whoever is available)</a:t>
            </a:r>
          </a:p>
          <a:p>
            <a:pPr lvl="1"/>
            <a:r>
              <a:rPr lang="en-GB" dirty="0"/>
              <a:t>Filming: Ron and/or Jacques (usually Ron)</a:t>
            </a:r>
          </a:p>
          <a:p>
            <a:pPr lvl="1"/>
            <a:r>
              <a:rPr lang="en-GB" dirty="0"/>
              <a:t>Editing: Melanie (was Chetna)</a:t>
            </a:r>
          </a:p>
          <a:p>
            <a:pPr lvl="1"/>
            <a:r>
              <a:rPr lang="en-GB" dirty="0"/>
              <a:t>Sound Engineering: Piotr</a:t>
            </a:r>
          </a:p>
          <a:p>
            <a:pPr lvl="1"/>
            <a:r>
              <a:rPr lang="en-GB" dirty="0"/>
              <a:t>Visuals: Daniel (plus images from CDS or participants)</a:t>
            </a:r>
          </a:p>
          <a:p>
            <a:pPr lvl="1"/>
            <a:r>
              <a:rPr lang="en-GB" dirty="0"/>
              <a:t>Social: Daniela &amp; her team</a:t>
            </a:r>
          </a:p>
          <a:p>
            <a:r>
              <a:rPr lang="en-GB" dirty="0"/>
              <a:t>Notes</a:t>
            </a:r>
          </a:p>
          <a:p>
            <a:pPr lvl="1"/>
            <a:r>
              <a:rPr lang="en-GB" dirty="0"/>
              <a:t>Time &amp; Effort from CERN ECO team optimised</a:t>
            </a:r>
          </a:p>
          <a:p>
            <a:pPr lvl="1"/>
            <a:r>
              <a:rPr lang="en-GB" dirty="0"/>
              <a:t>Estimate contributions from experiments = contributions from ECO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0A4BB-E212-C82B-D79C-4CDCD8A87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B22357-B49B-6647-BC21-5D05B3C89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6FFFFF-9EB7-9E5D-2F5D-46CF50DD8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050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B941D-70AA-4612-ADF7-7B931CDD2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44BC9-10AB-1ED9-1125-38132F1CB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Avenir Next" panose="020B0503020202020204" pitchFamily="34" charset="0"/>
                <a:cs typeface="Arial" panose="020B0604020202020204" pitchFamily="34" charset="0"/>
              </a:rPr>
              <a:t>S1E1: The Higgs Boson Special</a:t>
            </a:r>
            <a:endParaRPr lang="en-GB" dirty="0">
              <a:latin typeface="Avenir Next" panose="020B0503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D5CE17-A36B-E63A-944E-BF69E369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F98D03-BB3C-671B-ECD0-00FB8B683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5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33D702-BF20-CEE5-421E-3DE6E08AA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  <p:pic>
        <p:nvPicPr>
          <p:cNvPr id="10" name="Picture 9" descr="A person and person sitting at a table with microphones&#10;&#10;AI-generated content may be incorrect.">
            <a:extLst>
              <a:ext uri="{FF2B5EF4-FFF2-40B4-BE49-F238E27FC236}">
                <a16:creationId xmlns:a16="http://schemas.microsoft.com/office/drawing/2014/main" id="{BC5E03C9-FF38-02D4-F277-21289E0EE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50080"/>
            <a:ext cx="5365468" cy="3576979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74CA13-9B20-66CA-93CC-315C94601071}"/>
              </a:ext>
            </a:extLst>
          </p:cNvPr>
          <p:cNvSpPr txBox="1"/>
          <p:nvPr/>
        </p:nvSpPr>
        <p:spPr>
          <a:xfrm>
            <a:off x="5718319" y="950080"/>
            <a:ext cx="27970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Heather Gray (ATLAS)</a:t>
            </a: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Andre David (CMS)</a:t>
            </a:r>
          </a:p>
          <a:p>
            <a:endParaRPr lang="en-GB" sz="1600" dirty="0">
              <a:latin typeface="Avenir Next" panose="020B0503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Published: 2 Jul 2024</a:t>
            </a: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8.0K YouTube Views</a:t>
            </a:r>
          </a:p>
          <a:p>
            <a:endParaRPr lang="en-GB" sz="1600" dirty="0">
              <a:latin typeface="Avenir Next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A screenshot of a social media post&#10;&#10;AI-generated content may be incorrect.">
            <a:extLst>
              <a:ext uri="{FF2B5EF4-FFF2-40B4-BE49-F238E27FC236}">
                <a16:creationId xmlns:a16="http://schemas.microsoft.com/office/drawing/2014/main" id="{A64E876D-4206-11BB-9CF0-3067FCEE2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117" y="2492116"/>
            <a:ext cx="2031761" cy="213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123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ABD520-9F98-5312-47A2-7EBFBB79B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CC1EA3D-59D7-2F50-4105-C14E2C6211F5}"/>
              </a:ext>
            </a:extLst>
          </p:cNvPr>
          <p:cNvSpPr txBox="1"/>
          <p:nvPr/>
        </p:nvSpPr>
        <p:spPr>
          <a:xfrm>
            <a:off x="5724524" y="950080"/>
            <a:ext cx="30384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u="none" strike="noStrike" dirty="0" err="1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Annapaola</a:t>
            </a:r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 da Cosa (CMS)</a:t>
            </a: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Baptiste Ravina (ATLAS)</a:t>
            </a:r>
          </a:p>
          <a:p>
            <a:endParaRPr lang="en-GB" sz="1600" dirty="0">
              <a:latin typeface="Avenir Next" panose="020B0503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Published: 30 Oct 2024</a:t>
            </a: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5.6K YouTube Views</a:t>
            </a:r>
          </a:p>
          <a:p>
            <a:endParaRPr lang="en-GB" sz="1600" dirty="0">
              <a:latin typeface="Avenir Next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group of people sitting at a table&#10;&#10;AI-generated content may be incorrect.">
            <a:extLst>
              <a:ext uri="{FF2B5EF4-FFF2-40B4-BE49-F238E27FC236}">
                <a16:creationId xmlns:a16="http://schemas.microsoft.com/office/drawing/2014/main" id="{1B8D0ACB-4E26-FDB0-E90B-7222775AE0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123"/>
          <a:stretch/>
        </p:blipFill>
        <p:spPr>
          <a:xfrm>
            <a:off x="228601" y="950080"/>
            <a:ext cx="5401231" cy="3576979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B8229B-529B-521E-7219-A90EB1469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Avenir Next" panose="020B0503020202020204" pitchFamily="34" charset="0"/>
                <a:cs typeface="Arial" panose="020B0604020202020204" pitchFamily="34" charset="0"/>
              </a:rPr>
              <a:t>S1E2: Searching for Dark Matter at the LHC</a:t>
            </a:r>
            <a:endParaRPr lang="en-GB" dirty="0">
              <a:latin typeface="Avenir Next" panose="020B0503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8B6024-7404-0ED6-1375-6F0C6FAD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12ABA-A03F-AFCD-B00F-5A08FDB4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92C46A-DE29-1964-1490-6B41E881D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  <p:pic>
        <p:nvPicPr>
          <p:cNvPr id="13" name="Picture 12" descr="A screenshot of a black screen&#10;&#10;AI-generated content may be incorrect.">
            <a:extLst>
              <a:ext uri="{FF2B5EF4-FFF2-40B4-BE49-F238E27FC236}">
                <a16:creationId xmlns:a16="http://schemas.microsoft.com/office/drawing/2014/main" id="{F9C3A983-3C22-BCB7-6EFC-35AB70661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2798" y="2505075"/>
            <a:ext cx="3020201" cy="183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14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6F4A2-A732-3C26-32D7-60A49F2CA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sitting at a table with microphones&#10;&#10;AI-generated content may be incorrect.">
            <a:extLst>
              <a:ext uri="{FF2B5EF4-FFF2-40B4-BE49-F238E27FC236}">
                <a16:creationId xmlns:a16="http://schemas.microsoft.com/office/drawing/2014/main" id="{9987A362-0EA5-A29F-110A-279B185E0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2" y="944078"/>
            <a:ext cx="5365470" cy="3576980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7BA38B-5A94-F511-BA10-C6577848F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Avenir Next" panose="020B0503020202020204" pitchFamily="34" charset="0"/>
                <a:cs typeface="Arial" panose="020B0604020202020204" pitchFamily="34" charset="0"/>
              </a:rPr>
              <a:t>S1E3: Turning Lead into Primordial Soup</a:t>
            </a:r>
            <a:endParaRPr lang="en-GB" dirty="0">
              <a:latin typeface="Avenir Next" panose="020B0503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B34789-0558-8C56-E119-78682D7C0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434563-778D-F791-07E0-3E1A4E1B8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7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694F4E6-3FAC-D467-BC03-34592136F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EAC5F9-71C7-D546-C67F-1D6073242762}"/>
              </a:ext>
            </a:extLst>
          </p:cNvPr>
          <p:cNvSpPr txBox="1"/>
          <p:nvPr/>
        </p:nvSpPr>
        <p:spPr>
          <a:xfrm>
            <a:off x="5724525" y="950080"/>
            <a:ext cx="292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Reyes Alemany Fernandez (CERN Beams),</a:t>
            </a:r>
          </a:p>
          <a:p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Marco Van Leeuwen (ALICE)</a:t>
            </a:r>
          </a:p>
          <a:p>
            <a:endParaRPr lang="en-GB" sz="1600" dirty="0">
              <a:latin typeface="Avenir Next" panose="020B0503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Published: 16 Dec 2024</a:t>
            </a: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3.7K YouTube Views</a:t>
            </a:r>
          </a:p>
        </p:txBody>
      </p:sp>
      <p:pic>
        <p:nvPicPr>
          <p:cNvPr id="10" name="Picture 9" descr="A screenshot of a black screen&#10;&#10;AI-generated content may be incorrect.">
            <a:extLst>
              <a:ext uri="{FF2B5EF4-FFF2-40B4-BE49-F238E27FC236}">
                <a16:creationId xmlns:a16="http://schemas.microsoft.com/office/drawing/2014/main" id="{B07EC6CD-2013-2B67-7388-23071971D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306" y="2765962"/>
            <a:ext cx="2816613" cy="186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22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5AB39-5BB4-F3EA-3D55-ECB89415B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38A64CEE-D7D1-17DE-413A-2381AF421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06" y="944077"/>
            <a:ext cx="5355564" cy="3570376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E8C3D3-69BE-A3E1-C782-3041E3CF3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Avenir Next" panose="020B0503020202020204" pitchFamily="34" charset="0"/>
                <a:cs typeface="Arial" panose="020B0604020202020204" pitchFamily="34" charset="0"/>
              </a:rPr>
              <a:t>S1E4: Exploring the Matter-Antimatter Asymmetry</a:t>
            </a:r>
            <a:endParaRPr lang="en-GB" dirty="0">
              <a:latin typeface="Avenir Next" panose="020B0503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AB1124-0EF1-71B8-BD71-2968522CE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959BA-4183-5878-5F5E-DB19DB4E0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8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ECC58B9-0BF9-1C95-7491-8EE107459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3D01EC-C78D-4BDE-61F6-619C57248871}"/>
              </a:ext>
            </a:extLst>
          </p:cNvPr>
          <p:cNvSpPr txBox="1"/>
          <p:nvPr/>
        </p:nvSpPr>
        <p:spPr>
          <a:xfrm>
            <a:off x="5724525" y="950080"/>
            <a:ext cx="2924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Yasmine </a:t>
            </a:r>
            <a:r>
              <a:rPr lang="en-GB" sz="1600" i="0" u="none" strike="noStrike" dirty="0" err="1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Amhis</a:t>
            </a:r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 (LHCb)</a:t>
            </a:r>
          </a:p>
          <a:p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Patrick </a:t>
            </a:r>
            <a:r>
              <a:rPr lang="en-GB" sz="1600" i="0" u="none" strike="noStrike" dirty="0" err="1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Koppenburg</a:t>
            </a:r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 (LHCb)</a:t>
            </a:r>
          </a:p>
          <a:p>
            <a:endParaRPr lang="en-GB" sz="1600" dirty="0">
              <a:latin typeface="Avenir Next" panose="020B0503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Published: 4 Feb 2025</a:t>
            </a: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4.4K YouTube Views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0362603-CC3A-E77D-7916-5FC2E613B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4818" y="2571750"/>
            <a:ext cx="2467168" cy="206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583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6F9F3C-5E8F-987F-B41B-33BB68F8E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sitting at a table with microphones&#10;&#10;AI-generated content may be incorrect.">
            <a:extLst>
              <a:ext uri="{FF2B5EF4-FFF2-40B4-BE49-F238E27FC236}">
                <a16:creationId xmlns:a16="http://schemas.microsoft.com/office/drawing/2014/main" id="{CAAADD42-A515-7FBC-4A4B-1A84093CE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06" y="944076"/>
            <a:ext cx="5355567" cy="3570377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03E137-765F-A469-5F84-3467D2F10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Avenir Next" panose="020B0503020202020204" pitchFamily="34" charset="0"/>
                <a:cs typeface="Arial" panose="020B0604020202020204" pitchFamily="34" charset="0"/>
              </a:rPr>
              <a:t>S1E5: Tangled Up in Quarks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B45E5A-4E9F-80D3-B4EA-F810BD657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Early Morning Coffee @ CERN Podcast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42E3D-61F9-7E4C-DF0B-ADB2B505E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E219763-5EB4-1D98-E6F7-B0CC02AA8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Review of Pilot Season - 27 Oct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F2EC8F-0109-6B21-AC89-90DFF556F36F}"/>
              </a:ext>
            </a:extLst>
          </p:cNvPr>
          <p:cNvSpPr txBox="1"/>
          <p:nvPr/>
        </p:nvSpPr>
        <p:spPr>
          <a:xfrm>
            <a:off x="5724525" y="950080"/>
            <a:ext cx="2924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Giulia Negro (CMS)</a:t>
            </a:r>
          </a:p>
          <a:p>
            <a:r>
              <a:rPr lang="en-GB" sz="160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Yoav Afik (ATLAS)</a:t>
            </a:r>
          </a:p>
          <a:p>
            <a:endParaRPr lang="en-GB" sz="1600" dirty="0">
              <a:latin typeface="Avenir Next" panose="020B0503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Published: 14 Apr 2025</a:t>
            </a:r>
          </a:p>
          <a:p>
            <a:r>
              <a:rPr lang="en-GB" sz="1600" dirty="0">
                <a:latin typeface="Avenir Next" panose="020B0503020202020204" pitchFamily="34" charset="0"/>
                <a:cs typeface="Arial" panose="020B0604020202020204" pitchFamily="34" charset="0"/>
              </a:rPr>
              <a:t>3.9K YouTube Views</a:t>
            </a:r>
          </a:p>
        </p:txBody>
      </p:sp>
      <p:pic>
        <p:nvPicPr>
          <p:cNvPr id="10" name="Picture 9" descr="A screenshot of a black screen&#10;&#10;AI-generated content may be incorrect.">
            <a:extLst>
              <a:ext uri="{FF2B5EF4-FFF2-40B4-BE49-F238E27FC236}">
                <a16:creationId xmlns:a16="http://schemas.microsoft.com/office/drawing/2014/main" id="{E86D05A4-5C11-1E1C-B914-FAF6D72BB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524" y="2519740"/>
            <a:ext cx="3316541" cy="156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838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AA9"/>
      </a:hlink>
      <a:folHlink>
        <a:srgbClr val="8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FC0AFC0-CEFC-FA45-98C0-5A616D5638E6}" vid="{590B097D-6EEA-4A44-A1A1-84FADEA36D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OutreachTemplateWhite</Template>
  <TotalTime>33601</TotalTime>
  <Words>1190</Words>
  <Application>Microsoft Macintosh PowerPoint</Application>
  <PresentationFormat>On-screen Show (16:9)</PresentationFormat>
  <Paragraphs>176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Avenir Next</vt:lpstr>
      <vt:lpstr>Avenir Next Demi Bold</vt:lpstr>
      <vt:lpstr>Calibri</vt:lpstr>
      <vt:lpstr>Open Sans</vt:lpstr>
      <vt:lpstr>Office Theme</vt:lpstr>
      <vt:lpstr>Summary of a Successful Pilot Season</vt:lpstr>
      <vt:lpstr>What we set out to do</vt:lpstr>
      <vt:lpstr>What we did</vt:lpstr>
      <vt:lpstr>The Team / Procedure</vt:lpstr>
      <vt:lpstr>S1E1: The Higgs Boson Special</vt:lpstr>
      <vt:lpstr>S1E2: Searching for Dark Matter at the LHC</vt:lpstr>
      <vt:lpstr>S1E3: Turning Lead into Primordial Soup</vt:lpstr>
      <vt:lpstr>S1E4: Exploring the Matter-Antimatter Asymmetry</vt:lpstr>
      <vt:lpstr>S1E5: Tangled Up in Quarks</vt:lpstr>
      <vt:lpstr>S1E6: A Final Moment for the Muon</vt:lpstr>
      <vt:lpstr>YouTube Comments</vt:lpstr>
      <vt:lpstr>Audio Podcast</vt:lpstr>
      <vt:lpstr>What worked and what didn’t</vt:lpstr>
      <vt:lpstr>Lessons Learned</vt:lpstr>
      <vt:lpstr>Where do we go from here?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Subtitle</dc:title>
  <dc:creator>Microsoft Office User</dc:creator>
  <cp:lastModifiedBy>Steven Goldfarb</cp:lastModifiedBy>
  <cp:revision>219</cp:revision>
  <cp:lastPrinted>2018-10-09T08:52:55Z</cp:lastPrinted>
  <dcterms:created xsi:type="dcterms:W3CDTF">2017-06-20T15:19:05Z</dcterms:created>
  <dcterms:modified xsi:type="dcterms:W3CDTF">2025-10-27T09:09:53Z</dcterms:modified>
</cp:coreProperties>
</file>