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5649" r:id="rId1"/>
  </p:sldMasterIdLst>
  <p:notesMasterIdLst>
    <p:notesMasterId r:id="rId19"/>
  </p:notesMasterIdLst>
  <p:handoutMasterIdLst>
    <p:handoutMasterId r:id="rId20"/>
  </p:handoutMasterIdLst>
  <p:sldIdLst>
    <p:sldId id="931" r:id="rId2"/>
    <p:sldId id="4662" r:id="rId3"/>
    <p:sldId id="4646" r:id="rId4"/>
    <p:sldId id="4637" r:id="rId5"/>
    <p:sldId id="4663" r:id="rId6"/>
    <p:sldId id="4666" r:id="rId7"/>
    <p:sldId id="4667" r:id="rId8"/>
    <p:sldId id="4668" r:id="rId9"/>
    <p:sldId id="4670" r:id="rId10"/>
    <p:sldId id="4671" r:id="rId11"/>
    <p:sldId id="4672" r:id="rId12"/>
    <p:sldId id="4645" r:id="rId13"/>
    <p:sldId id="4661" r:id="rId14"/>
    <p:sldId id="4673" r:id="rId15"/>
    <p:sldId id="4674" r:id="rId16"/>
    <p:sldId id="4675" r:id="rId17"/>
    <p:sldId id="4676" r:id="rId18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45714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91428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137142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82856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2285700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2742841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3199980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3657120" algn="l" defTabSz="45714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CC"/>
    <a:srgbClr val="660033"/>
    <a:srgbClr val="FFFFFF"/>
    <a:srgbClr val="FFCC99"/>
    <a:srgbClr val="FFCCFF"/>
    <a:srgbClr val="0033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7"/>
    <p:restoredTop sz="93601"/>
  </p:normalViewPr>
  <p:slideViewPr>
    <p:cSldViewPr>
      <p:cViewPr>
        <p:scale>
          <a:sx n="121" d="100"/>
          <a:sy n="121" d="100"/>
        </p:scale>
        <p:origin x="-16" y="1496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9728"/>
    </p:cViewPr>
  </p:sorterViewPr>
  <p:notesViewPr>
    <p:cSldViewPr>
      <p:cViewPr varScale="1">
        <p:scale>
          <a:sx n="61" d="100"/>
          <a:sy n="61" d="100"/>
        </p:scale>
        <p:origin x="-1662" y="-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65185BF1-B5A8-D04A-A202-B7C229FEA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80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0AFFC9E6-33DA-B64B-BAAA-820285741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07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ＭＳ Ｐゴシック" charset="0"/>
      </a:defRPr>
    </a:lvl1pPr>
    <a:lvl2pPr marL="45714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2pPr>
    <a:lvl3pPr marL="91428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3pPr>
    <a:lvl4pPr marL="137142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4pPr>
    <a:lvl5pPr marL="182856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+mn-cs"/>
      </a:defRPr>
    </a:lvl5pPr>
    <a:lvl6pPr marL="228570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1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B62F74-7D08-5848-A651-96DF10017B68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0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2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277416"/>
            <a:ext cx="7722577" cy="1037034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216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5466-91EC-EC48-9701-5F753FCC72A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9920" y="114979"/>
            <a:ext cx="2074985" cy="44803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2031" y="114979"/>
            <a:ext cx="6087208" cy="44803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BC9F6-E330-CF46-8D2C-718C06D165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501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16523" indent="0" algn="ctr">
              <a:buNone/>
              <a:defRPr/>
            </a:lvl2pPr>
            <a:lvl3pPr marL="633047" indent="0" algn="ctr">
              <a:buNone/>
              <a:defRPr/>
            </a:lvl3pPr>
            <a:lvl4pPr marL="949569" indent="0" algn="ctr">
              <a:buNone/>
              <a:defRPr/>
            </a:lvl4pPr>
            <a:lvl5pPr marL="1266092" indent="0" algn="ctr">
              <a:buNone/>
              <a:defRPr/>
            </a:lvl5pPr>
            <a:lvl6pPr marL="1582616" indent="0" algn="ctr">
              <a:buNone/>
              <a:defRPr/>
            </a:lvl6pPr>
            <a:lvl7pPr marL="1899139" indent="0" algn="ctr">
              <a:buNone/>
              <a:defRPr/>
            </a:lvl7pPr>
            <a:lvl8pPr marL="2215661" indent="0" algn="ctr">
              <a:buNone/>
              <a:defRPr/>
            </a:lvl8pPr>
            <a:lvl9pPr marL="2532185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147" y="114302"/>
            <a:ext cx="7437532" cy="6474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92280" y="4876007"/>
            <a:ext cx="1918769" cy="15319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748B8D76-05D2-6693-D0E4-C3EC771D38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3641"/>
            <a:ext cx="6480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475px-Coat_of_arms_of_Croatia">
            <a:extLst>
              <a:ext uri="{FF2B5EF4-FFF2-40B4-BE49-F238E27FC236}">
                <a16:creationId xmlns:a16="http://schemas.microsoft.com/office/drawing/2014/main" id="{4C89D96D-FD6C-6D8E-EECD-29EFAA52C9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47" y="109958"/>
            <a:ext cx="513656" cy="6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3305854"/>
            <a:ext cx="7772400" cy="1021556"/>
          </a:xfr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5"/>
            </a:lvl1pPr>
            <a:lvl2pPr marL="316523" indent="0">
              <a:buNone/>
              <a:defRPr sz="1247"/>
            </a:lvl2pPr>
            <a:lvl3pPr marL="633047" indent="0">
              <a:buNone/>
              <a:defRPr sz="1108"/>
            </a:lvl3pPr>
            <a:lvl4pPr marL="949569" indent="0">
              <a:buNone/>
              <a:defRPr sz="969"/>
            </a:lvl4pPr>
            <a:lvl5pPr marL="1266092" indent="0">
              <a:buNone/>
              <a:defRPr sz="969"/>
            </a:lvl5pPr>
            <a:lvl6pPr marL="1582616" indent="0">
              <a:buNone/>
              <a:defRPr sz="969"/>
            </a:lvl6pPr>
            <a:lvl7pPr marL="1899139" indent="0">
              <a:buNone/>
              <a:defRPr sz="969"/>
            </a:lvl7pPr>
            <a:lvl8pPr marL="2215661" indent="0">
              <a:buNone/>
              <a:defRPr sz="969"/>
            </a:lvl8pPr>
            <a:lvl9pPr marL="2532185" indent="0">
              <a:buNone/>
              <a:defRPr sz="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200155"/>
            <a:ext cx="4044462" cy="3394472"/>
          </a:xfrm>
          <a:prstGeom prst="rect">
            <a:avLst/>
          </a:prstGeo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200155"/>
            <a:ext cx="4044462" cy="3394472"/>
          </a:xfrm>
          <a:prstGeom prst="rect">
            <a:avLst/>
          </a:prstGeo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94A0F-B4FE-1145-9A10-82B4FE88D9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066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066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151335"/>
            <a:ext cx="4041531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1" b="1"/>
            </a:lvl1pPr>
            <a:lvl2pPr marL="316523" indent="0">
              <a:buNone/>
              <a:defRPr sz="1385" b="1"/>
            </a:lvl2pPr>
            <a:lvl3pPr marL="633047" indent="0">
              <a:buNone/>
              <a:defRPr sz="1247" b="1"/>
            </a:lvl3pPr>
            <a:lvl4pPr marL="949569" indent="0">
              <a:buNone/>
              <a:defRPr sz="1108" b="1"/>
            </a:lvl4pPr>
            <a:lvl5pPr marL="1266092" indent="0">
              <a:buNone/>
              <a:defRPr sz="1108" b="1"/>
            </a:lvl5pPr>
            <a:lvl6pPr marL="1582616" indent="0">
              <a:buNone/>
              <a:defRPr sz="1108" b="1"/>
            </a:lvl6pPr>
            <a:lvl7pPr marL="1899139" indent="0">
              <a:buNone/>
              <a:defRPr sz="1108" b="1"/>
            </a:lvl7pPr>
            <a:lvl8pPr marL="2215661" indent="0">
              <a:buNone/>
              <a:defRPr sz="1108" b="1"/>
            </a:lvl8pPr>
            <a:lvl9pPr marL="2532185" indent="0">
              <a:buNone/>
              <a:defRPr sz="11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1631156"/>
            <a:ext cx="4041531" cy="2963466"/>
          </a:xfrm>
          <a:prstGeom prst="rect">
            <a:avLst/>
          </a:prstGeo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CF6E-FF44-974A-A72C-B5B9A8885C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68DF-63F3-4A4D-974B-8B338A7375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04787"/>
            <a:ext cx="3008435" cy="871538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05469"/>
            <a:ext cx="5111262" cy="4389835"/>
          </a:xfrm>
          <a:prstGeom prst="rect">
            <a:avLst/>
          </a:prstGeom>
        </p:spPr>
        <p:txBody>
          <a:bodyPr/>
          <a:lstStyle>
            <a:lvl1pPr>
              <a:defRPr sz="2216"/>
            </a:lvl1pPr>
            <a:lvl2pPr>
              <a:defRPr sz="1939"/>
            </a:lvl2pPr>
            <a:lvl3pPr>
              <a:defRPr sz="1661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076328"/>
            <a:ext cx="3008435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3" indent="0">
              <a:buNone/>
              <a:defRPr sz="831"/>
            </a:lvl2pPr>
            <a:lvl3pPr marL="633047" indent="0">
              <a:buNone/>
              <a:defRPr sz="692"/>
            </a:lvl3pPr>
            <a:lvl4pPr marL="949569" indent="0">
              <a:buNone/>
              <a:defRPr sz="623"/>
            </a:lvl4pPr>
            <a:lvl5pPr marL="1266092" indent="0">
              <a:buNone/>
              <a:defRPr sz="623"/>
            </a:lvl5pPr>
            <a:lvl6pPr marL="1582616" indent="0">
              <a:buNone/>
              <a:defRPr sz="623"/>
            </a:lvl6pPr>
            <a:lvl7pPr marL="1899139" indent="0">
              <a:buNone/>
              <a:defRPr sz="623"/>
            </a:lvl7pPr>
            <a:lvl8pPr marL="2215661" indent="0">
              <a:buNone/>
              <a:defRPr sz="623"/>
            </a:lvl8pPr>
            <a:lvl9pPr marL="2532185" indent="0">
              <a:buNone/>
              <a:defRPr sz="6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1EE3F-BA65-AC44-A799-008A75A78F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3600451"/>
            <a:ext cx="5486400" cy="425054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16"/>
            </a:lvl1pPr>
            <a:lvl2pPr marL="316523" indent="0">
              <a:buNone/>
              <a:defRPr sz="1939"/>
            </a:lvl2pPr>
            <a:lvl3pPr marL="633047" indent="0">
              <a:buNone/>
              <a:defRPr sz="1661"/>
            </a:lvl3pPr>
            <a:lvl4pPr marL="949569" indent="0">
              <a:buNone/>
              <a:defRPr sz="1385"/>
            </a:lvl4pPr>
            <a:lvl5pPr marL="1266092" indent="0">
              <a:buNone/>
              <a:defRPr sz="1385"/>
            </a:lvl5pPr>
            <a:lvl6pPr marL="1582616" indent="0">
              <a:buNone/>
              <a:defRPr sz="1385"/>
            </a:lvl6pPr>
            <a:lvl7pPr marL="1899139" indent="0">
              <a:buNone/>
              <a:defRPr sz="1385"/>
            </a:lvl7pPr>
            <a:lvl8pPr marL="2215661" indent="0">
              <a:buNone/>
              <a:defRPr sz="1385"/>
            </a:lvl8pPr>
            <a:lvl9pPr marL="2532185" indent="0">
              <a:buNone/>
              <a:defRPr sz="138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3" indent="0">
              <a:buNone/>
              <a:defRPr sz="831"/>
            </a:lvl2pPr>
            <a:lvl3pPr marL="633047" indent="0">
              <a:buNone/>
              <a:defRPr sz="692"/>
            </a:lvl3pPr>
            <a:lvl4pPr marL="949569" indent="0">
              <a:buNone/>
              <a:defRPr sz="623"/>
            </a:lvl4pPr>
            <a:lvl5pPr marL="1266092" indent="0">
              <a:buNone/>
              <a:defRPr sz="623"/>
            </a:lvl5pPr>
            <a:lvl6pPr marL="1582616" indent="0">
              <a:buNone/>
              <a:defRPr sz="623"/>
            </a:lvl6pPr>
            <a:lvl7pPr marL="1899139" indent="0">
              <a:buNone/>
              <a:defRPr sz="623"/>
            </a:lvl7pPr>
            <a:lvl8pPr marL="2215661" indent="0">
              <a:buNone/>
              <a:defRPr sz="623"/>
            </a:lvl8pPr>
            <a:lvl9pPr marL="2532185" indent="0">
              <a:buNone/>
              <a:defRPr sz="6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92" y="4907758"/>
            <a:ext cx="2897066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554"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514" y="4929189"/>
            <a:ext cx="1903535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554" smtClean="0"/>
            </a:lvl1pPr>
          </a:lstStyle>
          <a:p>
            <a:pPr>
              <a:defRPr/>
            </a:pPr>
            <a:fld id="{9C4F9FDA-CA09-0348-A04C-C2BFF534EA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14300"/>
            <a:ext cx="8302869" cy="3429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98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50" r:id="rId1"/>
    <p:sldLayoutId id="2147485651" r:id="rId2"/>
    <p:sldLayoutId id="2147485652" r:id="rId3"/>
    <p:sldLayoutId id="2147485653" r:id="rId4"/>
    <p:sldLayoutId id="2147485654" r:id="rId5"/>
    <p:sldLayoutId id="2147485655" r:id="rId6"/>
    <p:sldLayoutId id="2147485656" r:id="rId7"/>
    <p:sldLayoutId id="2147485657" r:id="rId8"/>
    <p:sldLayoutId id="2147485658" r:id="rId9"/>
    <p:sldLayoutId id="2147485659" r:id="rId10"/>
    <p:sldLayoutId id="2147485660" r:id="rId11"/>
    <p:sldLayoutId id="214748566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316523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6pPr>
      <a:lvl7pPr marL="633047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7pPr>
      <a:lvl8pPr marL="949569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8pPr>
      <a:lvl9pPr marL="1266092" algn="ctr" rtl="0" eaLnBrk="0" fontAlgn="base" hangingPunct="0">
        <a:spcBef>
          <a:spcPct val="0"/>
        </a:spcBef>
        <a:spcAft>
          <a:spcPct val="0"/>
        </a:spcAft>
        <a:defRPr sz="1939" b="1">
          <a:solidFill>
            <a:srgbClr val="00547E"/>
          </a:solidFill>
          <a:latin typeface="Helvetica" pitchFamily="34" charset="0"/>
        </a:defRPr>
      </a:lvl9pPr>
    </p:titleStyle>
    <p:bodyStyle>
      <a:lvl1pPr marL="237392" indent="-23739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14350" indent="-19782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791307" indent="-15826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107831" indent="-158262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42435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1740877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057401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373924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690446" indent="-158262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523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047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56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6092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616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9139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661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2185" algn="l" defTabSz="633047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32073" y="987574"/>
            <a:ext cx="6580424" cy="1694957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r>
              <a:rPr lang="en-US" sz="3200" dirty="0">
                <a:latin typeface="Verdana"/>
                <a:cs typeface="Verdana"/>
              </a:rPr>
              <a:t>International Masterclasses</a:t>
            </a:r>
            <a:br>
              <a:rPr lang="en-US" sz="3200" dirty="0">
                <a:latin typeface="Verdana"/>
                <a:cs typeface="Verdana"/>
              </a:rPr>
            </a:br>
            <a:r>
              <a:rPr lang="en-US" sz="3200" dirty="0">
                <a:latin typeface="Verdana"/>
                <a:cs typeface="Verdana"/>
              </a:rPr>
              <a:t>in CROATIA</a:t>
            </a:r>
          </a:p>
        </p:txBody>
      </p:sp>
      <p:sp>
        <p:nvSpPr>
          <p:cNvPr id="6" name="Rectangle 205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455980" y="3507793"/>
            <a:ext cx="5932610" cy="6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r">
              <a:lnSpc>
                <a:spcPct val="90000"/>
              </a:lnSpc>
              <a:buNone/>
            </a:pPr>
            <a:r>
              <a:rPr lang="hr-HR" sz="1661" dirty="0">
                <a:solidFill>
                  <a:srgbClr val="660033"/>
                </a:solidFill>
                <a:latin typeface="Tahoma" charset="0"/>
                <a:cs typeface="Tahoma" charset="0"/>
              </a:rPr>
              <a:t>IPPOG </a:t>
            </a:r>
            <a:r>
              <a:rPr lang="hr-HR" sz="1661" dirty="0" err="1">
                <a:solidFill>
                  <a:srgbClr val="660033"/>
                </a:solidFill>
                <a:latin typeface="Tahoma" charset="0"/>
                <a:cs typeface="Tahoma" charset="0"/>
              </a:rPr>
              <a:t>Meeting</a:t>
            </a:r>
            <a:r>
              <a:rPr lang="hr-HR" sz="1661" dirty="0">
                <a:solidFill>
                  <a:srgbClr val="660033"/>
                </a:solidFill>
                <a:latin typeface="Tahoma" charset="0"/>
                <a:cs typeface="Tahoma" charset="0"/>
              </a:rPr>
              <a:t>, </a:t>
            </a:r>
            <a:r>
              <a:rPr lang="hr-HR" sz="1661" dirty="0" err="1">
                <a:solidFill>
                  <a:srgbClr val="660033"/>
                </a:solidFill>
                <a:latin typeface="Tahoma" charset="0"/>
                <a:cs typeface="Tahoma" charset="0"/>
              </a:rPr>
              <a:t>October</a:t>
            </a:r>
            <a:r>
              <a:rPr lang="hr-HR" sz="1661" dirty="0">
                <a:solidFill>
                  <a:srgbClr val="660033"/>
                </a:solidFill>
                <a:latin typeface="Tahoma" charset="0"/>
                <a:cs typeface="Tahoma" charset="0"/>
              </a:rPr>
              <a:t> 29 2025</a:t>
            </a:r>
          </a:p>
          <a:p>
            <a:pPr marL="0" indent="0" algn="r">
              <a:lnSpc>
                <a:spcPct val="90000"/>
              </a:lnSpc>
              <a:buNone/>
            </a:pPr>
            <a:endParaRPr lang="hr-HR" sz="1661" dirty="0">
              <a:solidFill>
                <a:srgbClr val="660033"/>
              </a:solidFill>
              <a:latin typeface="Tahoma" charset="0"/>
              <a:cs typeface="Tahoma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ta-IN" sz="1661" i="1" dirty="0" err="1">
                <a:solidFill>
                  <a:srgbClr val="003366"/>
                </a:solidFill>
                <a:latin typeface="Tahoma" charset="0"/>
                <a:cs typeface="Tahoma" charset="0"/>
              </a:rPr>
              <a:t>Vuko</a:t>
            </a:r>
            <a:r>
              <a:rPr lang="ta-IN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 </a:t>
            </a:r>
            <a:r>
              <a:rPr lang="ta-IN" sz="1661" i="1" dirty="0" err="1">
                <a:solidFill>
                  <a:srgbClr val="003366"/>
                </a:solidFill>
                <a:latin typeface="Tahoma" charset="0"/>
                <a:cs typeface="Tahoma" charset="0"/>
              </a:rPr>
              <a:t>Brigljević</a:t>
            </a:r>
            <a:r>
              <a:rPr lang="ta-IN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, </a:t>
            </a:r>
            <a:r>
              <a:rPr lang="ta-IN" sz="1661" i="1" dirty="0" err="1">
                <a:solidFill>
                  <a:srgbClr val="003366"/>
                </a:solidFill>
                <a:latin typeface="Tahoma" charset="0"/>
                <a:cs typeface="Tahoma" charset="0"/>
              </a:rPr>
              <a:t>Institut</a:t>
            </a:r>
            <a:r>
              <a:rPr lang="ta-IN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 </a:t>
            </a:r>
            <a:r>
              <a:rPr lang="ta-IN" sz="1661" i="1" dirty="0" err="1">
                <a:solidFill>
                  <a:srgbClr val="003366"/>
                </a:solidFill>
                <a:latin typeface="Tahoma" charset="0"/>
                <a:cs typeface="Tahoma" charset="0"/>
              </a:rPr>
              <a:t>Ruđer</a:t>
            </a:r>
            <a:r>
              <a:rPr lang="ta-IN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 </a:t>
            </a:r>
            <a:r>
              <a:rPr lang="ta-IN" sz="1661" i="1" dirty="0" err="1">
                <a:solidFill>
                  <a:srgbClr val="003366"/>
                </a:solidFill>
                <a:latin typeface="Tahoma" charset="0"/>
                <a:cs typeface="Tahoma" charset="0"/>
              </a:rPr>
              <a:t>Bošković</a:t>
            </a:r>
            <a:r>
              <a:rPr lang="ta-IN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, </a:t>
            </a:r>
            <a:r>
              <a:rPr lang="ta-IN" sz="1661" i="1" dirty="0" err="1">
                <a:solidFill>
                  <a:srgbClr val="003366"/>
                </a:solidFill>
                <a:latin typeface="Tahoma" charset="0"/>
                <a:cs typeface="Tahoma" charset="0"/>
              </a:rPr>
              <a:t>Zagreb</a:t>
            </a:r>
            <a:endParaRPr lang="en-US" sz="1661" i="1" dirty="0">
              <a:solidFill>
                <a:srgbClr val="003366"/>
              </a:solidFill>
              <a:latin typeface="Tahoma" charset="0"/>
              <a:cs typeface="Tahoma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661" i="1" dirty="0">
                <a:solidFill>
                  <a:srgbClr val="003366"/>
                </a:solidFill>
                <a:latin typeface="Tahoma" charset="0"/>
                <a:cs typeface="Tahoma" charset="0"/>
              </a:rPr>
              <a:t>National contact point for International Masterclasses</a:t>
            </a:r>
            <a:endParaRPr lang="hr-HR" sz="1661" dirty="0">
              <a:solidFill>
                <a:srgbClr val="003366"/>
              </a:solidFill>
              <a:latin typeface="Tahoma" charset="0"/>
              <a:cs typeface="Tahoma" charset="0"/>
            </a:endParaRPr>
          </a:p>
        </p:txBody>
      </p:sp>
      <p:pic>
        <p:nvPicPr>
          <p:cNvPr id="7" name="Picture 8" descr="475px-Coat_of_arms_of_Croat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6" y="1970999"/>
            <a:ext cx="672387" cy="84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4B8EAC-20A0-A780-DAB4-4CE2BDAEE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2189074"/>
            <a:ext cx="1918769" cy="76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2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01916-39A4-7CEA-09D9-E62B2D95F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92" y="195486"/>
            <a:ext cx="4407722" cy="504056"/>
          </a:xfrm>
        </p:spPr>
        <p:txBody>
          <a:bodyPr/>
          <a:lstStyle/>
          <a:p>
            <a:r>
              <a:rPr lang="en-GB" sz="3600" dirty="0" err="1"/>
              <a:t>Analyzing</a:t>
            </a:r>
            <a:r>
              <a:rPr lang="en-GB" sz="3600" dirty="0"/>
              <a:t>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D3D1C-0966-AF9D-8974-60D50C7218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094A0F-B4FE-1145-9A10-82B4FE88D9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BB9E9E-BD7F-2873-EF52-5C585ECAB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13" y="3147815"/>
            <a:ext cx="2298535" cy="1296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170743-17F0-100B-D095-E614228362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6" y="720900"/>
            <a:ext cx="3900429" cy="16165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76AF12-C25E-8DAF-9466-C38947A521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08"/>
          <a:stretch/>
        </p:blipFill>
        <p:spPr>
          <a:xfrm>
            <a:off x="3234679" y="2929732"/>
            <a:ext cx="1482013" cy="17127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516FAE-DA34-E0BA-DB55-F840D8BD6D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6" y="2827388"/>
            <a:ext cx="2728072" cy="17127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BD8284-8592-E2C2-822D-96F874E5A1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495" y="1227143"/>
            <a:ext cx="2611667" cy="16165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2F21A81-2611-B94C-AA77-B5CF94C3ACA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6231"/>
          <a:stretch/>
        </p:blipFill>
        <p:spPr>
          <a:xfrm>
            <a:off x="4801583" y="3056237"/>
            <a:ext cx="1805579" cy="16165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E013FD-FBA0-0F09-ED7A-185A1214F5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13" y="511930"/>
            <a:ext cx="2297132" cy="234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3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D2A4BF8-3DEF-33D4-AE73-F1E365909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Some special Masterclasses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8C69F2-30C6-3D56-C29B-B97982B06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Masterclasses for Physics Teachers</a:t>
            </a:r>
          </a:p>
          <a:p>
            <a:pPr lvl="1"/>
            <a:r>
              <a:rPr lang="en-GB" dirty="0"/>
              <a:t>In the Croatian Teachers Program at CERN</a:t>
            </a:r>
          </a:p>
          <a:p>
            <a:pPr lvl="1"/>
            <a:r>
              <a:rPr lang="en-GB" dirty="0"/>
              <a:t>As special event at RBI in Zagreb (on Teachers request)</a:t>
            </a:r>
          </a:p>
          <a:p>
            <a:pPr lvl="1"/>
            <a:endParaRPr lang="en-GB" dirty="0"/>
          </a:p>
          <a:p>
            <a:r>
              <a:rPr lang="en-GB" dirty="0"/>
              <a:t>In Sarajevo School for High Energy Physics</a:t>
            </a:r>
          </a:p>
          <a:p>
            <a:pPr lvl="1"/>
            <a:r>
              <a:rPr lang="en-GB" dirty="0"/>
              <a:t>Target audience: Master students</a:t>
            </a:r>
          </a:p>
          <a:p>
            <a:pPr marL="316523" lvl="1" indent="0">
              <a:buNone/>
            </a:pPr>
            <a:endParaRPr lang="en-GB" dirty="0"/>
          </a:p>
          <a:p>
            <a:r>
              <a:rPr lang="en-GB" dirty="0"/>
              <a:t>For the first time in January 2026: for Physics 1</a:t>
            </a:r>
            <a:r>
              <a:rPr lang="en-GB" baseline="30000" dirty="0"/>
              <a:t>st</a:t>
            </a:r>
            <a:r>
              <a:rPr lang="en-GB" dirty="0"/>
              <a:t> year students at the U. of Zagreb (the students requested it!)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3D185-F021-46BB-9F33-E743769D4F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094A0F-B4FE-1145-9A10-82B4FE88D9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096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32A82-57C1-99E0-D081-6861CD269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114302"/>
            <a:ext cx="7731103" cy="647413"/>
          </a:xfrm>
        </p:spPr>
        <p:txBody>
          <a:bodyPr/>
          <a:lstStyle/>
          <a:p>
            <a:r>
              <a:rPr lang="en-GB" sz="3600" dirty="0"/>
              <a:t>Croatian CERN Teachers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98BA0-AFFF-975D-0A51-2C6B3475B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367" y="771126"/>
            <a:ext cx="4762872" cy="2379707"/>
          </a:xfrm>
        </p:spPr>
        <p:txBody>
          <a:bodyPr/>
          <a:lstStyle/>
          <a:p>
            <a:r>
              <a:rPr lang="en-GB" dirty="0"/>
              <a:t>3 days at CERN-u: lectures, visits, workshops</a:t>
            </a:r>
          </a:p>
          <a:p>
            <a:r>
              <a:rPr lang="en-GB" dirty="0"/>
              <a:t>~250 Croatian physics teachers attended the program since 2015</a:t>
            </a:r>
          </a:p>
          <a:p>
            <a:r>
              <a:rPr lang="en-GB" dirty="0"/>
              <a:t>Teachers love it, all of it, from the physics to the cheese Fondue!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70C7B-595E-C51E-8D73-F3086FDB3E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A658DEA9-FCBA-AEEE-8EF7-57F516A372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75" y="0"/>
            <a:ext cx="913923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769AC8-DCB2-B416-7989-595BD164B0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64"/>
          <a:stretch/>
        </p:blipFill>
        <p:spPr>
          <a:xfrm>
            <a:off x="5940151" y="901168"/>
            <a:ext cx="2861769" cy="2055908"/>
          </a:xfrm>
          <a:prstGeom prst="rect">
            <a:avLst/>
          </a:prstGeom>
        </p:spPr>
      </p:pic>
      <p:pic>
        <p:nvPicPr>
          <p:cNvPr id="9" name="Picture 8" descr="A person standing in front of a whiteboard&#10;&#10;Description automatically generated">
            <a:extLst>
              <a:ext uri="{FF2B5EF4-FFF2-40B4-BE49-F238E27FC236}">
                <a16:creationId xmlns:a16="http://schemas.microsoft.com/office/drawing/2014/main" id="{E3E03AC3-F98E-11D8-A475-9CF7FC3020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0" y="2707209"/>
            <a:ext cx="3598881" cy="2026170"/>
          </a:xfrm>
          <a:prstGeom prst="rect">
            <a:avLst/>
          </a:prstGeom>
        </p:spPr>
      </p:pic>
      <p:pic>
        <p:nvPicPr>
          <p:cNvPr id="10" name="Picture 9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CF91BDA4-42A9-6977-865C-93538D0E3A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521" y="2697798"/>
            <a:ext cx="2686632" cy="20149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5484E8-2B15-7798-FBD2-CCB7ECBC6A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483"/>
          <a:stretch/>
        </p:blipFill>
        <p:spPr>
          <a:xfrm>
            <a:off x="6395448" y="2947421"/>
            <a:ext cx="2423505" cy="180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90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8B1B8-779B-0DB5-2100-99978662C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Teachers Program: detectors for schools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7E437-0ABD-CC02-8B23-50514BBD47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380312" y="3515831"/>
            <a:ext cx="1918769" cy="153196"/>
          </a:xfrm>
        </p:spPr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B1D99F-DE78-DF68-B279-557895962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8" y="963273"/>
            <a:ext cx="3131822" cy="4175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B121C1-2EB9-2527-21DE-25FCF344CF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987574"/>
            <a:ext cx="2882028" cy="18566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24A260-CDA3-3ABA-64CA-E1A65B24A3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806" y="3030479"/>
            <a:ext cx="3133266" cy="1752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792596-EEDC-5D59-730B-AA6128C82D75}"/>
              </a:ext>
            </a:extLst>
          </p:cNvPr>
          <p:cNvSpPr txBox="1"/>
          <p:nvPr/>
        </p:nvSpPr>
        <p:spPr>
          <a:xfrm>
            <a:off x="6156176" y="1638548"/>
            <a:ext cx="2836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sz="1600">
                <a:latin typeface="Comic Sans MS" panose="030F0902030302020204" pitchFamily="66" charset="0"/>
              </a:rPr>
              <a:t>…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tracks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of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Symbol" pitchFamily="2" charset="2"/>
              </a:rPr>
              <a:t>a,b,g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particles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appeared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in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the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chambers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we</a:t>
            </a:r>
            <a:r>
              <a:rPr lang="hr-HR" sz="1600" dirty="0">
                <a:latin typeface="Comic Sans MS" panose="030F0902030302020204" pitchFamily="66" charset="0"/>
              </a:rPr>
              <a:t> </a:t>
            </a:r>
            <a:r>
              <a:rPr lang="hr-HR" sz="1600" dirty="0" err="1">
                <a:latin typeface="Comic Sans MS" panose="030F0902030302020204" pitchFamily="66" charset="0"/>
              </a:rPr>
              <a:t>just</a:t>
            </a:r>
            <a:r>
              <a:rPr lang="hr-HR" sz="1600" dirty="0">
                <a:latin typeface="Comic Sans MS" panose="030F0902030302020204" pitchFamily="66" charset="0"/>
              </a:rPr>
              <a:t> put </a:t>
            </a:r>
            <a:r>
              <a:rPr lang="hr-HR" sz="1600" dirty="0" err="1">
                <a:latin typeface="Comic Sans MS" panose="030F0902030302020204" pitchFamily="66" charset="0"/>
              </a:rPr>
              <a:t>together</a:t>
            </a:r>
            <a:endParaRPr lang="en-HR" sz="1600" dirty="0">
              <a:latin typeface="Comic Sans MS" panose="030F0902030302020204" pitchFamily="66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4BCA7F-74E0-CF4A-266F-02A478324C23}"/>
              </a:ext>
            </a:extLst>
          </p:cNvPr>
          <p:cNvSpPr/>
          <p:nvPr/>
        </p:nvSpPr>
        <p:spPr>
          <a:xfrm rot="1326429">
            <a:off x="3775808" y="1682964"/>
            <a:ext cx="1882123" cy="609028"/>
          </a:xfrm>
          <a:prstGeom prst="ellipse">
            <a:avLst/>
          </a:prstGeom>
          <a:solidFill>
            <a:schemeClr val="accent1">
              <a:alpha val="6000"/>
            </a:schemeClr>
          </a:solidFill>
          <a:ln w="63500">
            <a:solidFill>
              <a:srgbClr val="FFFF00">
                <a:alpha val="7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1B0F0A0-DC6F-7153-19FC-17279BCCD72D}"/>
              </a:ext>
            </a:extLst>
          </p:cNvPr>
          <p:cNvSpPr/>
          <p:nvPr/>
        </p:nvSpPr>
        <p:spPr>
          <a:xfrm rot="1326429">
            <a:off x="5869912" y="3607097"/>
            <a:ext cx="1834477" cy="696721"/>
          </a:xfrm>
          <a:prstGeom prst="ellipse">
            <a:avLst/>
          </a:prstGeom>
          <a:solidFill>
            <a:schemeClr val="accent1">
              <a:alpha val="6000"/>
            </a:schemeClr>
          </a:solidFill>
          <a:ln w="63500">
            <a:solidFill>
              <a:schemeClr val="accent3">
                <a:lumMod val="20000"/>
                <a:lumOff val="80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331A45-1C7E-EF7A-4E88-B8F3E6BD821E}"/>
              </a:ext>
            </a:extLst>
          </p:cNvPr>
          <p:cNvSpPr/>
          <p:nvPr/>
        </p:nvSpPr>
        <p:spPr>
          <a:xfrm rot="1941614">
            <a:off x="5640633" y="4203243"/>
            <a:ext cx="1246600" cy="478452"/>
          </a:xfrm>
          <a:prstGeom prst="ellipse">
            <a:avLst/>
          </a:prstGeom>
          <a:solidFill>
            <a:schemeClr val="accent1">
              <a:alpha val="6000"/>
            </a:schemeClr>
          </a:solidFill>
          <a:ln w="63500">
            <a:solidFill>
              <a:schemeClr val="accent6">
                <a:lumMod val="20000"/>
                <a:lumOff val="80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073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0C80-5884-A029-A7EC-0D160B7B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Masterclass: the feedback we receive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3B1E-91C6-0395-FB5A-2D276BBC0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Program highly appreciated by students and their teachers</a:t>
            </a:r>
          </a:p>
          <a:p>
            <a:pPr lvl="1"/>
            <a:r>
              <a:rPr lang="en-GB" dirty="0"/>
              <a:t>We cannot accept all students who would like to come</a:t>
            </a:r>
          </a:p>
          <a:p>
            <a:pPr lvl="1"/>
            <a:r>
              <a:rPr lang="en-GB" dirty="0"/>
              <a:t>More schools are inviting us than we can handle</a:t>
            </a:r>
          </a:p>
          <a:p>
            <a:pPr lvl="1"/>
            <a:r>
              <a:rPr lang="en-GB" dirty="0"/>
              <a:t>Only limit: our time</a:t>
            </a:r>
          </a:p>
          <a:p>
            <a:endParaRPr lang="en-GB" dirty="0"/>
          </a:p>
          <a:p>
            <a:r>
              <a:rPr lang="en-GB" dirty="0"/>
              <a:t>Positive echo in the media</a:t>
            </a:r>
          </a:p>
          <a:p>
            <a:endParaRPr lang="en-GB" dirty="0"/>
          </a:p>
          <a:p>
            <a:r>
              <a:rPr lang="en-GB" dirty="0"/>
              <a:t>Heard more than one from physics students:</a:t>
            </a:r>
          </a:p>
          <a:p>
            <a:endParaRPr lang="en-GB" i="1" dirty="0"/>
          </a:p>
          <a:p>
            <a:pPr marL="0" indent="0" algn="ctr">
              <a:buNone/>
            </a:pPr>
            <a:r>
              <a:rPr lang="en-GB" i="1" dirty="0"/>
              <a:t>“This is the day I decided to study physics”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140D-A582-0417-6194-96BA17C140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45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6088-9EBF-A058-49FA-F188F57B5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would not be possible without…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6F232-C3FC-49C4-E10F-2B5BB0E5E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4514"/>
            <a:ext cx="8229600" cy="3394472"/>
          </a:xfrm>
        </p:spPr>
        <p:txBody>
          <a:bodyPr/>
          <a:lstStyle/>
          <a:p>
            <a:r>
              <a:rPr lang="en-GB" dirty="0"/>
              <a:t>We benefit from the infrastructure and support put together by Uta, Ken, and the whole team</a:t>
            </a:r>
          </a:p>
          <a:p>
            <a:endParaRPr lang="en-GB" dirty="0"/>
          </a:p>
          <a:p>
            <a:r>
              <a:rPr lang="en-GB" dirty="0"/>
              <a:t>We always got great support when requesting help with additional samples, additional dates, questions about the tools (CIMA, Event display)</a:t>
            </a:r>
          </a:p>
          <a:p>
            <a:endParaRPr lang="en-GB" dirty="0"/>
          </a:p>
          <a:p>
            <a:r>
              <a:rPr lang="en-GB" dirty="0"/>
              <a:t>We provided some feedback on things that we think could be slightly improved (Analysis, Event display, videoconference)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sz="2800" dirty="0">
                <a:solidFill>
                  <a:srgbClr val="FF0000"/>
                </a:solidFill>
              </a:rPr>
              <a:t>Thank you to all who started the fantastic Masterclass and continue to make it possible!!!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7422F-FF06-F7E5-3185-1683A39FEC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31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AAA4A-45ED-DD84-5E8D-3958E43DB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Other HEP Outreach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556C3-2C7C-D868-6FD9-A48E9A1A1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828758"/>
            <a:ext cx="8208912" cy="3394472"/>
          </a:xfrm>
        </p:spPr>
        <p:txBody>
          <a:bodyPr/>
          <a:lstStyle/>
          <a:p>
            <a:r>
              <a:rPr lang="en-GB" dirty="0"/>
              <a:t>Croatian HEP Community involved in many other Outreach Activities over the years</a:t>
            </a:r>
          </a:p>
          <a:p>
            <a:r>
              <a:rPr lang="en-GB" dirty="0"/>
              <a:t>Public talks for all kinds of audiences</a:t>
            </a:r>
          </a:p>
          <a:p>
            <a:r>
              <a:rPr lang="en-GB" dirty="0"/>
              <a:t>Participation in Science festivals, Institute and Faculty Open days</a:t>
            </a:r>
          </a:p>
          <a:p>
            <a:pPr lvl="1"/>
            <a:r>
              <a:rPr lang="en-GB" dirty="0"/>
              <a:t>Talks</a:t>
            </a:r>
          </a:p>
          <a:p>
            <a:pPr lvl="1"/>
            <a:r>
              <a:rPr lang="en-GB" dirty="0"/>
              <a:t>Experiments</a:t>
            </a:r>
          </a:p>
          <a:p>
            <a:r>
              <a:rPr lang="en-GB" dirty="0"/>
              <a:t>Media presence:</a:t>
            </a:r>
          </a:p>
          <a:p>
            <a:pPr lvl="1"/>
            <a:r>
              <a:rPr lang="en-GB" dirty="0"/>
              <a:t>Interviews with individual researchers</a:t>
            </a:r>
          </a:p>
          <a:p>
            <a:pPr lvl="1"/>
            <a:r>
              <a:rPr lang="en-GB" dirty="0"/>
              <a:t>TV visits to labs and universities</a:t>
            </a:r>
          </a:p>
          <a:p>
            <a:r>
              <a:rPr lang="en-GB" dirty="0"/>
              <a:t>All of this: very much bottom-up, grassroots</a:t>
            </a:r>
          </a:p>
          <a:p>
            <a:pPr lvl="1"/>
            <a:r>
              <a:rPr lang="en-GB" dirty="0"/>
              <a:t>little or no infrastructure</a:t>
            </a:r>
          </a:p>
          <a:p>
            <a:pPr lvl="1"/>
            <a:r>
              <a:rPr lang="en-GB" dirty="0"/>
              <a:t>But very good and collegial relation between active groups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33D7E-76CE-ADA3-D5BB-DC3B07DE24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D3A78FD5-0935-5930-2572-3CC0A31F5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68871" y="2329474"/>
            <a:ext cx="2479736" cy="1859802"/>
          </a:xfrm>
          <a:prstGeom prst="rect">
            <a:avLst/>
          </a:prstGeom>
          <a:noFill/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EA47D401-97B5-F053-BB0B-09C39F4E7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983" y="2283718"/>
            <a:ext cx="25330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dirty="0"/>
              <a:t>Demonstrating cosmic rays</a:t>
            </a:r>
          </a:p>
          <a:p>
            <a:pPr eaLnBrk="1" hangingPunct="1"/>
            <a:r>
              <a:rPr lang="en-US" altLang="x-none" sz="1400" dirty="0"/>
              <a:t>At RBI Open Days</a:t>
            </a:r>
          </a:p>
        </p:txBody>
      </p:sp>
    </p:spTree>
    <p:extLst>
      <p:ext uri="{BB962C8B-B14F-4D97-AF65-F5344CB8AC3E}">
        <p14:creationId xmlns:p14="http://schemas.microsoft.com/office/powerpoint/2010/main" val="1049648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2D99C4E-51CD-777A-F006-BA0AC32E7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7C945F-D4BB-EF0A-E823-EE48BDB743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A2E3B-31E9-3727-C76F-B5B8088375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98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8CD99-43CF-6999-8A54-52EE80FEAC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/>
              <a:t>The HEP Community in Croatia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12130-5FD0-19B1-F470-41830EB1F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59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99AE9B67-0AE1-D1B3-2A90-530DB25F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04787"/>
            <a:ext cx="2304256" cy="871538"/>
          </a:xfrm>
        </p:spPr>
        <p:txBody>
          <a:bodyPr/>
          <a:lstStyle/>
          <a:p>
            <a:pPr algn="ctr"/>
            <a:r>
              <a:rPr lang="en-GB" sz="2400" dirty="0"/>
              <a:t>Croatian HEP Institutions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3C698B2F-0C0A-6983-D5DC-0500659DD1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128" y="204788"/>
            <a:ext cx="4149594" cy="4391025"/>
          </a:xfrm>
          <a:noFill/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BE79D8-BE30-B363-9ED4-CE9E68593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12" y="1076328"/>
            <a:ext cx="3008435" cy="3727670"/>
          </a:xfrm>
        </p:spPr>
        <p:txBody>
          <a:bodyPr/>
          <a:lstStyle/>
          <a:p>
            <a:endParaRPr lang="en-GB" sz="1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Rijeka University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Split University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In Zagreb:</a:t>
            </a:r>
          </a:p>
          <a:p>
            <a:pPr marL="487973" lvl="1" indent="-171450">
              <a:buFont typeface="Arial" panose="020B0604020202020204" pitchFamily="34" charset="0"/>
              <a:buChar char="•"/>
            </a:pPr>
            <a:r>
              <a:rPr lang="en-GB" sz="1600" dirty="0"/>
              <a:t>University of Zagreb</a:t>
            </a:r>
          </a:p>
          <a:p>
            <a:pPr marL="487973" lvl="1" indent="-171450">
              <a:buFont typeface="Arial" panose="020B0604020202020204" pitchFamily="34" charset="0"/>
              <a:buChar char="•"/>
            </a:pPr>
            <a:r>
              <a:rPr lang="en-GB" sz="1600" dirty="0" err="1"/>
              <a:t>Ruđer</a:t>
            </a:r>
            <a:r>
              <a:rPr lang="en-GB" sz="1600" dirty="0"/>
              <a:t> </a:t>
            </a:r>
            <a:r>
              <a:rPr lang="en-GB" sz="1600" dirty="0" err="1"/>
              <a:t>Bošković</a:t>
            </a:r>
            <a:r>
              <a:rPr lang="en-GB" sz="1600" dirty="0"/>
              <a:t> Institute</a:t>
            </a:r>
          </a:p>
          <a:p>
            <a:pPr marL="487973" lvl="1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ctr"/>
            <a:r>
              <a:rPr lang="en-GB" sz="1800" dirty="0"/>
              <a:t>Decades of activities in Particle &amp; Nuclear Physics, and lately in </a:t>
            </a:r>
            <a:r>
              <a:rPr lang="en-GB" sz="1800" dirty="0" err="1"/>
              <a:t>Astroparticle</a:t>
            </a:r>
            <a:r>
              <a:rPr lang="en-GB" sz="1800" dirty="0"/>
              <a:t> Physics at CERN and many other labs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BCC5E-C465-F4D8-E05C-67638B1096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z="500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sz="500" dirty="0">
              <a:solidFill>
                <a:srgbClr val="000000"/>
              </a:solidFill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3406BDB-FD9A-540D-C93B-AD0A1B492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120" y="1188594"/>
            <a:ext cx="1696298" cy="3077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FF00"/>
                </a:solidFill>
              </a:rPr>
              <a:t>Zagreb University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F7176314-5B64-0E0B-2CC8-FEE011AAF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1228" y="655194"/>
            <a:ext cx="2291012" cy="3077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dirty="0" err="1">
                <a:solidFill>
                  <a:srgbClr val="FFFF00"/>
                </a:solidFill>
              </a:rPr>
              <a:t>Ruđer</a:t>
            </a:r>
            <a:r>
              <a:rPr lang="en-US" altLang="en-US" sz="1400" dirty="0">
                <a:solidFill>
                  <a:srgbClr val="FFFF00"/>
                </a:solidFill>
              </a:rPr>
              <a:t> </a:t>
            </a:r>
            <a:r>
              <a:rPr lang="en-US" altLang="en-US" sz="1400" dirty="0" err="1">
                <a:solidFill>
                  <a:srgbClr val="FFFF00"/>
                </a:solidFill>
              </a:rPr>
              <a:t>Bošković</a:t>
            </a:r>
            <a:r>
              <a:rPr lang="en-US" altLang="en-US" sz="1400" dirty="0">
                <a:solidFill>
                  <a:srgbClr val="FFFF00"/>
                </a:solidFill>
              </a:rPr>
              <a:t> Institute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C3E48381-1FD0-B002-A86E-0F9E40B2D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0356" y="3363838"/>
            <a:ext cx="1487908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0000"/>
                </a:solidFill>
              </a:rPr>
              <a:t>Split University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DFE271E8-0C73-4028-B634-EEF2BD7E8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764014"/>
            <a:ext cx="1627369" cy="3077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FF00"/>
                </a:solidFill>
              </a:rPr>
              <a:t>Rijeka University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DD8985E-C9BB-13D3-8F56-AE08607B517A}"/>
              </a:ext>
            </a:extLst>
          </p:cNvPr>
          <p:cNvSpPr/>
          <p:nvPr/>
        </p:nvSpPr>
        <p:spPr bwMode="auto">
          <a:xfrm>
            <a:off x="5652120" y="962971"/>
            <a:ext cx="432048" cy="225623"/>
          </a:xfrm>
          <a:prstGeom prst="ellipse">
            <a:avLst/>
          </a:prstGeom>
          <a:solidFill>
            <a:srgbClr val="FF0000">
              <a:alpha val="29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09AC13F-D49A-5FBB-BC17-6D8F5025188C}"/>
              </a:ext>
            </a:extLst>
          </p:cNvPr>
          <p:cNvSpPr/>
          <p:nvPr/>
        </p:nvSpPr>
        <p:spPr bwMode="auto">
          <a:xfrm>
            <a:off x="4418730" y="1524363"/>
            <a:ext cx="432048" cy="225623"/>
          </a:xfrm>
          <a:prstGeom prst="ellipse">
            <a:avLst/>
          </a:prstGeom>
          <a:solidFill>
            <a:schemeClr val="accent2">
              <a:alpha val="39558"/>
            </a:scheme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C96EE8-1106-82FA-9217-44657BE5BBF3}"/>
              </a:ext>
            </a:extLst>
          </p:cNvPr>
          <p:cNvSpPr/>
          <p:nvPr/>
        </p:nvSpPr>
        <p:spPr bwMode="auto">
          <a:xfrm>
            <a:off x="5940152" y="3671615"/>
            <a:ext cx="432048" cy="225623"/>
          </a:xfrm>
          <a:prstGeom prst="ellipse">
            <a:avLst/>
          </a:prstGeom>
          <a:solidFill>
            <a:srgbClr val="FFFF00">
              <a:alpha val="39558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25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F3130-A154-5ABE-FA89-0E91A4404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Croatia at CERN in the 21</a:t>
            </a:r>
            <a:r>
              <a:rPr lang="en-GB" sz="2400" baseline="30000" dirty="0"/>
              <a:t>st</a:t>
            </a:r>
            <a:r>
              <a:rPr lang="en-GB" sz="2400" dirty="0"/>
              <a:t> century:</a:t>
            </a:r>
            <a:br>
              <a:rPr lang="en-GB" sz="2400" dirty="0"/>
            </a:br>
            <a:r>
              <a:rPr lang="en-GB" sz="2400" dirty="0" err="1"/>
              <a:t>Expts</a:t>
            </a:r>
            <a:r>
              <a:rPr lang="en-GB" sz="2400" dirty="0"/>
              <a:t>  &amp; Projects with Croatian Participation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5EDE3-6CFD-6ABF-F9B5-D42887FB05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107514" y="5028190"/>
            <a:ext cx="1903535" cy="100013"/>
          </a:xfrm>
        </p:spPr>
        <p:txBody>
          <a:bodyPr/>
          <a:lstStyle/>
          <a:p>
            <a:pPr>
              <a:defRPr/>
            </a:pPr>
            <a:fld id="{D88E279A-ED44-5449-85C8-E36720473AD4}" type="slidenum">
              <a:rPr lang="en-US" sz="500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sz="500">
              <a:solidFill>
                <a:srgbClr val="000000"/>
              </a:solidFill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7DD7848E-42E4-FB9D-7E6F-2E089C8EED16}"/>
              </a:ext>
            </a:extLst>
          </p:cNvPr>
          <p:cNvSpPr txBox="1">
            <a:spLocks/>
          </p:cNvSpPr>
          <p:nvPr/>
        </p:nvSpPr>
        <p:spPr bwMode="auto">
          <a:xfrm>
            <a:off x="7467600" y="6477000"/>
            <a:ext cx="23114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5pPr>
            <a:lvl6pPr marL="2514600" indent="-228600" algn="l" defTabSz="45714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6pPr>
            <a:lvl7pPr marL="2971800" indent="-228600" algn="l" defTabSz="45714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7pPr>
            <a:lvl8pPr marL="3429000" indent="-228600" algn="l" defTabSz="45714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8pPr>
            <a:lvl9pPr marL="3886200" indent="-228600" algn="l" defTabSz="45714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0"/>
              </a:defRPr>
            </a:lvl9pPr>
          </a:lstStyle>
          <a:p>
            <a:fld id="{4AC53B03-91A5-8448-B190-8522671F316D}" type="slidenum">
              <a:rPr lang="en-US" altLang="x-none" sz="1400" b="0" smtClean="0">
                <a:latin typeface="Times New Roman" charset="0"/>
              </a:rPr>
              <a:pPr/>
              <a:t>4</a:t>
            </a:fld>
            <a:endParaRPr lang="en-US" altLang="x-none" sz="1400" b="0">
              <a:latin typeface="Times New Roman" charset="0"/>
            </a:endParaRPr>
          </a:p>
        </p:txBody>
      </p:sp>
      <p:pic>
        <p:nvPicPr>
          <p:cNvPr id="14" name="Picture 2" descr="aerial-view">
            <a:extLst>
              <a:ext uri="{FF2B5EF4-FFF2-40B4-BE49-F238E27FC236}">
                <a16:creationId xmlns:a16="http://schemas.microsoft.com/office/drawing/2014/main" id="{3902E41E-B007-A164-E704-A0E55C507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43558"/>
            <a:ext cx="6292429" cy="428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4">
            <a:extLst>
              <a:ext uri="{FF2B5EF4-FFF2-40B4-BE49-F238E27FC236}">
                <a16:creationId xmlns:a16="http://schemas.microsoft.com/office/drawing/2014/main" id="{A2A86E72-8574-D790-759E-63769E3FB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4062" y="3209272"/>
            <a:ext cx="1662636" cy="584775"/>
          </a:xfrm>
          <a:prstGeom prst="rect">
            <a:avLst/>
          </a:prstGeom>
          <a:solidFill>
            <a:srgbClr val="E0FF83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dirty="0">
                <a:solidFill>
                  <a:srgbClr val="00B050"/>
                </a:solidFill>
                <a:latin typeface="Comic Sans MS" charset="0"/>
              </a:rPr>
              <a:t>CAST</a:t>
            </a:r>
          </a:p>
          <a:p>
            <a:pPr algn="ctr" eaLnBrk="1" hangingPunct="1"/>
            <a:r>
              <a:rPr lang="en-US" altLang="x-none" b="0" dirty="0">
                <a:solidFill>
                  <a:srgbClr val="00B050"/>
                </a:solidFill>
                <a:latin typeface="Comic Sans MS" charset="0"/>
              </a:rPr>
              <a:t>RBI.&amp; Rijeka U.</a:t>
            </a:r>
          </a:p>
        </p:txBody>
      </p:sp>
      <p:pic>
        <p:nvPicPr>
          <p:cNvPr id="16" name="Picture 5" descr="CMS-Color">
            <a:extLst>
              <a:ext uri="{FF2B5EF4-FFF2-40B4-BE49-F238E27FC236}">
                <a16:creationId xmlns:a16="http://schemas.microsoft.com/office/drawing/2014/main" id="{E64A3E18-E3AD-2AAA-4A81-63C3154CF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33" y="1930715"/>
            <a:ext cx="348867" cy="32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6">
            <a:extLst>
              <a:ext uri="{FF2B5EF4-FFF2-40B4-BE49-F238E27FC236}">
                <a16:creationId xmlns:a16="http://schemas.microsoft.com/office/drawing/2014/main" id="{5DD7DE71-BA17-FDCD-C06A-F236E78E5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7656" y="1127109"/>
            <a:ext cx="1863973" cy="584775"/>
          </a:xfrm>
          <a:prstGeom prst="rect">
            <a:avLst/>
          </a:prstGeom>
          <a:solidFill>
            <a:srgbClr val="FFFF99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dirty="0">
                <a:latin typeface="Comic Sans MS" charset="0"/>
              </a:rPr>
              <a:t>CMS</a:t>
            </a:r>
            <a:r>
              <a:rPr lang="en-US" altLang="x-none" b="0" dirty="0">
                <a:latin typeface="Comic Sans MS" charset="0"/>
              </a:rPr>
              <a:t> Experiment</a:t>
            </a:r>
            <a:endParaRPr lang="hr-HR" altLang="x-none" b="0" dirty="0">
              <a:latin typeface="Comic Sans MS" charset="0"/>
            </a:endParaRPr>
          </a:p>
          <a:p>
            <a:pPr algn="ctr" eaLnBrk="1" hangingPunct="1"/>
            <a:r>
              <a:rPr lang="hr-HR" altLang="x-none" b="0" dirty="0">
                <a:latin typeface="Comic Sans MS" charset="0"/>
              </a:rPr>
              <a:t>RBI + Split U.</a:t>
            </a:r>
            <a:endParaRPr lang="en-US" altLang="x-none" b="0" dirty="0">
              <a:latin typeface="Comic Sans MS" charset="0"/>
            </a:endParaRPr>
          </a:p>
        </p:txBody>
      </p:sp>
      <p:pic>
        <p:nvPicPr>
          <p:cNvPr id="18" name="Picture 7" descr="LogoAlice">
            <a:extLst>
              <a:ext uri="{FF2B5EF4-FFF2-40B4-BE49-F238E27FC236}">
                <a16:creationId xmlns:a16="http://schemas.microsoft.com/office/drawing/2014/main" id="{E1276DE1-214D-D70F-ED3A-4BE18E468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59714"/>
            <a:ext cx="474827" cy="44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8">
            <a:extLst>
              <a:ext uri="{FF2B5EF4-FFF2-40B4-BE49-F238E27FC236}">
                <a16:creationId xmlns:a16="http://schemas.microsoft.com/office/drawing/2014/main" id="{04B17794-9452-CBDB-A0D3-1B2021C29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5470" y="3635652"/>
            <a:ext cx="1794082" cy="584775"/>
          </a:xfrm>
          <a:prstGeom prst="rect">
            <a:avLst/>
          </a:prstGeom>
          <a:solidFill>
            <a:srgbClr val="FFFF99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dirty="0">
                <a:latin typeface="Comic Sans MS" charset="0"/>
              </a:rPr>
              <a:t>ALICE</a:t>
            </a:r>
          </a:p>
          <a:p>
            <a:pPr algn="ctr" eaLnBrk="1" hangingPunct="1"/>
            <a:r>
              <a:rPr lang="en-US" altLang="x-none" b="0" dirty="0">
                <a:latin typeface="Comic Sans MS" charset="0"/>
              </a:rPr>
              <a:t>RBI -&gt; Zagreb U.</a:t>
            </a:r>
          </a:p>
        </p:txBody>
      </p:sp>
      <p:pic>
        <p:nvPicPr>
          <p:cNvPr id="20" name="Picture 9" descr="na49logo">
            <a:extLst>
              <a:ext uri="{FF2B5EF4-FFF2-40B4-BE49-F238E27FC236}">
                <a16:creationId xmlns:a16="http://schemas.microsoft.com/office/drawing/2014/main" id="{E3E7FDB2-DAC3-C697-FFA9-48478B0CD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23" y="3007015"/>
            <a:ext cx="441697" cy="33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10">
            <a:extLst>
              <a:ext uri="{FF2B5EF4-FFF2-40B4-BE49-F238E27FC236}">
                <a16:creationId xmlns:a16="http://schemas.microsoft.com/office/drawing/2014/main" id="{FC249585-69D1-529C-85D2-2D46C6BA7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7567" y="2390191"/>
            <a:ext cx="2141933" cy="523220"/>
          </a:xfrm>
          <a:prstGeom prst="rect">
            <a:avLst/>
          </a:prstGeom>
          <a:solidFill>
            <a:srgbClr val="FFFF99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>
                <a:latin typeface="Comic Sans MS" charset="0"/>
              </a:rPr>
              <a:t>NA49 / NA61 (SHINE)</a:t>
            </a:r>
          </a:p>
          <a:p>
            <a:pPr algn="ctr" eaLnBrk="1" hangingPunct="1"/>
            <a:r>
              <a:rPr lang="en-US" altLang="x-none" sz="1400" b="0">
                <a:latin typeface="Comic Sans MS" charset="0"/>
              </a:rPr>
              <a:t>RBI</a:t>
            </a: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id="{7E112217-7637-4A85-8D1E-402DE894C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8519" y="1108331"/>
            <a:ext cx="1319213" cy="584775"/>
          </a:xfrm>
          <a:prstGeom prst="rect">
            <a:avLst/>
          </a:prstGeom>
          <a:solidFill>
            <a:srgbClr val="FFFF99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dirty="0">
                <a:solidFill>
                  <a:srgbClr val="00B050"/>
                </a:solidFill>
                <a:latin typeface="Comic Sans MS" charset="0"/>
              </a:rPr>
              <a:t>OPERA</a:t>
            </a:r>
          </a:p>
          <a:p>
            <a:pPr algn="ctr" eaLnBrk="1" hangingPunct="1"/>
            <a:r>
              <a:rPr lang="en-US" altLang="x-none" b="0" dirty="0">
                <a:solidFill>
                  <a:srgbClr val="00B050"/>
                </a:solidFill>
                <a:latin typeface="Comic Sans MS" charset="0"/>
              </a:rPr>
              <a:t>RBI</a:t>
            </a:r>
            <a:endParaRPr lang="hr-HR" altLang="x-none" b="0" dirty="0">
              <a:solidFill>
                <a:srgbClr val="00B050"/>
              </a:solidFill>
              <a:latin typeface="Comic Sans MS" charset="0"/>
            </a:endParaRPr>
          </a:p>
        </p:txBody>
      </p:sp>
      <p:cxnSp>
        <p:nvCxnSpPr>
          <p:cNvPr id="24" name="Straight Arrow Connector 4">
            <a:extLst>
              <a:ext uri="{FF2B5EF4-FFF2-40B4-BE49-F238E27FC236}">
                <a16:creationId xmlns:a16="http://schemas.microsoft.com/office/drawing/2014/main" id="{F1DF5628-BD0F-7099-6136-EFC1227AC49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67913" y="1783475"/>
            <a:ext cx="2900431" cy="1534722"/>
          </a:xfrm>
          <a:prstGeom prst="straightConnector1">
            <a:avLst/>
          </a:prstGeom>
          <a:noFill/>
          <a:ln w="38100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 Box 4">
            <a:extLst>
              <a:ext uri="{FF2B5EF4-FFF2-40B4-BE49-F238E27FC236}">
                <a16:creationId xmlns:a16="http://schemas.microsoft.com/office/drawing/2014/main" id="{8742D989-123F-B150-125F-5B02B7260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073" y="4402493"/>
            <a:ext cx="1729961" cy="584775"/>
          </a:xfrm>
          <a:prstGeom prst="rect">
            <a:avLst/>
          </a:prstGeom>
          <a:solidFill>
            <a:srgbClr val="FFCCCC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dirty="0">
                <a:latin typeface="Comic Sans MS" charset="0"/>
              </a:rPr>
              <a:t>ISOLDE</a:t>
            </a:r>
          </a:p>
          <a:p>
            <a:pPr algn="ctr" eaLnBrk="1" hangingPunct="1"/>
            <a:r>
              <a:rPr lang="en-US" altLang="x-none" b="0" dirty="0">
                <a:latin typeface="Comic Sans MS" charset="0"/>
              </a:rPr>
              <a:t>RBI + Zagreb U.</a:t>
            </a: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EFE71CEA-FCCC-3A85-E5CA-4A62C6C09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78" y="1635646"/>
            <a:ext cx="644727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>
                <a:latin typeface="Comic Sans MS" charset="0"/>
              </a:rPr>
              <a:t>RD50</a:t>
            </a:r>
            <a:endParaRPr lang="en-US" altLang="x-none" sz="1400" b="0" dirty="0">
              <a:latin typeface="Comic Sans MS" charset="0"/>
            </a:endParaRPr>
          </a:p>
        </p:txBody>
      </p:sp>
      <p:sp>
        <p:nvSpPr>
          <p:cNvPr id="27" name="Text Box 10">
            <a:extLst>
              <a:ext uri="{FF2B5EF4-FFF2-40B4-BE49-F238E27FC236}">
                <a16:creationId xmlns:a16="http://schemas.microsoft.com/office/drawing/2014/main" id="{BB5512AD-3C33-46AE-47CC-CB02506EB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605" y="2047949"/>
            <a:ext cx="615874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dirty="0">
                <a:latin typeface="Comic Sans MS" charset="0"/>
              </a:rPr>
              <a:t>RD51</a:t>
            </a:r>
            <a:endParaRPr lang="en-US" altLang="x-none" sz="1400" b="0" dirty="0">
              <a:latin typeface="Comic Sans MS" charset="0"/>
            </a:endParaRPr>
          </a:p>
        </p:txBody>
      </p:sp>
      <p:sp>
        <p:nvSpPr>
          <p:cNvPr id="28" name="Text Box 10">
            <a:extLst>
              <a:ext uri="{FF2B5EF4-FFF2-40B4-BE49-F238E27FC236}">
                <a16:creationId xmlns:a16="http://schemas.microsoft.com/office/drawing/2014/main" id="{624A1C8B-DEB5-DFCE-4292-0ADD91057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40" y="3867894"/>
            <a:ext cx="111120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dirty="0">
                <a:latin typeface="Comic Sans MS" charset="0"/>
              </a:rPr>
              <a:t>AIDA2020</a:t>
            </a:r>
            <a:endParaRPr lang="en-US" altLang="x-none" sz="1400" b="0" dirty="0">
              <a:latin typeface="Comic Sans MS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9E03CCEB-67F8-FC2C-27B6-9D907AD6C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6238" y="4487197"/>
            <a:ext cx="1138453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dirty="0" err="1">
                <a:latin typeface="Comic Sans MS" charset="0"/>
              </a:rPr>
              <a:t>nTOF</a:t>
            </a:r>
            <a:endParaRPr lang="en-US" altLang="x-none" dirty="0">
              <a:latin typeface="Comic Sans MS" charset="0"/>
            </a:endParaRPr>
          </a:p>
          <a:p>
            <a:pPr algn="ctr" eaLnBrk="1" hangingPunct="1"/>
            <a:r>
              <a:rPr lang="en-US" altLang="x-none" b="0" dirty="0">
                <a:latin typeface="Comic Sans MS" charset="0"/>
              </a:rPr>
              <a:t>Zagreb U.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4939EED2-E7E0-AB36-D152-00DC0A50B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044" y="4404610"/>
            <a:ext cx="1045479" cy="584775"/>
          </a:xfrm>
          <a:prstGeom prst="rect">
            <a:avLst/>
          </a:prstGeom>
          <a:solidFill>
            <a:srgbClr val="E0FF83"/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dirty="0" err="1">
                <a:solidFill>
                  <a:schemeClr val="accent2"/>
                </a:solidFill>
                <a:latin typeface="Comic Sans MS" charset="0"/>
              </a:rPr>
              <a:t>MUonE</a:t>
            </a:r>
            <a:endParaRPr lang="en-US" altLang="x-none" dirty="0">
              <a:solidFill>
                <a:schemeClr val="accent2"/>
              </a:solidFill>
              <a:latin typeface="Comic Sans MS" charset="0"/>
            </a:endParaRPr>
          </a:p>
          <a:p>
            <a:pPr algn="ctr" eaLnBrk="1" hangingPunct="1"/>
            <a:r>
              <a:rPr lang="en-US" altLang="x-none" b="0" dirty="0">
                <a:solidFill>
                  <a:schemeClr val="accent2"/>
                </a:solidFill>
                <a:latin typeface="Comic Sans MS" charset="0"/>
              </a:rPr>
              <a:t>Rijeka U.</a:t>
            </a:r>
          </a:p>
        </p:txBody>
      </p:sp>
      <p:sp>
        <p:nvSpPr>
          <p:cNvPr id="30" name="Text Box 10">
            <a:extLst>
              <a:ext uri="{FF2B5EF4-FFF2-40B4-BE49-F238E27FC236}">
                <a16:creationId xmlns:a16="http://schemas.microsoft.com/office/drawing/2014/main" id="{1F119676-2267-1B6A-5AA0-80ECDDF52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420" y="2427734"/>
            <a:ext cx="644727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dirty="0">
                <a:latin typeface="Comic Sans MS" charset="0"/>
              </a:rPr>
              <a:t>RD53</a:t>
            </a: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09530F60-14DF-3655-FDA2-25F47334D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88" y="4317460"/>
            <a:ext cx="118974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dirty="0" err="1">
                <a:latin typeface="Comic Sans MS" charset="0"/>
              </a:rPr>
              <a:t>AIDAINova</a:t>
            </a:r>
            <a:endParaRPr lang="en-US" altLang="x-none" sz="1400" b="0" dirty="0">
              <a:latin typeface="Comic Sans MS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CEA6A2-C0B9-86AC-8A0E-C1653C5382E9}"/>
              </a:ext>
            </a:extLst>
          </p:cNvPr>
          <p:cNvSpPr txBox="1"/>
          <p:nvPr/>
        </p:nvSpPr>
        <p:spPr>
          <a:xfrm>
            <a:off x="7857108" y="2265853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completed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9A9265-BF9E-F51A-B372-6283200F8D2B}"/>
              </a:ext>
            </a:extLst>
          </p:cNvPr>
          <p:cNvSpPr txBox="1"/>
          <p:nvPr/>
        </p:nvSpPr>
        <p:spPr>
          <a:xfrm>
            <a:off x="7870993" y="2747704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future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195C9E-C809-A812-FDF8-2153375F28CD}"/>
              </a:ext>
            </a:extLst>
          </p:cNvPr>
          <p:cNvSpPr txBox="1"/>
          <p:nvPr/>
        </p:nvSpPr>
        <p:spPr>
          <a:xfrm>
            <a:off x="7864257" y="183847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active</a:t>
            </a:r>
          </a:p>
        </p:txBody>
      </p:sp>
      <p:sp>
        <p:nvSpPr>
          <p:cNvPr id="34" name="Text Box 10">
            <a:extLst>
              <a:ext uri="{FF2B5EF4-FFF2-40B4-BE49-F238E27FC236}">
                <a16:creationId xmlns:a16="http://schemas.microsoft.com/office/drawing/2014/main" id="{895BE0D7-5EA2-A746-1A41-E19D5BD3D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97" y="2931790"/>
            <a:ext cx="636714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b="0" dirty="0">
                <a:latin typeface="Comic Sans MS" charset="0"/>
              </a:rPr>
              <a:t>DRD1</a:t>
            </a:r>
          </a:p>
        </p:txBody>
      </p:sp>
      <p:sp>
        <p:nvSpPr>
          <p:cNvPr id="35" name="Text Box 10">
            <a:extLst>
              <a:ext uri="{FF2B5EF4-FFF2-40B4-BE49-F238E27FC236}">
                <a16:creationId xmlns:a16="http://schemas.microsoft.com/office/drawing/2014/main" id="{EF9936B1-CF20-BB98-1C02-F8033EDFD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49" y="3344093"/>
            <a:ext cx="665567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b="0" dirty="0">
                <a:latin typeface="Comic Sans MS" charset="0"/>
              </a:rPr>
              <a:t>DRD3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A192AC-425C-6D4B-E712-6D21FA6CFFDB}"/>
              </a:ext>
            </a:extLst>
          </p:cNvPr>
          <p:cNvSpPr txBox="1"/>
          <p:nvPr/>
        </p:nvSpPr>
        <p:spPr>
          <a:xfrm>
            <a:off x="207210" y="773539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R&amp;D</a:t>
            </a:r>
          </a:p>
          <a:p>
            <a:r>
              <a:rPr lang="en-GB" sz="2400" dirty="0"/>
              <a:t>projects</a:t>
            </a:r>
          </a:p>
        </p:txBody>
      </p:sp>
      <p:sp>
        <p:nvSpPr>
          <p:cNvPr id="36" name="Text Box 10">
            <a:extLst>
              <a:ext uri="{FF2B5EF4-FFF2-40B4-BE49-F238E27FC236}">
                <a16:creationId xmlns:a16="http://schemas.microsoft.com/office/drawing/2014/main" id="{6B14E2DD-3F5F-869C-B709-CB45435B5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923" y="4742532"/>
            <a:ext cx="1229824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400" b="0" dirty="0">
                <a:latin typeface="Comic Sans MS" charset="0"/>
              </a:rPr>
              <a:t>EURO-LABS</a:t>
            </a:r>
          </a:p>
        </p:txBody>
      </p:sp>
    </p:spTree>
    <p:extLst>
      <p:ext uri="{BB962C8B-B14F-4D97-AF65-F5344CB8AC3E}">
        <p14:creationId xmlns:p14="http://schemas.microsoft.com/office/powerpoint/2010/main" val="221178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C465E-57EB-1CD1-4244-09B5C4AF7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/>
              <a:t>Croatian Participation </a:t>
            </a:r>
            <a:br>
              <a:rPr lang="en-GB" sz="2800" dirty="0"/>
            </a:br>
            <a:r>
              <a:rPr lang="en-GB" sz="2800" dirty="0"/>
              <a:t>in the Masterclass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7C509E-8050-2618-F218-594BA7231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40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BB1CCC-D48E-1C75-3823-FDAC7C9F0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Croatian Participation in International Masterclasses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B80B84-B31C-99BD-6B17-A1166CC13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5566"/>
            <a:ext cx="8229600" cy="3679061"/>
          </a:xfrm>
        </p:spPr>
        <p:txBody>
          <a:bodyPr/>
          <a:lstStyle/>
          <a:p>
            <a:r>
              <a:rPr lang="en-GB" dirty="0"/>
              <a:t>Participation initiated by the </a:t>
            </a:r>
            <a:r>
              <a:rPr lang="en-GB" dirty="0">
                <a:solidFill>
                  <a:srgbClr val="FF0000"/>
                </a:solidFill>
              </a:rPr>
              <a:t>CMS Group at RBI </a:t>
            </a:r>
            <a:r>
              <a:rPr lang="en-GB" dirty="0"/>
              <a:t>(Zagreb) in 2012, and followed in the same year by the </a:t>
            </a:r>
            <a:r>
              <a:rPr lang="en-GB" dirty="0">
                <a:solidFill>
                  <a:srgbClr val="FF0000"/>
                </a:solidFill>
              </a:rPr>
              <a:t>CMS Group in Split</a:t>
            </a:r>
          </a:p>
          <a:p>
            <a:r>
              <a:rPr lang="en-GB" dirty="0"/>
              <a:t>Since then these 2 groups have been organizing each year:</a:t>
            </a:r>
          </a:p>
          <a:p>
            <a:pPr lvl="1"/>
            <a:r>
              <a:rPr lang="en-GB" dirty="0"/>
              <a:t>One to two Masterclass events at their home institution</a:t>
            </a:r>
          </a:p>
          <a:p>
            <a:pPr lvl="1"/>
            <a:r>
              <a:rPr lang="en-GB" dirty="0"/>
              <a:t>Several events in other cities: Dubrovnik, Osijek, </a:t>
            </a:r>
            <a:r>
              <a:rPr lang="en-GB" dirty="0" err="1"/>
              <a:t>Varaždin</a:t>
            </a:r>
            <a:r>
              <a:rPr lang="en-GB" dirty="0"/>
              <a:t>, </a:t>
            </a:r>
            <a:r>
              <a:rPr lang="en-GB" dirty="0" err="1"/>
              <a:t>Virovitica</a:t>
            </a:r>
            <a:r>
              <a:rPr lang="en-GB" dirty="0"/>
              <a:t>, </a:t>
            </a:r>
            <a:r>
              <a:rPr lang="en-GB" dirty="0" err="1"/>
              <a:t>Požega</a:t>
            </a:r>
            <a:r>
              <a:rPr lang="en-GB" dirty="0"/>
              <a:t>, </a:t>
            </a:r>
            <a:r>
              <a:rPr lang="en-GB" dirty="0" err="1"/>
              <a:t>Čakovec</a:t>
            </a:r>
            <a:r>
              <a:rPr lang="en-GB" dirty="0"/>
              <a:t>, Karlovac, Mostar (Bosnia &amp; Herc.)</a:t>
            </a:r>
          </a:p>
          <a:p>
            <a:r>
              <a:rPr lang="en-GB" dirty="0"/>
              <a:t>2 young faculties at the </a:t>
            </a:r>
            <a:r>
              <a:rPr lang="en-GB" dirty="0">
                <a:solidFill>
                  <a:srgbClr val="FF0000"/>
                </a:solidFill>
              </a:rPr>
              <a:t>U. Rijeka</a:t>
            </a:r>
            <a:r>
              <a:rPr lang="en-GB" dirty="0"/>
              <a:t>, former CMS members, have started 2017  organizing it in Rijeka and the Northern Adriatic region: </a:t>
            </a:r>
            <a:r>
              <a:rPr lang="en-GB" dirty="0" err="1"/>
              <a:t>Pazin</a:t>
            </a:r>
            <a:r>
              <a:rPr lang="en-GB" dirty="0"/>
              <a:t>, Pula</a:t>
            </a:r>
          </a:p>
          <a:p>
            <a:r>
              <a:rPr lang="en-GB" dirty="0"/>
              <a:t>All these groups held CMS WZH Masterclass</a:t>
            </a:r>
          </a:p>
          <a:p>
            <a:r>
              <a:rPr lang="en-GB" dirty="0">
                <a:solidFill>
                  <a:schemeClr val="accent2"/>
                </a:solidFill>
              </a:rPr>
              <a:t>ALICE group at Zagreb U. </a:t>
            </a:r>
            <a:r>
              <a:rPr lang="en-GB" dirty="0"/>
              <a:t>organized it one year (ALICE Masterclass) but discontinued</a:t>
            </a:r>
          </a:p>
        </p:txBody>
      </p:sp>
    </p:spTree>
    <p:extLst>
      <p:ext uri="{BB962C8B-B14F-4D97-AF65-F5344CB8AC3E}">
        <p14:creationId xmlns:p14="http://schemas.microsoft.com/office/powerpoint/2010/main" val="2946265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99AE9B67-0AE1-D1B3-2A90-530DB25F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90" y="491906"/>
            <a:ext cx="2304256" cy="871538"/>
          </a:xfrm>
        </p:spPr>
        <p:txBody>
          <a:bodyPr/>
          <a:lstStyle/>
          <a:p>
            <a:pPr algn="ctr"/>
            <a:r>
              <a:rPr lang="en-GB" sz="2400" dirty="0"/>
              <a:t>International </a:t>
            </a:r>
            <a:r>
              <a:rPr lang="en-GB" sz="2400" dirty="0" err="1"/>
              <a:t>Masterclasse</a:t>
            </a:r>
            <a:br>
              <a:rPr lang="en-GB" sz="2400" dirty="0"/>
            </a:br>
            <a:r>
              <a:rPr lang="en-GB" sz="2400" dirty="0"/>
              <a:t>in Croatia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BCC5E-C465-F4D8-E05C-67638B1096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z="500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sz="500" dirty="0">
              <a:solidFill>
                <a:srgbClr val="000000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DD8985E-C9BB-13D3-8F56-AE08607B517A}"/>
              </a:ext>
            </a:extLst>
          </p:cNvPr>
          <p:cNvSpPr/>
          <p:nvPr/>
        </p:nvSpPr>
        <p:spPr bwMode="auto">
          <a:xfrm>
            <a:off x="6674160" y="927675"/>
            <a:ext cx="432048" cy="225623"/>
          </a:xfrm>
          <a:prstGeom prst="ellipse">
            <a:avLst/>
          </a:prstGeom>
          <a:solidFill>
            <a:srgbClr val="FF0000">
              <a:alpha val="29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09AC13F-D49A-5FBB-BC17-6D8F5025188C}"/>
              </a:ext>
            </a:extLst>
          </p:cNvPr>
          <p:cNvSpPr/>
          <p:nvPr/>
        </p:nvSpPr>
        <p:spPr bwMode="auto">
          <a:xfrm>
            <a:off x="5450024" y="1491630"/>
            <a:ext cx="432048" cy="225623"/>
          </a:xfrm>
          <a:prstGeom prst="ellipse">
            <a:avLst/>
          </a:prstGeom>
          <a:solidFill>
            <a:schemeClr val="accent2">
              <a:alpha val="39558"/>
            </a:scheme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C96EE8-1106-82FA-9217-44657BE5BBF3}"/>
              </a:ext>
            </a:extLst>
          </p:cNvPr>
          <p:cNvSpPr/>
          <p:nvPr/>
        </p:nvSpPr>
        <p:spPr bwMode="auto">
          <a:xfrm>
            <a:off x="6458136" y="3671615"/>
            <a:ext cx="432048" cy="225623"/>
          </a:xfrm>
          <a:prstGeom prst="ellipse">
            <a:avLst/>
          </a:prstGeom>
          <a:solidFill>
            <a:srgbClr val="FFFF00">
              <a:alpha val="39558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D43BD72-FA3E-5022-8293-F3917CAFE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5" t="10800"/>
          <a:stretch/>
        </p:blipFill>
        <p:spPr>
          <a:xfrm>
            <a:off x="3033666" y="-1"/>
            <a:ext cx="6146846" cy="5143501"/>
          </a:xfrm>
          <a:prstGeom prst="rect">
            <a:avLst/>
          </a:prstGeom>
        </p:spPr>
      </p:pic>
      <p:sp>
        <p:nvSpPr>
          <p:cNvPr id="19" name="5-Point Star 18">
            <a:extLst>
              <a:ext uri="{FF2B5EF4-FFF2-40B4-BE49-F238E27FC236}">
                <a16:creationId xmlns:a16="http://schemas.microsoft.com/office/drawing/2014/main" id="{EA27C0F4-4FF2-BDF3-A56F-78628101B0B9}"/>
              </a:ext>
            </a:extLst>
          </p:cNvPr>
          <p:cNvSpPr/>
          <p:nvPr/>
        </p:nvSpPr>
        <p:spPr bwMode="auto">
          <a:xfrm>
            <a:off x="5450024" y="771550"/>
            <a:ext cx="216024" cy="156125"/>
          </a:xfrm>
          <a:prstGeom prst="star5">
            <a:avLst>
              <a:gd name="adj" fmla="val 12476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0" name="5-Point Star 19">
            <a:extLst>
              <a:ext uri="{FF2B5EF4-FFF2-40B4-BE49-F238E27FC236}">
                <a16:creationId xmlns:a16="http://schemas.microsoft.com/office/drawing/2014/main" id="{2617724F-BD21-30F5-69B3-2580EC2A35FA}"/>
              </a:ext>
            </a:extLst>
          </p:cNvPr>
          <p:cNvSpPr/>
          <p:nvPr/>
        </p:nvSpPr>
        <p:spPr bwMode="auto">
          <a:xfrm>
            <a:off x="4133833" y="1365085"/>
            <a:ext cx="216024" cy="156125"/>
          </a:xfrm>
          <a:prstGeom prst="star5">
            <a:avLst>
              <a:gd name="adj" fmla="val 12476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1" name="5-Point Star 20">
            <a:extLst>
              <a:ext uri="{FF2B5EF4-FFF2-40B4-BE49-F238E27FC236}">
                <a16:creationId xmlns:a16="http://schemas.microsoft.com/office/drawing/2014/main" id="{9047AF28-5386-3C10-94FC-E249634EBCB8}"/>
              </a:ext>
            </a:extLst>
          </p:cNvPr>
          <p:cNvSpPr/>
          <p:nvPr/>
        </p:nvSpPr>
        <p:spPr bwMode="auto">
          <a:xfrm>
            <a:off x="5875965" y="3628301"/>
            <a:ext cx="216024" cy="156125"/>
          </a:xfrm>
          <a:prstGeom prst="star5">
            <a:avLst>
              <a:gd name="adj" fmla="val 12476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A300105-E749-6218-08EB-7427A96B9689}"/>
              </a:ext>
            </a:extLst>
          </p:cNvPr>
          <p:cNvSpPr/>
          <p:nvPr/>
        </p:nvSpPr>
        <p:spPr bwMode="auto">
          <a:xfrm>
            <a:off x="5738056" y="267494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06A4622-947A-3D5D-2583-CA516920FBD1}"/>
              </a:ext>
            </a:extLst>
          </p:cNvPr>
          <p:cNvSpPr/>
          <p:nvPr/>
        </p:nvSpPr>
        <p:spPr bwMode="auto">
          <a:xfrm>
            <a:off x="5847886" y="123478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6011742-C7CA-E530-2091-E7620D1A3457}"/>
              </a:ext>
            </a:extLst>
          </p:cNvPr>
          <p:cNvSpPr/>
          <p:nvPr/>
        </p:nvSpPr>
        <p:spPr bwMode="auto">
          <a:xfrm>
            <a:off x="6674160" y="898877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7EBB70D-638B-2421-B852-6D75A8081232}"/>
              </a:ext>
            </a:extLst>
          </p:cNvPr>
          <p:cNvSpPr/>
          <p:nvPr/>
        </p:nvSpPr>
        <p:spPr bwMode="auto">
          <a:xfrm>
            <a:off x="6910231" y="1491630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F9FFCB5-2395-B71C-FEB1-C40097E51580}"/>
              </a:ext>
            </a:extLst>
          </p:cNvPr>
          <p:cNvSpPr/>
          <p:nvPr/>
        </p:nvSpPr>
        <p:spPr bwMode="auto">
          <a:xfrm>
            <a:off x="7826288" y="1239499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87DDAD-028A-0F03-BB31-3D55F545257E}"/>
              </a:ext>
            </a:extLst>
          </p:cNvPr>
          <p:cNvSpPr/>
          <p:nvPr/>
        </p:nvSpPr>
        <p:spPr bwMode="auto">
          <a:xfrm>
            <a:off x="5089984" y="1324732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3A216F0-4522-D70D-7AA2-CB21D0F3B2E0}"/>
              </a:ext>
            </a:extLst>
          </p:cNvPr>
          <p:cNvSpPr/>
          <p:nvPr/>
        </p:nvSpPr>
        <p:spPr bwMode="auto">
          <a:xfrm>
            <a:off x="3577816" y="2067694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039C275-A91F-E464-B189-36DB3FC9D3D2}"/>
              </a:ext>
            </a:extLst>
          </p:cNvPr>
          <p:cNvSpPr/>
          <p:nvPr/>
        </p:nvSpPr>
        <p:spPr bwMode="auto">
          <a:xfrm>
            <a:off x="7394240" y="4731990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EE1F171-60B5-2BF1-4BDE-C641329EA338}"/>
              </a:ext>
            </a:extLst>
          </p:cNvPr>
          <p:cNvSpPr/>
          <p:nvPr/>
        </p:nvSpPr>
        <p:spPr bwMode="auto">
          <a:xfrm>
            <a:off x="7034200" y="3939902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131F0B8-C4AB-FABD-6911-B2BB68B2BF5F}"/>
              </a:ext>
            </a:extLst>
          </p:cNvPr>
          <p:cNvSpPr/>
          <p:nvPr/>
        </p:nvSpPr>
        <p:spPr bwMode="auto">
          <a:xfrm>
            <a:off x="5919894" y="4155926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5F5DB1F-8CBB-E5CE-B1E0-6DBBC981C9AD}"/>
              </a:ext>
            </a:extLst>
          </p:cNvPr>
          <p:cNvSpPr/>
          <p:nvPr/>
        </p:nvSpPr>
        <p:spPr bwMode="auto">
          <a:xfrm>
            <a:off x="6021545" y="3484285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0E71A948-821D-5609-050D-B31EB08D9647}"/>
              </a:ext>
            </a:extLst>
          </p:cNvPr>
          <p:cNvSpPr/>
          <p:nvPr/>
        </p:nvSpPr>
        <p:spPr bwMode="auto">
          <a:xfrm>
            <a:off x="3839694" y="3741113"/>
            <a:ext cx="216024" cy="156125"/>
          </a:xfrm>
          <a:prstGeom prst="star5">
            <a:avLst>
              <a:gd name="adj" fmla="val 12476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A0AE0E3-10FA-98B6-2D64-6ADE9DF573D4}"/>
              </a:ext>
            </a:extLst>
          </p:cNvPr>
          <p:cNvSpPr/>
          <p:nvPr/>
        </p:nvSpPr>
        <p:spPr bwMode="auto">
          <a:xfrm>
            <a:off x="3875698" y="4083918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FC9947C-FDD1-25AE-AA24-2D611BEB6709}"/>
              </a:ext>
            </a:extLst>
          </p:cNvPr>
          <p:cNvSpPr txBox="1"/>
          <p:nvPr/>
        </p:nvSpPr>
        <p:spPr>
          <a:xfrm>
            <a:off x="4055718" y="371304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Organizers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5C11E3-0C25-45E6-73D6-25ED56AF60EB}"/>
              </a:ext>
            </a:extLst>
          </p:cNvPr>
          <p:cNvSpPr txBox="1"/>
          <p:nvPr/>
        </p:nvSpPr>
        <p:spPr>
          <a:xfrm>
            <a:off x="4055718" y="399948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Remote events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A2AC49C-10EA-4B7C-2963-1E7973F88887}"/>
              </a:ext>
            </a:extLst>
          </p:cNvPr>
          <p:cNvSpPr/>
          <p:nvPr/>
        </p:nvSpPr>
        <p:spPr bwMode="auto">
          <a:xfrm>
            <a:off x="3721832" y="1645245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8" name="Text Placeholder 12">
            <a:extLst>
              <a:ext uri="{FF2B5EF4-FFF2-40B4-BE49-F238E27FC236}">
                <a16:creationId xmlns:a16="http://schemas.microsoft.com/office/drawing/2014/main" id="{67282C2D-3DEE-074C-630B-BC4A9118C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335" y="1239499"/>
            <a:ext cx="3008435" cy="3727670"/>
          </a:xfrm>
        </p:spPr>
        <p:txBody>
          <a:bodyPr/>
          <a:lstStyle/>
          <a:p>
            <a:endParaRPr lang="en-GB" sz="1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Up to ~10 events / year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&gt; 300 students / year</a:t>
            </a:r>
          </a:p>
          <a:p>
            <a:pPr marL="487973" lvl="1" indent="-171450">
              <a:buFont typeface="Arial" panose="020B0604020202020204" pitchFamily="34" charset="0"/>
              <a:buChar char="•"/>
            </a:pPr>
            <a:r>
              <a:rPr lang="en-GB" sz="1662" dirty="0"/>
              <a:t>~4000 students since 2012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 err="1"/>
              <a:t>highschools</a:t>
            </a:r>
            <a:r>
              <a:rPr lang="en-GB" sz="1800" dirty="0"/>
              <a:t> students (14-18)</a:t>
            </a:r>
          </a:p>
          <a:p>
            <a:pPr marL="487973" lvl="1" indent="-171450">
              <a:buFont typeface="Arial" panose="020B0604020202020204" pitchFamily="34" charset="0"/>
              <a:buChar char="•"/>
            </a:pPr>
            <a:r>
              <a:rPr lang="en-GB" sz="1662" dirty="0"/>
              <a:t>Focus on 3rd year high school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Almost all events using CMS WZH Path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6987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5FE760-8D79-D26F-4E1C-1B2A4B3C2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565" y="274538"/>
            <a:ext cx="8302869" cy="342900"/>
          </a:xfrm>
        </p:spPr>
        <p:txBody>
          <a:bodyPr/>
          <a:lstStyle/>
          <a:p>
            <a:r>
              <a:rPr lang="en-GB" sz="2800" dirty="0"/>
              <a:t>Our typical Masterclass Day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3207445-B514-2A63-3C28-AB9B597635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5489" y="874514"/>
            <a:ext cx="4906885" cy="3394472"/>
          </a:xfrm>
        </p:spPr>
        <p:txBody>
          <a:bodyPr/>
          <a:lstStyle/>
          <a:p>
            <a:r>
              <a:rPr lang="en-GB" dirty="0"/>
              <a:t>Venue: our universities / labs or in local schools</a:t>
            </a:r>
          </a:p>
          <a:p>
            <a:r>
              <a:rPr lang="en-GB" dirty="0"/>
              <a:t>From 9:00 to 17:00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Morning: 2-3 lectures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Lab / Accelerator (@RBI) Visit if event at research institution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Lunch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Introduction to Analysis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Data Analysis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Discussion</a:t>
            </a:r>
          </a:p>
          <a:p>
            <a:pPr marL="316523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Videoconference with Quiz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62732C-39BB-07BE-C052-DBDB62510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94047" y="1131590"/>
            <a:ext cx="2962672" cy="3394472"/>
          </a:xfrm>
          <a:ln>
            <a:solidFill>
              <a:srgbClr val="0070C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Involved staff: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2 to 6 people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(seniors to PhD students)</a:t>
            </a:r>
          </a:p>
          <a:p>
            <a:pPr marL="0" indent="0" algn="ctr">
              <a:buNone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Some events not matched with official program: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No videoconference, 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our own Quiz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9B542-239D-087E-0F92-8D2446CAF7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71EE3F-BA65-AC44-A799-008A75A78F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4135EC-3CE3-49FB-07E7-EBDD3168A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71750"/>
            <a:ext cx="1796819" cy="13476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B61F68-2C52-9766-A870-766CA90E8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968" y="3570723"/>
            <a:ext cx="1026468" cy="136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399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5A372-5BEB-2B71-A83D-DC5279819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pictures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17440-14EE-C017-88B5-A295EA12E5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094A0F-B4FE-1145-9A10-82B4FE88D9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7F27C19-D959-89E4-85FA-20EAB414D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29590"/>
            <a:ext cx="2924410" cy="16356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169591-FA6C-C36A-717C-35071C463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859403"/>
            <a:ext cx="2959732" cy="20054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7545DCF-1DFD-7D8C-4B07-CE91714564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6" y="265912"/>
            <a:ext cx="3091039" cy="2266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A85E4F-2BBF-B4B7-481B-C30834A206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13"/>
          <a:stretch/>
        </p:blipFill>
        <p:spPr>
          <a:xfrm>
            <a:off x="6458353" y="2749415"/>
            <a:ext cx="1909067" cy="2005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1D7C47-D497-CB27-476F-B039D03C70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682845"/>
            <a:ext cx="3924921" cy="187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01172"/>
      </p:ext>
    </p:extLst>
  </p:cSld>
  <p:clrMapOvr>
    <a:masterClrMapping/>
  </p:clrMapOvr>
</p:sld>
</file>

<file path=ppt/theme/theme1.xml><?xml version="1.0" encoding="utf-8"?>
<a:theme xmlns:a="http://schemas.openxmlformats.org/drawingml/2006/main" name="3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26781</TotalTime>
  <Words>774</Words>
  <Application>Microsoft Macintosh PowerPoint</Application>
  <PresentationFormat>On-screen Show (16:9)</PresentationFormat>
  <Paragraphs>151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Comic Sans MS</vt:lpstr>
      <vt:lpstr>Helvetica</vt:lpstr>
      <vt:lpstr>Symbol</vt:lpstr>
      <vt:lpstr>Tahoma</vt:lpstr>
      <vt:lpstr>Times</vt:lpstr>
      <vt:lpstr>Times New Roman</vt:lpstr>
      <vt:lpstr>Verdana</vt:lpstr>
      <vt:lpstr>36_Blank Presentation</vt:lpstr>
      <vt:lpstr>International Masterclasses in CROATIA</vt:lpstr>
      <vt:lpstr>The HEP Community in Croatia</vt:lpstr>
      <vt:lpstr>Croatian HEP Institutions</vt:lpstr>
      <vt:lpstr>Croatia at CERN in the 21st century: Expts  &amp; Projects with Croatian Participation</vt:lpstr>
      <vt:lpstr>Croatian Participation  in the Masterclass program</vt:lpstr>
      <vt:lpstr>Croatian Participation in International Masterclasses</vt:lpstr>
      <vt:lpstr>International Masterclasse in Croatia</vt:lpstr>
      <vt:lpstr>Our typical Masterclass Day</vt:lpstr>
      <vt:lpstr>In pictures</vt:lpstr>
      <vt:lpstr>Analyzing Data</vt:lpstr>
      <vt:lpstr>Some special Masterclasses</vt:lpstr>
      <vt:lpstr>Croatian CERN Teachers Program</vt:lpstr>
      <vt:lpstr>Teachers Program: detectors for schools</vt:lpstr>
      <vt:lpstr>Masterclass: the feedback we receive</vt:lpstr>
      <vt:lpstr>This would not be possible without…</vt:lpstr>
      <vt:lpstr>Other HEP Outreach Activities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Vuko Brigljevic</cp:lastModifiedBy>
  <cp:revision>518</cp:revision>
  <cp:lastPrinted>2024-12-06T14:41:07Z</cp:lastPrinted>
  <dcterms:created xsi:type="dcterms:W3CDTF">2011-03-25T21:23:07Z</dcterms:created>
  <dcterms:modified xsi:type="dcterms:W3CDTF">2025-10-29T11:04:26Z</dcterms:modified>
</cp:coreProperties>
</file>