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p:cViewPr varScale="1">
        <p:scale>
          <a:sx n="150" d="100"/>
          <a:sy n="150" d="100"/>
        </p:scale>
        <p:origin x="2946"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23CB67-0CA8-C7FA-3047-2BD21389483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229CF81-F016-F3F0-C6F2-94F3DB7050A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89ADA9D5-B8A5-AC8E-6025-26F1891A7ECB}"/>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5" name="Footer Placeholder 4">
            <a:extLst>
              <a:ext uri="{FF2B5EF4-FFF2-40B4-BE49-F238E27FC236}">
                <a16:creationId xmlns:a16="http://schemas.microsoft.com/office/drawing/2014/main" id="{14C82E96-BD91-20C5-BF6F-3E4C4F483EA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07C7D82-67D3-80D5-80A5-0F9C60D0F46A}"/>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3254776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613FC-0E78-CABE-B177-D2BB7F95CA43}"/>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3346BED-4C60-F51B-15B4-83A266D6711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2D3C35D9-88D9-B9E8-E6ED-365B1860D3A7}"/>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5" name="Footer Placeholder 4">
            <a:extLst>
              <a:ext uri="{FF2B5EF4-FFF2-40B4-BE49-F238E27FC236}">
                <a16:creationId xmlns:a16="http://schemas.microsoft.com/office/drawing/2014/main" id="{DDE6BA00-6DB3-510D-D428-3F6F39E59AB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68AD9A1-0F91-6805-3B2A-9BED5D7760D4}"/>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828914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302323D-9ABA-1B34-96E2-D3DE6B84E8B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DABAA6B-27D5-2222-FBEC-46F21878F11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D6F9AC8-7706-D278-B116-E502BE3C5840}"/>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5" name="Footer Placeholder 4">
            <a:extLst>
              <a:ext uri="{FF2B5EF4-FFF2-40B4-BE49-F238E27FC236}">
                <a16:creationId xmlns:a16="http://schemas.microsoft.com/office/drawing/2014/main" id="{3D8899B1-9B9D-976A-AC01-39C592FF683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C70232-9DD5-B764-F445-EB188EEDF54E}"/>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17785655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90F4B8-0032-BB69-9037-5C13B6A1BD1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80E8CA2-7C1A-97AB-7F18-5798E7F2A2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B002FA0-D0E2-A51A-C3B1-B67A0791688F}"/>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5" name="Footer Placeholder 4">
            <a:extLst>
              <a:ext uri="{FF2B5EF4-FFF2-40B4-BE49-F238E27FC236}">
                <a16:creationId xmlns:a16="http://schemas.microsoft.com/office/drawing/2014/main" id="{919AC416-A409-7BB2-00AD-41D2A92A2F96}"/>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6C6184D-5CDD-F08D-5E63-3A4EAD198487}"/>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35391659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4DF8F-FCFC-D5C9-F250-F751F2B70B0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626C63EB-E51D-F321-C51B-427F3CD6FAFF}"/>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9507815-F088-3CCD-0217-434C914AF345}"/>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5" name="Footer Placeholder 4">
            <a:extLst>
              <a:ext uri="{FF2B5EF4-FFF2-40B4-BE49-F238E27FC236}">
                <a16:creationId xmlns:a16="http://schemas.microsoft.com/office/drawing/2014/main" id="{1AC66F0A-5736-645A-56EA-9D8261264CE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96831C5-D0EE-C14B-FD8A-6D4E0413C4AF}"/>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21597578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377E91-D876-E800-0B4F-8CD1EA08BD62}"/>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EE451FB-C1B7-A1A4-C555-D27BE548F40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F58D4B0-DE2F-0D21-5C2B-2FB8A667FAA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FFA4578-BDFB-08CF-BA30-A9E328E41911}"/>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6" name="Footer Placeholder 5">
            <a:extLst>
              <a:ext uri="{FF2B5EF4-FFF2-40B4-BE49-F238E27FC236}">
                <a16:creationId xmlns:a16="http://schemas.microsoft.com/office/drawing/2014/main" id="{23954B68-6516-7281-94D4-35ECA4FBE32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6E1FCD8-4AEA-D372-7768-BF0BFC948646}"/>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19791294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47436-755E-32B1-5EE6-02C70B455A01}"/>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378B977D-6FBE-A51E-5A33-B5D1D76618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A19028-8D76-8E8A-B129-E4AD26A4CF6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31A6164-00EE-CBCD-7E3D-DDADC733137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8F6EA85-7F38-D2EA-C4DE-D072F35C66B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79042DA9-A27D-7107-DCE1-73106A680ED4}"/>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8" name="Footer Placeholder 7">
            <a:extLst>
              <a:ext uri="{FF2B5EF4-FFF2-40B4-BE49-F238E27FC236}">
                <a16:creationId xmlns:a16="http://schemas.microsoft.com/office/drawing/2014/main" id="{96F68767-9B4D-07BF-6C71-B69D12D1C86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5B3A6D50-F73D-CF24-5A23-6EA77B7B138C}"/>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125147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E2D30-7E76-828E-3272-18EC10257F14}"/>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E8C26129-53C1-95AD-5CE7-B522A5A3C398}"/>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4" name="Footer Placeholder 3">
            <a:extLst>
              <a:ext uri="{FF2B5EF4-FFF2-40B4-BE49-F238E27FC236}">
                <a16:creationId xmlns:a16="http://schemas.microsoft.com/office/drawing/2014/main" id="{EFC3C5AB-70A7-E321-EE7C-742E7AF956B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FCC3DBC-042C-3A22-2241-A2A3BCF9C596}"/>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4247916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5419B91-5154-5FE0-131A-F94814CCF445}"/>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3" name="Footer Placeholder 2">
            <a:extLst>
              <a:ext uri="{FF2B5EF4-FFF2-40B4-BE49-F238E27FC236}">
                <a16:creationId xmlns:a16="http://schemas.microsoft.com/office/drawing/2014/main" id="{83BF05E9-1B26-6406-D2DB-BD4C62C92EA3}"/>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BF4C2A66-E288-4DEA-93CA-9378C9762B02}"/>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32445174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803B0-4711-BD13-6175-C66D04A8CF1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9E87F78-F2DF-6C29-C77F-3BC5F2D533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99450658-E77F-B967-07FE-CB4EA36C09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1D2BBC-6EAA-69B6-B6CF-826088D37684}"/>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6" name="Footer Placeholder 5">
            <a:extLst>
              <a:ext uri="{FF2B5EF4-FFF2-40B4-BE49-F238E27FC236}">
                <a16:creationId xmlns:a16="http://schemas.microsoft.com/office/drawing/2014/main" id="{DED8668C-1BE4-F333-2F5F-208ED06C4A6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9AF64E8-E1B1-C7B9-0070-DD96A3DACE8A}"/>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4833591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9362C7-211D-8A87-1D35-070C5CE528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69A538D-776F-40AF-BC08-1DDD09C29FF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C0D4AC2-29FD-C00E-B480-166FEEE670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175CD56-6C74-D6F4-EA5C-04600F62E949}"/>
              </a:ext>
            </a:extLst>
          </p:cNvPr>
          <p:cNvSpPr>
            <a:spLocks noGrp="1"/>
          </p:cNvSpPr>
          <p:nvPr>
            <p:ph type="dt" sz="half" idx="10"/>
          </p:nvPr>
        </p:nvSpPr>
        <p:spPr/>
        <p:txBody>
          <a:bodyPr/>
          <a:lstStyle/>
          <a:p>
            <a:fld id="{FADD8270-4636-419A-8A8D-92017742D629}" type="datetimeFigureOut">
              <a:rPr lang="en-GB" smtClean="0"/>
              <a:t>03/06/2025</a:t>
            </a:fld>
            <a:endParaRPr lang="en-GB"/>
          </a:p>
        </p:txBody>
      </p:sp>
      <p:sp>
        <p:nvSpPr>
          <p:cNvPr id="6" name="Footer Placeholder 5">
            <a:extLst>
              <a:ext uri="{FF2B5EF4-FFF2-40B4-BE49-F238E27FC236}">
                <a16:creationId xmlns:a16="http://schemas.microsoft.com/office/drawing/2014/main" id="{E104F938-2F3C-3E3D-A847-BBF5CA979B0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78F2F0A9-8AC7-EFD2-D9E5-30D17FBAC81C}"/>
              </a:ext>
            </a:extLst>
          </p:cNvPr>
          <p:cNvSpPr>
            <a:spLocks noGrp="1"/>
          </p:cNvSpPr>
          <p:nvPr>
            <p:ph type="sldNum" sz="quarter" idx="12"/>
          </p:nvPr>
        </p:nvSpPr>
        <p:spPr/>
        <p:txBody>
          <a:bodyPr/>
          <a:lstStyle/>
          <a:p>
            <a:fld id="{F6330A22-4225-461B-B66D-AC297076C734}" type="slidenum">
              <a:rPr lang="en-GB" smtClean="0"/>
              <a:t>‹#›</a:t>
            </a:fld>
            <a:endParaRPr lang="en-GB"/>
          </a:p>
        </p:txBody>
      </p:sp>
    </p:spTree>
    <p:extLst>
      <p:ext uri="{BB962C8B-B14F-4D97-AF65-F5344CB8AC3E}">
        <p14:creationId xmlns:p14="http://schemas.microsoft.com/office/powerpoint/2010/main" val="36219747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3AF95B8-1686-7463-F9FC-571E704D2F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D04975D-6D62-0CEE-602C-12A385D28A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6115FFD-19F7-A16C-A6BD-3ED29A5ED9C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FADD8270-4636-419A-8A8D-92017742D629}" type="datetimeFigureOut">
              <a:rPr lang="en-GB" smtClean="0"/>
              <a:t>03/06/2025</a:t>
            </a:fld>
            <a:endParaRPr lang="en-GB"/>
          </a:p>
        </p:txBody>
      </p:sp>
      <p:sp>
        <p:nvSpPr>
          <p:cNvPr id="5" name="Footer Placeholder 4">
            <a:extLst>
              <a:ext uri="{FF2B5EF4-FFF2-40B4-BE49-F238E27FC236}">
                <a16:creationId xmlns:a16="http://schemas.microsoft.com/office/drawing/2014/main" id="{113B2E00-8062-D0C1-A288-7272103C585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DED9F76E-E71A-C88A-CDB0-FB98A7B16A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6330A22-4225-461B-B66D-AC297076C734}" type="slidenum">
              <a:rPr lang="en-GB" smtClean="0"/>
              <a:t>‹#›</a:t>
            </a:fld>
            <a:endParaRPr lang="en-GB"/>
          </a:p>
        </p:txBody>
      </p:sp>
    </p:spTree>
    <p:extLst>
      <p:ext uri="{BB962C8B-B14F-4D97-AF65-F5344CB8AC3E}">
        <p14:creationId xmlns:p14="http://schemas.microsoft.com/office/powerpoint/2010/main" val="15594870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indico.cern.ch/event/1535031/"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1535031/"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3DFD1-C491-4D1C-29D0-465864218C37}"/>
              </a:ext>
            </a:extLst>
          </p:cNvPr>
          <p:cNvSpPr>
            <a:spLocks noGrp="1"/>
          </p:cNvSpPr>
          <p:nvPr>
            <p:ph type="ctrTitle"/>
          </p:nvPr>
        </p:nvSpPr>
        <p:spPr>
          <a:xfrm>
            <a:off x="1524000" y="1122363"/>
            <a:ext cx="9144000" cy="1773237"/>
          </a:xfrm>
        </p:spPr>
        <p:txBody>
          <a:bodyPr>
            <a:normAutofit/>
          </a:bodyPr>
          <a:lstStyle/>
          <a:p>
            <a:r>
              <a:rPr lang="en-GB" sz="4400" b="1" dirty="0">
                <a:solidFill>
                  <a:srgbClr val="0070C0"/>
                </a:solidFill>
              </a:rPr>
              <a:t>MuCol Cooling Cell</a:t>
            </a:r>
            <a:br>
              <a:rPr lang="en-GB" sz="4400" b="1" i="0" dirty="0">
                <a:solidFill>
                  <a:srgbClr val="0070C0"/>
                </a:solidFill>
                <a:effectLst/>
              </a:rPr>
            </a:br>
            <a:r>
              <a:rPr lang="en-GB" sz="4400" b="1" i="0" dirty="0">
                <a:solidFill>
                  <a:srgbClr val="0070C0"/>
                </a:solidFill>
                <a:effectLst/>
              </a:rPr>
              <a:t>Outcome of the 1</a:t>
            </a:r>
            <a:r>
              <a:rPr lang="en-GB" sz="4400" b="1" i="0" baseline="30000" dirty="0">
                <a:solidFill>
                  <a:srgbClr val="0070C0"/>
                </a:solidFill>
                <a:effectLst/>
              </a:rPr>
              <a:t>st</a:t>
            </a:r>
            <a:r>
              <a:rPr lang="en-GB" sz="4400" b="1" i="0" dirty="0">
                <a:solidFill>
                  <a:srgbClr val="0070C0"/>
                </a:solidFill>
                <a:effectLst/>
              </a:rPr>
              <a:t> Integration Review</a:t>
            </a:r>
            <a:endParaRPr lang="en-GB" sz="4400" b="1" dirty="0">
              <a:solidFill>
                <a:srgbClr val="0070C0"/>
              </a:solidFill>
            </a:endParaRPr>
          </a:p>
        </p:txBody>
      </p:sp>
      <p:sp>
        <p:nvSpPr>
          <p:cNvPr id="3" name="Subtitle 2">
            <a:extLst>
              <a:ext uri="{FF2B5EF4-FFF2-40B4-BE49-F238E27FC236}">
                <a16:creationId xmlns:a16="http://schemas.microsoft.com/office/drawing/2014/main" id="{E538A2A9-5F53-F537-5730-31E1735807BD}"/>
              </a:ext>
            </a:extLst>
          </p:cNvPr>
          <p:cNvSpPr>
            <a:spLocks noGrp="1"/>
          </p:cNvSpPr>
          <p:nvPr>
            <p:ph type="subTitle" idx="1"/>
          </p:nvPr>
        </p:nvSpPr>
        <p:spPr>
          <a:xfrm>
            <a:off x="1524000" y="3602038"/>
            <a:ext cx="9144000" cy="989012"/>
          </a:xfrm>
        </p:spPr>
        <p:txBody>
          <a:bodyPr/>
          <a:lstStyle/>
          <a:p>
            <a:r>
              <a:rPr lang="en-US" dirty="0"/>
              <a:t>MuCol-WP8 Zoom meeting #27, 3 June 2025</a:t>
            </a:r>
          </a:p>
          <a:p>
            <a:r>
              <a:rPr lang="en-US" dirty="0"/>
              <a:t>Laurent Tavian, on behalf of the Review Panel</a:t>
            </a:r>
            <a:endParaRPr lang="en-GB" dirty="0"/>
          </a:p>
        </p:txBody>
      </p:sp>
    </p:spTree>
    <p:extLst>
      <p:ext uri="{BB962C8B-B14F-4D97-AF65-F5344CB8AC3E}">
        <p14:creationId xmlns:p14="http://schemas.microsoft.com/office/powerpoint/2010/main" val="2745738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CEE62B-7366-DC76-A686-800088DC9F1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A6D0FC5-2CEC-5BA9-BC10-C540F1033001}"/>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Q2</a:t>
            </a:r>
            <a:r>
              <a:rPr lang="en-GB" sz="3100" dirty="0">
                <a:solidFill>
                  <a:srgbClr val="0070C0"/>
                </a:solidFill>
              </a:rPr>
              <a:t>: Is the assembly procedure viable and effective given the constraints?</a:t>
            </a:r>
          </a:p>
        </p:txBody>
      </p:sp>
      <p:sp>
        <p:nvSpPr>
          <p:cNvPr id="34" name="Content Placeholder 33">
            <a:extLst>
              <a:ext uri="{FF2B5EF4-FFF2-40B4-BE49-F238E27FC236}">
                <a16:creationId xmlns:a16="http://schemas.microsoft.com/office/drawing/2014/main" id="{CF2DEA9E-6F2F-8776-9699-AD141980EC90}"/>
              </a:ext>
            </a:extLst>
          </p:cNvPr>
          <p:cNvSpPr>
            <a:spLocks noGrp="1"/>
          </p:cNvSpPr>
          <p:nvPr>
            <p:ph idx="1"/>
          </p:nvPr>
        </p:nvSpPr>
        <p:spPr>
          <a:xfrm>
            <a:off x="469900" y="1330325"/>
            <a:ext cx="6159500" cy="4110037"/>
          </a:xfrm>
        </p:spPr>
        <p:txBody>
          <a:bodyPr>
            <a:normAutofit/>
          </a:bodyPr>
          <a:lstStyle/>
          <a:p>
            <a:pPr marL="0" indent="0" algn="just">
              <a:buNone/>
            </a:pPr>
            <a:endParaRPr lang="en-GB" dirty="0"/>
          </a:p>
          <a:p>
            <a:pPr marL="0" indent="0" algn="just">
              <a:buNone/>
            </a:pPr>
            <a:endParaRPr lang="en-GB" dirty="0"/>
          </a:p>
        </p:txBody>
      </p:sp>
      <p:sp>
        <p:nvSpPr>
          <p:cNvPr id="44" name="Content Placeholder 33">
            <a:extLst>
              <a:ext uri="{FF2B5EF4-FFF2-40B4-BE49-F238E27FC236}">
                <a16:creationId xmlns:a16="http://schemas.microsoft.com/office/drawing/2014/main" id="{31906519-27B1-70EC-E8D7-71BA984D1F81}"/>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
        <p:nvSpPr>
          <p:cNvPr id="3" name="Content Placeholder 33">
            <a:extLst>
              <a:ext uri="{FF2B5EF4-FFF2-40B4-BE49-F238E27FC236}">
                <a16:creationId xmlns:a16="http://schemas.microsoft.com/office/drawing/2014/main" id="{82DF90F3-6205-6020-4985-9A248714E302}"/>
              </a:ext>
            </a:extLst>
          </p:cNvPr>
          <p:cNvSpPr txBox="1">
            <a:spLocks/>
          </p:cNvSpPr>
          <p:nvPr/>
        </p:nvSpPr>
        <p:spPr>
          <a:xfrm>
            <a:off x="524233" y="5790805"/>
            <a:ext cx="10515600" cy="8068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800"/>
              </a:spcAft>
              <a:tabLst>
                <a:tab pos="914400" algn="l"/>
              </a:tabLst>
            </a:pPr>
            <a:r>
              <a:rPr lang="en-GB"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Recommendation 6</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Assess the risk of using Pillow-seal couplers and the corresponding impact on the collider availability.</a:t>
            </a:r>
          </a:p>
          <a:p>
            <a:pPr marL="0" indent="0" algn="just">
              <a:buFont typeface="Arial" panose="020B0604020202020204" pitchFamily="34" charset="0"/>
              <a:buNone/>
            </a:pPr>
            <a:endParaRPr lang="en-GB" sz="1800" dirty="0"/>
          </a:p>
        </p:txBody>
      </p:sp>
      <p:sp>
        <p:nvSpPr>
          <p:cNvPr id="5" name="TextBox 4">
            <a:extLst>
              <a:ext uri="{FF2B5EF4-FFF2-40B4-BE49-F238E27FC236}">
                <a16:creationId xmlns:a16="http://schemas.microsoft.com/office/drawing/2014/main" id="{19ABC40C-1030-46F8-19C0-100F2C0DEFED}"/>
              </a:ext>
            </a:extLst>
          </p:cNvPr>
          <p:cNvSpPr txBox="1"/>
          <p:nvPr/>
        </p:nvSpPr>
        <p:spPr>
          <a:xfrm>
            <a:off x="199667" y="1330325"/>
            <a:ext cx="5445483" cy="3139321"/>
          </a:xfrm>
          <a:prstGeom prst="rect">
            <a:avLst/>
          </a:prstGeom>
          <a:noFill/>
        </p:spPr>
        <p:txBody>
          <a:bodyPr wrap="square" rtlCol="0">
            <a:spAutoFit/>
          </a:bodyPr>
          <a:lstStyle/>
          <a:p>
            <a:pPr algn="just"/>
            <a:r>
              <a:rPr lang="en-GB" dirty="0"/>
              <a:t>The Pillow-seal couplers require permanent pressurization during operation. Once pressurized, the required leak-rate of the seal must be below 0.1 </a:t>
            </a:r>
            <a:r>
              <a:rPr lang="en-GB" dirty="0" err="1"/>
              <a:t>mbar.l</a:t>
            </a:r>
            <a:r>
              <a:rPr lang="en-GB" dirty="0"/>
              <a:t>/s, which seems feasible. However, in case of failure the pressurisation system (e.g. power-cut), the tightening of the seal could not be guarantee. In addition, during shut down for maintenance, all the couplers (~2000 units) will be depressurized. What is the risk of having couplers not recovering their tightness after re-pressurization? What could be the repair procedure (change of the cooling module…)? </a:t>
            </a:r>
          </a:p>
        </p:txBody>
      </p:sp>
      <p:pic>
        <p:nvPicPr>
          <p:cNvPr id="7" name="Picture 6">
            <a:extLst>
              <a:ext uri="{FF2B5EF4-FFF2-40B4-BE49-F238E27FC236}">
                <a16:creationId xmlns:a16="http://schemas.microsoft.com/office/drawing/2014/main" id="{577444B7-6D1C-8666-87D2-DEE11910FE31}"/>
              </a:ext>
            </a:extLst>
          </p:cNvPr>
          <p:cNvPicPr>
            <a:picLocks noChangeAspect="1"/>
          </p:cNvPicPr>
          <p:nvPr/>
        </p:nvPicPr>
        <p:blipFill>
          <a:blip r:embed="rId2"/>
          <a:stretch>
            <a:fillRect/>
          </a:stretch>
        </p:blipFill>
        <p:spPr>
          <a:xfrm>
            <a:off x="6305908" y="1262658"/>
            <a:ext cx="5323171" cy="4352925"/>
          </a:xfrm>
          <a:prstGeom prst="rect">
            <a:avLst/>
          </a:prstGeom>
        </p:spPr>
      </p:pic>
    </p:spTree>
    <p:extLst>
      <p:ext uri="{BB962C8B-B14F-4D97-AF65-F5344CB8AC3E}">
        <p14:creationId xmlns:p14="http://schemas.microsoft.com/office/powerpoint/2010/main" val="26764173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65280E-C040-7312-92F4-DFC31EF0370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FE9EC60-B7CE-C63D-1ECD-C2A5245EF560}"/>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Q3</a:t>
            </a:r>
            <a:r>
              <a:rPr lang="en-GB" sz="3100" dirty="0">
                <a:solidFill>
                  <a:srgbClr val="0070C0"/>
                </a:solidFill>
              </a:rPr>
              <a:t>: Is the force support structure and support/anchoring system adequate?</a:t>
            </a:r>
          </a:p>
        </p:txBody>
      </p:sp>
      <p:sp>
        <p:nvSpPr>
          <p:cNvPr id="44" name="Content Placeholder 33">
            <a:extLst>
              <a:ext uri="{FF2B5EF4-FFF2-40B4-BE49-F238E27FC236}">
                <a16:creationId xmlns:a16="http://schemas.microsoft.com/office/drawing/2014/main" id="{F4198A3A-D195-9701-C5B6-204A4C3CE9F5}"/>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
        <p:nvSpPr>
          <p:cNvPr id="3" name="Content Placeholder 33">
            <a:extLst>
              <a:ext uri="{FF2B5EF4-FFF2-40B4-BE49-F238E27FC236}">
                <a16:creationId xmlns:a16="http://schemas.microsoft.com/office/drawing/2014/main" id="{F10A3D8F-A219-E807-505F-F120260A28A2}"/>
              </a:ext>
            </a:extLst>
          </p:cNvPr>
          <p:cNvSpPr txBox="1">
            <a:spLocks/>
          </p:cNvSpPr>
          <p:nvPr/>
        </p:nvSpPr>
        <p:spPr>
          <a:xfrm>
            <a:off x="711916" y="5959079"/>
            <a:ext cx="10515600" cy="8068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800"/>
              </a:spcAft>
              <a:tabLst>
                <a:tab pos="914400" algn="l"/>
              </a:tabLst>
            </a:pPr>
            <a:r>
              <a:rPr lang="en-GB"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Recommendation 7</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Review the support post design considering anisotropic material properties.</a:t>
            </a:r>
          </a:p>
        </p:txBody>
      </p:sp>
      <p:sp>
        <p:nvSpPr>
          <p:cNvPr id="5" name="TextBox 4">
            <a:extLst>
              <a:ext uri="{FF2B5EF4-FFF2-40B4-BE49-F238E27FC236}">
                <a16:creationId xmlns:a16="http://schemas.microsoft.com/office/drawing/2014/main" id="{7A9E9468-761A-2983-2680-0ABD9342125B}"/>
              </a:ext>
            </a:extLst>
          </p:cNvPr>
          <p:cNvSpPr txBox="1"/>
          <p:nvPr/>
        </p:nvSpPr>
        <p:spPr>
          <a:xfrm>
            <a:off x="339367" y="1408152"/>
            <a:ext cx="4727933" cy="4247317"/>
          </a:xfrm>
          <a:prstGeom prst="rect">
            <a:avLst/>
          </a:prstGeom>
          <a:noFill/>
        </p:spPr>
        <p:txBody>
          <a:bodyPr wrap="square" rtlCol="0">
            <a:spAutoFit/>
          </a:bodyPr>
          <a:lstStyle/>
          <a:p>
            <a:pPr algn="just"/>
            <a:r>
              <a:rPr lang="en-GB" dirty="0"/>
              <a:t>The new concept of the inter-cell cryostat is based on a single support post which has presently (see recommendation 1) to withstand an axial force of 1.1 MN. The design of the support post is based on composite material having a maximum acceptable stress of 350 MPa. Furthermore, the stress analysis of the support appears to be done assuming an isotropic material and taking safety margins which are typical for isotropic materials. GFRE must be designed according to the layup of the fibre material and mechanical resistance making use of composite material specific failure criteria like Tsai Wu.</a:t>
            </a:r>
          </a:p>
        </p:txBody>
      </p:sp>
      <p:pic>
        <p:nvPicPr>
          <p:cNvPr id="8" name="Picture 7">
            <a:extLst>
              <a:ext uri="{FF2B5EF4-FFF2-40B4-BE49-F238E27FC236}">
                <a16:creationId xmlns:a16="http://schemas.microsoft.com/office/drawing/2014/main" id="{7F115B32-45C9-EAA2-DFD1-25AE735D1E54}"/>
              </a:ext>
            </a:extLst>
          </p:cNvPr>
          <p:cNvPicPr>
            <a:picLocks noChangeAspect="1"/>
          </p:cNvPicPr>
          <p:nvPr/>
        </p:nvPicPr>
        <p:blipFill>
          <a:blip r:embed="rId2"/>
          <a:stretch>
            <a:fillRect/>
          </a:stretch>
        </p:blipFill>
        <p:spPr>
          <a:xfrm>
            <a:off x="5676700" y="1408152"/>
            <a:ext cx="6175933" cy="4372780"/>
          </a:xfrm>
          <a:prstGeom prst="rect">
            <a:avLst/>
          </a:prstGeom>
        </p:spPr>
      </p:pic>
    </p:spTree>
    <p:extLst>
      <p:ext uri="{BB962C8B-B14F-4D97-AF65-F5344CB8AC3E}">
        <p14:creationId xmlns:p14="http://schemas.microsoft.com/office/powerpoint/2010/main" val="165064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AC1C46-8035-16EE-9340-6A25DEF7210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E11494D-9880-09D4-2EA4-CA10F341C615}"/>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Q3</a:t>
            </a:r>
            <a:r>
              <a:rPr lang="en-GB" sz="3100" dirty="0">
                <a:solidFill>
                  <a:srgbClr val="0070C0"/>
                </a:solidFill>
              </a:rPr>
              <a:t>: Is the force support structure and support/anchoring system adequate?</a:t>
            </a:r>
          </a:p>
        </p:txBody>
      </p:sp>
      <p:sp>
        <p:nvSpPr>
          <p:cNvPr id="44" name="Content Placeholder 33">
            <a:extLst>
              <a:ext uri="{FF2B5EF4-FFF2-40B4-BE49-F238E27FC236}">
                <a16:creationId xmlns:a16="http://schemas.microsoft.com/office/drawing/2014/main" id="{370BE68D-4653-1797-7C0D-3EC4AE8D157A}"/>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
        <p:nvSpPr>
          <p:cNvPr id="3" name="Content Placeholder 33">
            <a:extLst>
              <a:ext uri="{FF2B5EF4-FFF2-40B4-BE49-F238E27FC236}">
                <a16:creationId xmlns:a16="http://schemas.microsoft.com/office/drawing/2014/main" id="{33CC5A37-3D09-7C99-913E-68E86637CF1B}"/>
              </a:ext>
            </a:extLst>
          </p:cNvPr>
          <p:cNvSpPr txBox="1">
            <a:spLocks/>
          </p:cNvSpPr>
          <p:nvPr/>
        </p:nvSpPr>
        <p:spPr>
          <a:xfrm>
            <a:off x="711916" y="5959079"/>
            <a:ext cx="10515600" cy="8068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800"/>
              </a:spcAft>
              <a:tabLst>
                <a:tab pos="914400" algn="l"/>
              </a:tabLst>
            </a:pPr>
            <a:r>
              <a:rPr lang="en-GB"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Recommendation 8</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Integrate axial stoppers and assess the corresponding impact on the support post design.</a:t>
            </a:r>
          </a:p>
          <a:p>
            <a:pPr algn="just">
              <a:lnSpc>
                <a:spcPct val="115000"/>
              </a:lnSpc>
              <a:spcAft>
                <a:spcPts val="800"/>
              </a:spcAft>
              <a:tabLst>
                <a:tab pos="914400" algn="l"/>
              </a:tabLs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1BCB83C0-705F-8EBA-3206-B4ED6C0C94EB}"/>
              </a:ext>
            </a:extLst>
          </p:cNvPr>
          <p:cNvSpPr txBox="1"/>
          <p:nvPr/>
        </p:nvSpPr>
        <p:spPr>
          <a:xfrm>
            <a:off x="339367" y="1408152"/>
            <a:ext cx="4727933" cy="3683252"/>
          </a:xfrm>
          <a:prstGeom prst="rect">
            <a:avLst/>
          </a:prstGeom>
          <a:noFill/>
        </p:spPr>
        <p:txBody>
          <a:bodyPr wrap="square" rtlCol="0">
            <a:spAutoFit/>
          </a:bodyPr>
          <a:lstStyle/>
          <a:p>
            <a:pPr algn="just">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In the proposed design, the large axial force imposes to have massive support post with large thickness (&gt; 60 mm). As a comparison, the three support posts of a LHC dipole (30 t) have a thickness of 4 mm. </a:t>
            </a:r>
          </a:p>
          <a:p>
            <a:pPr algn="just">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addition of axial stoppers could relax the stresses applied to the support post. In nominal operation without unbalanced force the axial stoppers could not be in contact with the cold mass (i.e., no additional thermal loads). </a:t>
            </a:r>
          </a:p>
        </p:txBody>
      </p:sp>
      <p:sp>
        <p:nvSpPr>
          <p:cNvPr id="12" name="Rectangle 11">
            <a:extLst>
              <a:ext uri="{FF2B5EF4-FFF2-40B4-BE49-F238E27FC236}">
                <a16:creationId xmlns:a16="http://schemas.microsoft.com/office/drawing/2014/main" id="{E50418CF-4341-6C6C-BD36-89DACF68E1DC}"/>
              </a:ext>
            </a:extLst>
          </p:cNvPr>
          <p:cNvSpPr/>
          <p:nvPr/>
        </p:nvSpPr>
        <p:spPr>
          <a:xfrm>
            <a:off x="7283450" y="2171700"/>
            <a:ext cx="2324100" cy="67945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2A8FBC27-4CC0-F3F8-AAAC-BDB36BCF4202}"/>
              </a:ext>
            </a:extLst>
          </p:cNvPr>
          <p:cNvSpPr/>
          <p:nvPr/>
        </p:nvSpPr>
        <p:spPr>
          <a:xfrm>
            <a:off x="7283450" y="3512383"/>
            <a:ext cx="2324100" cy="67945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5" name="Straight Connector 14">
            <a:extLst>
              <a:ext uri="{FF2B5EF4-FFF2-40B4-BE49-F238E27FC236}">
                <a16:creationId xmlns:a16="http://schemas.microsoft.com/office/drawing/2014/main" id="{2482A49B-264E-CEFF-15B4-A34C8CB332A1}"/>
              </a:ext>
            </a:extLst>
          </p:cNvPr>
          <p:cNvCxnSpPr/>
          <p:nvPr/>
        </p:nvCxnSpPr>
        <p:spPr>
          <a:xfrm>
            <a:off x="7975600" y="4248150"/>
            <a:ext cx="222250" cy="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6" name="Straight Connector 15">
            <a:extLst>
              <a:ext uri="{FF2B5EF4-FFF2-40B4-BE49-F238E27FC236}">
                <a16:creationId xmlns:a16="http://schemas.microsoft.com/office/drawing/2014/main" id="{BC2A94F2-461E-214F-EBB9-57FF0FAF7B69}"/>
              </a:ext>
            </a:extLst>
          </p:cNvPr>
          <p:cNvCxnSpPr>
            <a:cxnSpLocks/>
          </p:cNvCxnSpPr>
          <p:nvPr/>
        </p:nvCxnSpPr>
        <p:spPr>
          <a:xfrm flipV="1">
            <a:off x="8197850" y="4248150"/>
            <a:ext cx="0" cy="73660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Straight Connector 18">
            <a:extLst>
              <a:ext uri="{FF2B5EF4-FFF2-40B4-BE49-F238E27FC236}">
                <a16:creationId xmlns:a16="http://schemas.microsoft.com/office/drawing/2014/main" id="{18026663-B149-5708-AB53-B9A45DAF0BF9}"/>
              </a:ext>
            </a:extLst>
          </p:cNvPr>
          <p:cNvCxnSpPr/>
          <p:nvPr/>
        </p:nvCxnSpPr>
        <p:spPr>
          <a:xfrm>
            <a:off x="7975600" y="4984750"/>
            <a:ext cx="222250" cy="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9B6D63F2-AEC8-B8DF-1CE9-A023ABE6D2C7}"/>
              </a:ext>
            </a:extLst>
          </p:cNvPr>
          <p:cNvCxnSpPr/>
          <p:nvPr/>
        </p:nvCxnSpPr>
        <p:spPr>
          <a:xfrm>
            <a:off x="8718550" y="4248983"/>
            <a:ext cx="222250" cy="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3E50DFF8-09FC-2391-EEDD-ABC8B6C880E2}"/>
              </a:ext>
            </a:extLst>
          </p:cNvPr>
          <p:cNvCxnSpPr>
            <a:cxnSpLocks/>
          </p:cNvCxnSpPr>
          <p:nvPr/>
        </p:nvCxnSpPr>
        <p:spPr>
          <a:xfrm flipV="1">
            <a:off x="8718550" y="4248150"/>
            <a:ext cx="0" cy="73660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2" name="Straight Connector 21">
            <a:extLst>
              <a:ext uri="{FF2B5EF4-FFF2-40B4-BE49-F238E27FC236}">
                <a16:creationId xmlns:a16="http://schemas.microsoft.com/office/drawing/2014/main" id="{FD179F31-F5C6-9296-2D29-D8F4AD4D4ADB}"/>
              </a:ext>
            </a:extLst>
          </p:cNvPr>
          <p:cNvCxnSpPr/>
          <p:nvPr/>
        </p:nvCxnSpPr>
        <p:spPr>
          <a:xfrm>
            <a:off x="8718550" y="4991100"/>
            <a:ext cx="222250" cy="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sp>
        <p:nvSpPr>
          <p:cNvPr id="23" name="Rectangle 22">
            <a:extLst>
              <a:ext uri="{FF2B5EF4-FFF2-40B4-BE49-F238E27FC236}">
                <a16:creationId xmlns:a16="http://schemas.microsoft.com/office/drawing/2014/main" id="{44C9316B-5A62-E3AC-257B-1947D7F7DE99}"/>
              </a:ext>
            </a:extLst>
          </p:cNvPr>
          <p:cNvSpPr/>
          <p:nvPr/>
        </p:nvSpPr>
        <p:spPr>
          <a:xfrm>
            <a:off x="6851650" y="1939170"/>
            <a:ext cx="3175000" cy="310272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extLst>
              <a:ext uri="{FF2B5EF4-FFF2-40B4-BE49-F238E27FC236}">
                <a16:creationId xmlns:a16="http://schemas.microsoft.com/office/drawing/2014/main" id="{E5C7764F-2C2C-152B-4BE8-95F58555EEAD}"/>
              </a:ext>
            </a:extLst>
          </p:cNvPr>
          <p:cNvCxnSpPr/>
          <p:nvPr/>
        </p:nvCxnSpPr>
        <p:spPr>
          <a:xfrm flipH="1">
            <a:off x="9664700" y="2482850"/>
            <a:ext cx="361950" cy="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04659BC7-ED0B-DFAE-4791-4EC1D9C60663}"/>
              </a:ext>
            </a:extLst>
          </p:cNvPr>
          <p:cNvCxnSpPr/>
          <p:nvPr/>
        </p:nvCxnSpPr>
        <p:spPr>
          <a:xfrm>
            <a:off x="9664700" y="2397125"/>
            <a:ext cx="0" cy="17145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3D3115C4-22C6-7551-729E-A782B651397D}"/>
              </a:ext>
            </a:extLst>
          </p:cNvPr>
          <p:cNvCxnSpPr/>
          <p:nvPr/>
        </p:nvCxnSpPr>
        <p:spPr>
          <a:xfrm flipH="1">
            <a:off x="6851650" y="2470150"/>
            <a:ext cx="361950" cy="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A4E9A0AB-B1E7-AB3C-49C8-531140A05440}"/>
              </a:ext>
            </a:extLst>
          </p:cNvPr>
          <p:cNvCxnSpPr/>
          <p:nvPr/>
        </p:nvCxnSpPr>
        <p:spPr>
          <a:xfrm>
            <a:off x="7219950" y="2390775"/>
            <a:ext cx="0" cy="171450"/>
          </a:xfrm>
          <a:prstGeom prst="line">
            <a:avLst/>
          </a:prstGeom>
          <a:ln w="57150">
            <a:solidFill>
              <a:srgbClr val="FF0000"/>
            </a:solidFill>
          </a:ln>
        </p:spPr>
        <p:style>
          <a:lnRef idx="2">
            <a:schemeClr val="accent1"/>
          </a:lnRef>
          <a:fillRef idx="0">
            <a:schemeClr val="accent1"/>
          </a:fillRef>
          <a:effectRef idx="1">
            <a:schemeClr val="accent1"/>
          </a:effectRef>
          <a:fontRef idx="minor">
            <a:schemeClr val="tx1"/>
          </a:fontRef>
        </p:style>
      </p:cxnSp>
      <p:sp>
        <p:nvSpPr>
          <p:cNvPr id="30" name="TextBox 29">
            <a:extLst>
              <a:ext uri="{FF2B5EF4-FFF2-40B4-BE49-F238E27FC236}">
                <a16:creationId xmlns:a16="http://schemas.microsoft.com/office/drawing/2014/main" id="{9AEA81C6-1AD2-F1EA-4587-60D84A937339}"/>
              </a:ext>
            </a:extLst>
          </p:cNvPr>
          <p:cNvSpPr txBox="1"/>
          <p:nvPr/>
        </p:nvSpPr>
        <p:spPr>
          <a:xfrm>
            <a:off x="10229850" y="2666484"/>
            <a:ext cx="1479636" cy="369332"/>
          </a:xfrm>
          <a:prstGeom prst="rect">
            <a:avLst/>
          </a:prstGeom>
          <a:noFill/>
        </p:spPr>
        <p:txBody>
          <a:bodyPr wrap="none" rtlCol="0">
            <a:spAutoFit/>
          </a:bodyPr>
          <a:lstStyle/>
          <a:p>
            <a:r>
              <a:rPr lang="en-US" dirty="0"/>
              <a:t>Axial stopper</a:t>
            </a:r>
            <a:endParaRPr lang="en-GB" dirty="0"/>
          </a:p>
        </p:txBody>
      </p:sp>
      <p:cxnSp>
        <p:nvCxnSpPr>
          <p:cNvPr id="32" name="Straight Arrow Connector 31">
            <a:extLst>
              <a:ext uri="{FF2B5EF4-FFF2-40B4-BE49-F238E27FC236}">
                <a16:creationId xmlns:a16="http://schemas.microsoft.com/office/drawing/2014/main" id="{492010DD-A4E5-C821-BF26-8DAAC32565CE}"/>
              </a:ext>
            </a:extLst>
          </p:cNvPr>
          <p:cNvCxnSpPr>
            <a:stCxn id="30" idx="1"/>
          </p:cNvCxnSpPr>
          <p:nvPr/>
        </p:nvCxnSpPr>
        <p:spPr>
          <a:xfrm flipH="1" flipV="1">
            <a:off x="9759950" y="2568575"/>
            <a:ext cx="469900" cy="28257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3" name="Straight Arrow Connector 32">
            <a:extLst>
              <a:ext uri="{FF2B5EF4-FFF2-40B4-BE49-F238E27FC236}">
                <a16:creationId xmlns:a16="http://schemas.microsoft.com/office/drawing/2014/main" id="{686D6E20-8DB8-99E5-B8DF-754D6A5A4F4A}"/>
              </a:ext>
            </a:extLst>
          </p:cNvPr>
          <p:cNvCxnSpPr>
            <a:cxnSpLocks/>
          </p:cNvCxnSpPr>
          <p:nvPr/>
        </p:nvCxnSpPr>
        <p:spPr>
          <a:xfrm flipV="1">
            <a:off x="8401050" y="3179281"/>
            <a:ext cx="1358900" cy="497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36" name="TextBox 35">
            <a:extLst>
              <a:ext uri="{FF2B5EF4-FFF2-40B4-BE49-F238E27FC236}">
                <a16:creationId xmlns:a16="http://schemas.microsoft.com/office/drawing/2014/main" id="{A8AB9FB1-490F-3BA6-CD99-545995EB8986}"/>
              </a:ext>
            </a:extLst>
          </p:cNvPr>
          <p:cNvSpPr txBox="1"/>
          <p:nvPr/>
        </p:nvSpPr>
        <p:spPr>
          <a:xfrm>
            <a:off x="7098398" y="2994615"/>
            <a:ext cx="1340752" cy="369332"/>
          </a:xfrm>
          <a:prstGeom prst="rect">
            <a:avLst/>
          </a:prstGeom>
          <a:noFill/>
        </p:spPr>
        <p:txBody>
          <a:bodyPr wrap="none" rtlCol="0">
            <a:spAutoFit/>
          </a:bodyPr>
          <a:lstStyle/>
          <a:p>
            <a:r>
              <a:rPr lang="en-US" dirty="0">
                <a:solidFill>
                  <a:srgbClr val="FF0000"/>
                </a:solidFill>
              </a:rPr>
              <a:t>Main forces</a:t>
            </a:r>
            <a:endParaRPr lang="en-GB" dirty="0">
              <a:solidFill>
                <a:srgbClr val="FF0000"/>
              </a:solidFill>
            </a:endParaRPr>
          </a:p>
        </p:txBody>
      </p:sp>
    </p:spTree>
    <p:extLst>
      <p:ext uri="{BB962C8B-B14F-4D97-AF65-F5344CB8AC3E}">
        <p14:creationId xmlns:p14="http://schemas.microsoft.com/office/powerpoint/2010/main" val="16286513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0FC26E-52F2-6EA0-B696-7BE3A5D6AF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D9EABE-CBE2-CD92-A102-CD131E90E307}"/>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Q3</a:t>
            </a:r>
            <a:r>
              <a:rPr lang="en-GB" sz="3100" dirty="0">
                <a:solidFill>
                  <a:srgbClr val="0070C0"/>
                </a:solidFill>
              </a:rPr>
              <a:t>: Is the force support structure and support/anchoring system adequate?</a:t>
            </a:r>
          </a:p>
        </p:txBody>
      </p:sp>
      <p:sp>
        <p:nvSpPr>
          <p:cNvPr id="44" name="Content Placeholder 33">
            <a:extLst>
              <a:ext uri="{FF2B5EF4-FFF2-40B4-BE49-F238E27FC236}">
                <a16:creationId xmlns:a16="http://schemas.microsoft.com/office/drawing/2014/main" id="{C27E5D2A-7278-0689-AE2D-CE0B40C59FFA}"/>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
        <p:nvSpPr>
          <p:cNvPr id="3" name="Content Placeholder 33">
            <a:extLst>
              <a:ext uri="{FF2B5EF4-FFF2-40B4-BE49-F238E27FC236}">
                <a16:creationId xmlns:a16="http://schemas.microsoft.com/office/drawing/2014/main" id="{3FD59149-9CB2-5388-3D84-BAE1820B2540}"/>
              </a:ext>
            </a:extLst>
          </p:cNvPr>
          <p:cNvSpPr txBox="1">
            <a:spLocks/>
          </p:cNvSpPr>
          <p:nvPr/>
        </p:nvSpPr>
        <p:spPr>
          <a:xfrm>
            <a:off x="711916" y="5959079"/>
            <a:ext cx="10515600" cy="80684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800"/>
              </a:spcAft>
              <a:tabLst>
                <a:tab pos="914400" algn="l"/>
              </a:tabLst>
            </a:pPr>
            <a:r>
              <a:rPr lang="en-GB"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Recommendation 9</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Assess the pressure forces for transient operations and accidental scenarios to confirm the feasibility/robustness of the proposed RF window design.</a:t>
            </a:r>
          </a:p>
          <a:p>
            <a:pPr algn="just">
              <a:lnSpc>
                <a:spcPct val="115000"/>
              </a:lnSpc>
              <a:spcAft>
                <a:spcPts val="800"/>
              </a:spcAft>
              <a:tabLst>
                <a:tab pos="914400" algn="l"/>
              </a:tabLst>
            </a:pPr>
            <a:endParaRPr lang="en-GB"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8BC080FB-3B30-C024-6190-9CB80ADC153C}"/>
              </a:ext>
            </a:extLst>
          </p:cNvPr>
          <p:cNvSpPr txBox="1"/>
          <p:nvPr/>
        </p:nvSpPr>
        <p:spPr>
          <a:xfrm>
            <a:off x="313967" y="1859002"/>
            <a:ext cx="4727933" cy="2306465"/>
          </a:xfrm>
          <a:prstGeom prst="rect">
            <a:avLst/>
          </a:prstGeom>
          <a:noFill/>
        </p:spPr>
        <p:txBody>
          <a:bodyPr wrap="square" rtlCol="0">
            <a:spAutoFit/>
          </a:bodyPr>
          <a:lstStyle/>
          <a:p>
            <a:pPr algn="just">
              <a:lnSpc>
                <a:spcPct val="115000"/>
              </a:lnSpc>
              <a:spcAft>
                <a:spcPts val="800"/>
              </a:spcAft>
            </a:pPr>
            <a:r>
              <a:rPr lang="en-GB" sz="1800" kern="100" dirty="0">
                <a:effectLst/>
                <a:latin typeface="Aptos" panose="020B0004020202020204" pitchFamily="34" charset="0"/>
                <a:ea typeface="Aptos" panose="020B0004020202020204" pitchFamily="34" charset="0"/>
                <a:cs typeface="Times New Roman" panose="02020603050405020304" pitchFamily="18" charset="0"/>
              </a:rPr>
              <a:t>The RF windows are very vulnerable to pressure forces. A maximum RF field pressure below 1000 Pa seems acceptable. However, the pressure forces which will be applied during transient operations and accidental scenarios (pump down, accidental loss of vacuum pressure…) are not investigated. </a:t>
            </a:r>
          </a:p>
        </p:txBody>
      </p:sp>
      <p:pic>
        <p:nvPicPr>
          <p:cNvPr id="4" name="Immagine 1">
            <a:extLst>
              <a:ext uri="{FF2B5EF4-FFF2-40B4-BE49-F238E27FC236}">
                <a16:creationId xmlns:a16="http://schemas.microsoft.com/office/drawing/2014/main" id="{0FC92988-6E2E-3778-C702-7480A6D86B9E}"/>
              </a:ext>
            </a:extLst>
          </p:cNvPr>
          <p:cNvPicPr>
            <a:picLocks noChangeAspect="1"/>
          </p:cNvPicPr>
          <p:nvPr/>
        </p:nvPicPr>
        <p:blipFill>
          <a:blip r:embed="rId2"/>
          <a:stretch>
            <a:fillRect/>
          </a:stretch>
        </p:blipFill>
        <p:spPr>
          <a:xfrm>
            <a:off x="7403378" y="1417638"/>
            <a:ext cx="3709122" cy="2520563"/>
          </a:xfrm>
          <a:prstGeom prst="rect">
            <a:avLst/>
          </a:prstGeom>
        </p:spPr>
      </p:pic>
      <p:pic>
        <p:nvPicPr>
          <p:cNvPr id="6" name="Immagine 10">
            <a:extLst>
              <a:ext uri="{FF2B5EF4-FFF2-40B4-BE49-F238E27FC236}">
                <a16:creationId xmlns:a16="http://schemas.microsoft.com/office/drawing/2014/main" id="{32CB7DB4-772E-DC0C-09E1-2B4D53DA4B55}"/>
              </a:ext>
            </a:extLst>
          </p:cNvPr>
          <p:cNvPicPr>
            <a:picLocks noChangeAspect="1"/>
          </p:cNvPicPr>
          <p:nvPr/>
        </p:nvPicPr>
        <p:blipFill>
          <a:blip r:embed="rId3"/>
          <a:stretch>
            <a:fillRect/>
          </a:stretch>
        </p:blipFill>
        <p:spPr>
          <a:xfrm>
            <a:off x="8017740" y="3760784"/>
            <a:ext cx="2480397" cy="1826060"/>
          </a:xfrm>
          <a:prstGeom prst="rect">
            <a:avLst/>
          </a:prstGeom>
        </p:spPr>
      </p:pic>
    </p:spTree>
    <p:extLst>
      <p:ext uri="{BB962C8B-B14F-4D97-AF65-F5344CB8AC3E}">
        <p14:creationId xmlns:p14="http://schemas.microsoft.com/office/powerpoint/2010/main" val="2531160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5DB8DF-AC67-60AB-903B-31B1303B17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8B1D201-DC54-2DBC-F59E-D7AECB595774}"/>
              </a:ext>
            </a:extLst>
          </p:cNvPr>
          <p:cNvSpPr>
            <a:spLocks noGrp="1"/>
          </p:cNvSpPr>
          <p:nvPr>
            <p:ph type="title"/>
          </p:nvPr>
        </p:nvSpPr>
        <p:spPr/>
        <p:txBody>
          <a:bodyPr>
            <a:normAutofit/>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Q4</a:t>
            </a:r>
            <a:r>
              <a:rPr lang="en-GB" sz="3100" dirty="0">
                <a:solidFill>
                  <a:srgbClr val="0070C0"/>
                </a:solidFill>
              </a:rPr>
              <a:t>: Are there other more promising solutions worth exploring?</a:t>
            </a:r>
          </a:p>
        </p:txBody>
      </p:sp>
      <p:sp>
        <p:nvSpPr>
          <p:cNvPr id="7" name="Content Placeholder 6">
            <a:extLst>
              <a:ext uri="{FF2B5EF4-FFF2-40B4-BE49-F238E27FC236}">
                <a16:creationId xmlns:a16="http://schemas.microsoft.com/office/drawing/2014/main" id="{0E316EF2-78B9-30B2-391F-EFCDA9539122}"/>
              </a:ext>
            </a:extLst>
          </p:cNvPr>
          <p:cNvSpPr>
            <a:spLocks noGrp="1"/>
          </p:cNvSpPr>
          <p:nvPr>
            <p:ph idx="1"/>
          </p:nvPr>
        </p:nvSpPr>
        <p:spPr>
          <a:xfrm>
            <a:off x="133350" y="1668541"/>
            <a:ext cx="7962900" cy="4905375"/>
          </a:xfrm>
        </p:spPr>
        <p:txBody>
          <a:bodyPr>
            <a:normAutofit fontScale="77500" lnSpcReduction="20000"/>
          </a:bodyPr>
          <a:lstStyle/>
          <a:p>
            <a:pPr algn="just"/>
            <a:r>
              <a:rPr lang="en-GB" dirty="0"/>
              <a:t>In the proposed design, it is not possible to laterally insert an inter-cell cryostat around a warm bore constituted of cavities and adsorbers preassembled and to use standard vacuum coupling system. It is mainly due to two conflicts:</a:t>
            </a:r>
          </a:p>
          <a:p>
            <a:pPr lvl="1" algn="just"/>
            <a:r>
              <a:rPr lang="en-GB" dirty="0"/>
              <a:t>The internal diameter of the cryostat is few centimetres smaller than the external cavity diameter. What will be the impact on the performance if we remove this conflict (smaller cavity external diameter and/or larger SC coil diameter)?</a:t>
            </a:r>
          </a:p>
          <a:p>
            <a:pPr lvl="1" algn="just"/>
            <a:r>
              <a:rPr lang="en-GB" dirty="0"/>
              <a:t>The waveguides of the cavity are blocking the lateral insertion. In the preliminary mechanical design of the cavity (see slide #23 of the RF design presentation), the waveguide seems bolted on the cavity. Can we assemble the waveguide after the cryostat insertion?</a:t>
            </a:r>
          </a:p>
          <a:p>
            <a:pPr algn="just"/>
            <a:r>
              <a:rPr lang="en-GB" dirty="0"/>
              <a:t>Removing these two conflicts will:</a:t>
            </a:r>
          </a:p>
          <a:p>
            <a:pPr lvl="1" algn="just"/>
            <a:r>
              <a:rPr lang="en-GB" dirty="0"/>
              <a:t>Ease the assembly of a cooling cell.</a:t>
            </a:r>
          </a:p>
          <a:p>
            <a:pPr lvl="1" algn="just"/>
            <a:r>
              <a:rPr lang="en-GB" dirty="0"/>
              <a:t>Ease the de-assembly of a cooling cell if we must exchange/repair a cavity or an absorber.</a:t>
            </a:r>
          </a:p>
          <a:p>
            <a:pPr lvl="1" algn="just"/>
            <a:r>
              <a:rPr lang="en-GB" dirty="0"/>
              <a:t>Decouple the inter-cell cryostat assembly with respect to the availability of RF cavities and absorbers.</a:t>
            </a:r>
          </a:p>
          <a:p>
            <a:pPr lvl="1" algn="just"/>
            <a:r>
              <a:rPr lang="en-GB" dirty="0"/>
              <a:t>Allow the use of standard vacuum couplings on the warm bore (cavity/absorber line).</a:t>
            </a:r>
          </a:p>
          <a:p>
            <a:pPr algn="just"/>
            <a:endParaRPr lang="en-GB" dirty="0"/>
          </a:p>
        </p:txBody>
      </p:sp>
      <p:sp>
        <p:nvSpPr>
          <p:cNvPr id="44" name="Content Placeholder 33">
            <a:extLst>
              <a:ext uri="{FF2B5EF4-FFF2-40B4-BE49-F238E27FC236}">
                <a16:creationId xmlns:a16="http://schemas.microsoft.com/office/drawing/2014/main" id="{4F8EE5AF-21CB-E234-9B30-6827CBCDD727}"/>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pic>
        <p:nvPicPr>
          <p:cNvPr id="8" name="Immagine 37" descr="Immagine che contiene diagramma, Piano, schermata, Planimetria&#10;&#10;Il contenuto generato dall'IA potrebbe non essere corretto.">
            <a:extLst>
              <a:ext uri="{FF2B5EF4-FFF2-40B4-BE49-F238E27FC236}">
                <a16:creationId xmlns:a16="http://schemas.microsoft.com/office/drawing/2014/main" id="{6A9DC2E2-4BEB-0AEA-DA5D-851EA632D4EE}"/>
              </a:ext>
            </a:extLst>
          </p:cNvPr>
          <p:cNvPicPr>
            <a:picLocks noChangeAspect="1"/>
          </p:cNvPicPr>
          <p:nvPr/>
        </p:nvPicPr>
        <p:blipFill>
          <a:blip r:embed="rId2">
            <a:extLst>
              <a:ext uri="{28A0092B-C50C-407E-A947-70E740481C1C}">
                <a14:useLocalDpi xmlns:a14="http://schemas.microsoft.com/office/drawing/2010/main" val="0"/>
              </a:ext>
            </a:extLst>
          </a:blip>
          <a:srcRect l="11939" t="12694" r="25070" b="11486"/>
          <a:stretch/>
        </p:blipFill>
        <p:spPr>
          <a:xfrm>
            <a:off x="9505950" y="1690688"/>
            <a:ext cx="2552700" cy="3009900"/>
          </a:xfrm>
          <a:prstGeom prst="rect">
            <a:avLst/>
          </a:prstGeom>
        </p:spPr>
      </p:pic>
      <p:cxnSp>
        <p:nvCxnSpPr>
          <p:cNvPr id="10" name="Straight Connector 9">
            <a:extLst>
              <a:ext uri="{FF2B5EF4-FFF2-40B4-BE49-F238E27FC236}">
                <a16:creationId xmlns:a16="http://schemas.microsoft.com/office/drawing/2014/main" id="{E84DCE1D-F759-1808-4F84-774CFB4BD45C}"/>
              </a:ext>
            </a:extLst>
          </p:cNvPr>
          <p:cNvCxnSpPr/>
          <p:nvPr/>
        </p:nvCxnSpPr>
        <p:spPr>
          <a:xfrm flipH="1">
            <a:off x="9055100" y="2806778"/>
            <a:ext cx="6477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6B17DA31-4930-F9E0-6904-7AB15F616161}"/>
              </a:ext>
            </a:extLst>
          </p:cNvPr>
          <p:cNvCxnSpPr>
            <a:cxnSpLocks/>
          </p:cNvCxnSpPr>
          <p:nvPr/>
        </p:nvCxnSpPr>
        <p:spPr>
          <a:xfrm flipH="1">
            <a:off x="9055100" y="2914728"/>
            <a:ext cx="1727200"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994013EE-3991-2B19-98BA-719E3D5A2873}"/>
              </a:ext>
            </a:extLst>
          </p:cNvPr>
          <p:cNvCxnSpPr>
            <a:cxnSpLocks/>
          </p:cNvCxnSpPr>
          <p:nvPr/>
        </p:nvCxnSpPr>
        <p:spPr>
          <a:xfrm>
            <a:off x="9194800" y="2305050"/>
            <a:ext cx="0" cy="50172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3F316B26-D8DF-44E8-7E72-DFA7F5B3B7B1}"/>
              </a:ext>
            </a:extLst>
          </p:cNvPr>
          <p:cNvCxnSpPr>
            <a:cxnSpLocks/>
          </p:cNvCxnSpPr>
          <p:nvPr/>
        </p:nvCxnSpPr>
        <p:spPr>
          <a:xfrm flipV="1">
            <a:off x="9194800" y="2914728"/>
            <a:ext cx="0" cy="8882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8" name="Straight Connector 17">
            <a:extLst>
              <a:ext uri="{FF2B5EF4-FFF2-40B4-BE49-F238E27FC236}">
                <a16:creationId xmlns:a16="http://schemas.microsoft.com/office/drawing/2014/main" id="{C6A91A57-8926-5293-C479-990CE30C24BA}"/>
              </a:ext>
            </a:extLst>
          </p:cNvPr>
          <p:cNvCxnSpPr/>
          <p:nvPr/>
        </p:nvCxnSpPr>
        <p:spPr>
          <a:xfrm>
            <a:off x="9194800" y="2660650"/>
            <a:ext cx="0" cy="25407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27D51238-4391-51B0-363E-4A565774B5FA}"/>
              </a:ext>
            </a:extLst>
          </p:cNvPr>
          <p:cNvSpPr txBox="1"/>
          <p:nvPr/>
        </p:nvSpPr>
        <p:spPr>
          <a:xfrm rot="16200000">
            <a:off x="8748804" y="2377462"/>
            <a:ext cx="662361" cy="307777"/>
          </a:xfrm>
          <a:prstGeom prst="rect">
            <a:avLst/>
          </a:prstGeom>
          <a:noFill/>
        </p:spPr>
        <p:txBody>
          <a:bodyPr wrap="none" rtlCol="0">
            <a:spAutoFit/>
          </a:bodyPr>
          <a:lstStyle/>
          <a:p>
            <a:r>
              <a:rPr lang="en-US" sz="1400" dirty="0">
                <a:solidFill>
                  <a:srgbClr val="FF0000"/>
                </a:solidFill>
              </a:rPr>
              <a:t>~4 cm</a:t>
            </a:r>
            <a:endParaRPr lang="en-GB" sz="1400" dirty="0">
              <a:solidFill>
                <a:srgbClr val="FF0000"/>
              </a:solidFill>
            </a:endParaRPr>
          </a:p>
        </p:txBody>
      </p:sp>
      <p:sp>
        <p:nvSpPr>
          <p:cNvPr id="22" name="TextBox 21">
            <a:extLst>
              <a:ext uri="{FF2B5EF4-FFF2-40B4-BE49-F238E27FC236}">
                <a16:creationId xmlns:a16="http://schemas.microsoft.com/office/drawing/2014/main" id="{34FFF7C5-F45D-CED0-BC7F-698A68A76D49}"/>
              </a:ext>
            </a:extLst>
          </p:cNvPr>
          <p:cNvSpPr txBox="1"/>
          <p:nvPr/>
        </p:nvSpPr>
        <p:spPr>
          <a:xfrm>
            <a:off x="8222659" y="1907514"/>
            <a:ext cx="938077" cy="307777"/>
          </a:xfrm>
          <a:prstGeom prst="rect">
            <a:avLst/>
          </a:prstGeom>
          <a:noFill/>
        </p:spPr>
        <p:txBody>
          <a:bodyPr wrap="none" rtlCol="0">
            <a:spAutoFit/>
          </a:bodyPr>
          <a:lstStyle/>
          <a:p>
            <a:r>
              <a:rPr lang="en-US" sz="1400" dirty="0">
                <a:solidFill>
                  <a:srgbClr val="FF0000"/>
                </a:solidFill>
              </a:rPr>
              <a:t>Conflict 1</a:t>
            </a:r>
            <a:endParaRPr lang="en-GB" sz="1400" dirty="0">
              <a:solidFill>
                <a:srgbClr val="FF0000"/>
              </a:solidFill>
            </a:endParaRPr>
          </a:p>
        </p:txBody>
      </p:sp>
      <p:sp>
        <p:nvSpPr>
          <p:cNvPr id="23" name="TextBox 22">
            <a:extLst>
              <a:ext uri="{FF2B5EF4-FFF2-40B4-BE49-F238E27FC236}">
                <a16:creationId xmlns:a16="http://schemas.microsoft.com/office/drawing/2014/main" id="{B22D2CAB-7ADD-C522-2162-620A6C80EE76}"/>
              </a:ext>
            </a:extLst>
          </p:cNvPr>
          <p:cNvSpPr txBox="1"/>
          <p:nvPr/>
        </p:nvSpPr>
        <p:spPr>
          <a:xfrm>
            <a:off x="9160736" y="1414233"/>
            <a:ext cx="938077" cy="307777"/>
          </a:xfrm>
          <a:prstGeom prst="rect">
            <a:avLst/>
          </a:prstGeom>
          <a:noFill/>
        </p:spPr>
        <p:txBody>
          <a:bodyPr wrap="none" rtlCol="0">
            <a:spAutoFit/>
          </a:bodyPr>
          <a:lstStyle/>
          <a:p>
            <a:r>
              <a:rPr lang="en-US" sz="1400" dirty="0">
                <a:solidFill>
                  <a:srgbClr val="FF0000"/>
                </a:solidFill>
              </a:rPr>
              <a:t>Conflict 2</a:t>
            </a:r>
            <a:endParaRPr lang="en-GB" sz="1400" dirty="0">
              <a:solidFill>
                <a:srgbClr val="FF0000"/>
              </a:solidFill>
            </a:endParaRPr>
          </a:p>
        </p:txBody>
      </p:sp>
      <p:cxnSp>
        <p:nvCxnSpPr>
          <p:cNvPr id="25" name="Straight Arrow Connector 24">
            <a:extLst>
              <a:ext uri="{FF2B5EF4-FFF2-40B4-BE49-F238E27FC236}">
                <a16:creationId xmlns:a16="http://schemas.microsoft.com/office/drawing/2014/main" id="{B8BCCBE3-61C1-2EE8-5AFA-47B31C52CEBE}"/>
              </a:ext>
            </a:extLst>
          </p:cNvPr>
          <p:cNvCxnSpPr>
            <a:cxnSpLocks/>
          </p:cNvCxnSpPr>
          <p:nvPr/>
        </p:nvCxnSpPr>
        <p:spPr>
          <a:xfrm>
            <a:off x="8722552" y="2258772"/>
            <a:ext cx="234399" cy="2491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3B7AA09F-0900-8079-0AFA-6893C1C88F6D}"/>
              </a:ext>
            </a:extLst>
          </p:cNvPr>
          <p:cNvCxnSpPr>
            <a:cxnSpLocks/>
          </p:cNvCxnSpPr>
          <p:nvPr/>
        </p:nvCxnSpPr>
        <p:spPr>
          <a:xfrm>
            <a:off x="9719015" y="1711914"/>
            <a:ext cx="294935" cy="34947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28" name="Immagine 3">
            <a:extLst>
              <a:ext uri="{FF2B5EF4-FFF2-40B4-BE49-F238E27FC236}">
                <a16:creationId xmlns:a16="http://schemas.microsoft.com/office/drawing/2014/main" id="{2D542952-8D63-5212-A65A-CA0399CB12E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233873" y="4923569"/>
            <a:ext cx="2079822" cy="1915132"/>
          </a:xfrm>
          <a:prstGeom prst="rect">
            <a:avLst/>
          </a:prstGeom>
        </p:spPr>
      </p:pic>
    </p:spTree>
    <p:extLst>
      <p:ext uri="{BB962C8B-B14F-4D97-AF65-F5344CB8AC3E}">
        <p14:creationId xmlns:p14="http://schemas.microsoft.com/office/powerpoint/2010/main" val="3599698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F01701-5825-9C85-0515-65583864471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E6BFB92-3D56-026B-D358-895D5F175B90}"/>
              </a:ext>
            </a:extLst>
          </p:cNvPr>
          <p:cNvSpPr>
            <a:spLocks noGrp="1"/>
          </p:cNvSpPr>
          <p:nvPr>
            <p:ph type="title"/>
          </p:nvPr>
        </p:nvSpPr>
        <p:spPr/>
        <p:txBody>
          <a:bodyPr>
            <a:normAutofit/>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Q4</a:t>
            </a:r>
            <a:r>
              <a:rPr lang="en-GB" sz="3100" dirty="0">
                <a:solidFill>
                  <a:srgbClr val="0070C0"/>
                </a:solidFill>
              </a:rPr>
              <a:t>: Are there other more promising solutions worth exploring?</a:t>
            </a:r>
          </a:p>
        </p:txBody>
      </p:sp>
      <p:sp>
        <p:nvSpPr>
          <p:cNvPr id="7" name="Content Placeholder 6">
            <a:extLst>
              <a:ext uri="{FF2B5EF4-FFF2-40B4-BE49-F238E27FC236}">
                <a16:creationId xmlns:a16="http://schemas.microsoft.com/office/drawing/2014/main" id="{1EBF289B-8FE3-50A3-E119-BB77C689CE4E}"/>
              </a:ext>
            </a:extLst>
          </p:cNvPr>
          <p:cNvSpPr>
            <a:spLocks noGrp="1"/>
          </p:cNvSpPr>
          <p:nvPr>
            <p:ph idx="1"/>
          </p:nvPr>
        </p:nvSpPr>
        <p:spPr>
          <a:xfrm>
            <a:off x="133350" y="1744741"/>
            <a:ext cx="11874500" cy="4352925"/>
          </a:xfrm>
        </p:spPr>
        <p:txBody>
          <a:bodyPr>
            <a:normAutofit lnSpcReduction="10000"/>
          </a:bodyPr>
          <a:lstStyle/>
          <a:p>
            <a:pPr algn="just"/>
            <a:r>
              <a:rPr lang="en-GB" dirty="0"/>
              <a:t>The Girder concept:</a:t>
            </a:r>
          </a:p>
          <a:p>
            <a:pPr lvl="1" algn="just"/>
            <a:r>
              <a:rPr lang="en-GB" dirty="0"/>
              <a:t>The presented concept would not allow the disassembly (e.g. for repairs) of a single 1-metre unit in the 1-km line. Hence a full girder (probably limited to 25 tonnes, so 5-6 metres long) would need to be replaced, with disassembly then done outside the beam line. </a:t>
            </a:r>
          </a:p>
          <a:p>
            <a:pPr lvl="1" algn="just"/>
            <a:r>
              <a:rPr lang="en-GB" dirty="0"/>
              <a:t>For this reason, we recommend to focus the design on a complete girder, and from there to identify what a 1-metre demonstrator would look like.</a:t>
            </a:r>
          </a:p>
          <a:p>
            <a:pPr lvl="1" algn="just"/>
            <a:r>
              <a:rPr lang="en-GB" dirty="0"/>
              <a:t>This girder concept could allow to optimise the warm RF/beam line much better, i.e. to include absorber, RF waveguides and any vacuum connections in a single position and to exploit the longitudinal space more for RF field. A 5-6 metres warm line could even be fully welded. </a:t>
            </a:r>
          </a:p>
          <a:p>
            <a:pPr lvl="1" algn="just"/>
            <a:r>
              <a:rPr lang="en-GB" dirty="0"/>
              <a:t>This girder concept will impose the assembly of the solenoid cryostat in two half shells (while of course using full solenoids) with full RF/magnet integration.</a:t>
            </a:r>
          </a:p>
        </p:txBody>
      </p:sp>
      <p:sp>
        <p:nvSpPr>
          <p:cNvPr id="44" name="Content Placeholder 33">
            <a:extLst>
              <a:ext uri="{FF2B5EF4-FFF2-40B4-BE49-F238E27FC236}">
                <a16:creationId xmlns:a16="http://schemas.microsoft.com/office/drawing/2014/main" id="{B1FDDA6E-B2E5-7FD0-0752-875AD707DA24}"/>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Tree>
    <p:extLst>
      <p:ext uri="{BB962C8B-B14F-4D97-AF65-F5344CB8AC3E}">
        <p14:creationId xmlns:p14="http://schemas.microsoft.com/office/powerpoint/2010/main" val="28926246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54451DA-21B7-2D81-1810-869768C5E08A}"/>
              </a:ext>
            </a:extLst>
          </p:cNvPr>
          <p:cNvSpPr>
            <a:spLocks noGrp="1"/>
          </p:cNvSpPr>
          <p:nvPr>
            <p:ph idx="1"/>
          </p:nvPr>
        </p:nvSpPr>
        <p:spPr>
          <a:xfrm>
            <a:off x="3994150" y="2970212"/>
            <a:ext cx="4445000" cy="917575"/>
          </a:xfrm>
        </p:spPr>
        <p:txBody>
          <a:bodyPr>
            <a:normAutofit lnSpcReduction="10000"/>
          </a:bodyPr>
          <a:lstStyle/>
          <a:p>
            <a:pPr marL="0" indent="0">
              <a:buNone/>
            </a:pPr>
            <a:r>
              <a:rPr lang="en-US" sz="6000" dirty="0">
                <a:solidFill>
                  <a:srgbClr val="0070C0"/>
                </a:solidFill>
              </a:rPr>
              <a:t>Thank you!</a:t>
            </a:r>
            <a:endParaRPr lang="en-GB" sz="6000" dirty="0">
              <a:solidFill>
                <a:srgbClr val="0070C0"/>
              </a:solidFill>
            </a:endParaRPr>
          </a:p>
        </p:txBody>
      </p:sp>
    </p:spTree>
    <p:extLst>
      <p:ext uri="{BB962C8B-B14F-4D97-AF65-F5344CB8AC3E}">
        <p14:creationId xmlns:p14="http://schemas.microsoft.com/office/powerpoint/2010/main" val="4228067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2CF3AF-96E8-1019-398C-66F3AE3B5E03}"/>
              </a:ext>
            </a:extLst>
          </p:cNvPr>
          <p:cNvSpPr>
            <a:spLocks noGrp="1"/>
          </p:cNvSpPr>
          <p:nvPr>
            <p:ph type="title"/>
          </p:nvPr>
        </p:nvSpPr>
        <p:spPr/>
        <p:txBody>
          <a:bodyPr/>
          <a:lstStyle/>
          <a:p>
            <a:r>
              <a:rPr lang="en-US" dirty="0">
                <a:solidFill>
                  <a:srgbClr val="0070C0"/>
                </a:solidFill>
              </a:rPr>
              <a:t>Introduction</a:t>
            </a:r>
            <a:endParaRPr lang="en-GB" dirty="0">
              <a:solidFill>
                <a:srgbClr val="0070C0"/>
              </a:solidFill>
            </a:endParaRPr>
          </a:p>
        </p:txBody>
      </p:sp>
      <p:sp>
        <p:nvSpPr>
          <p:cNvPr id="3" name="Content Placeholder 2">
            <a:extLst>
              <a:ext uri="{FF2B5EF4-FFF2-40B4-BE49-F238E27FC236}">
                <a16:creationId xmlns:a16="http://schemas.microsoft.com/office/drawing/2014/main" id="{E6B06213-0D61-95F5-FD44-4EA440A1A304}"/>
              </a:ext>
            </a:extLst>
          </p:cNvPr>
          <p:cNvSpPr>
            <a:spLocks noGrp="1"/>
          </p:cNvSpPr>
          <p:nvPr>
            <p:ph idx="1"/>
          </p:nvPr>
        </p:nvSpPr>
        <p:spPr/>
        <p:txBody>
          <a:bodyPr>
            <a:normAutofit lnSpcReduction="10000"/>
          </a:bodyPr>
          <a:lstStyle/>
          <a:p>
            <a:r>
              <a:rPr lang="en-US" dirty="0"/>
              <a:t>The first review</a:t>
            </a:r>
            <a:r>
              <a:rPr lang="en-GB" dirty="0"/>
              <a:t> of the conceptual design of the cooling cell integration held on 6 May 2025 at CERN.</a:t>
            </a:r>
          </a:p>
          <a:p>
            <a:r>
              <a:rPr lang="en-GB" dirty="0"/>
              <a:t>Review Panel:</a:t>
            </a:r>
          </a:p>
          <a:p>
            <a:pPr lvl="1"/>
            <a:r>
              <a:rPr lang="en-GB" dirty="0"/>
              <a:t>Francesco Bertinelli (CERN, contributing retiree)</a:t>
            </a:r>
          </a:p>
          <a:p>
            <a:pPr lvl="1"/>
            <a:r>
              <a:rPr lang="en-GB" dirty="0"/>
              <a:t>Teddy Capelli (CERN, EN/MME)</a:t>
            </a:r>
          </a:p>
          <a:p>
            <a:pPr lvl="1"/>
            <a:r>
              <a:rPr lang="en-GB" dirty="0"/>
              <a:t>Vittorio Parma (CERN, SYS/RF)</a:t>
            </a:r>
          </a:p>
          <a:p>
            <a:pPr lvl="1"/>
            <a:r>
              <a:rPr lang="en-GB" dirty="0"/>
              <a:t>Laurent Tavian (CERN, contributing retiree)</a:t>
            </a:r>
          </a:p>
          <a:p>
            <a:r>
              <a:rPr lang="en-GB" dirty="0"/>
              <a:t>The review agenda and the presentations are available on Indico (</a:t>
            </a:r>
            <a:r>
              <a:rPr lang="en-GB" dirty="0">
                <a:hlinkClick r:id="rId2"/>
              </a:rPr>
              <a:t>Review of the 1st cooling cell integration (May 6, 2025) · Indico</a:t>
            </a:r>
            <a:r>
              <a:rPr lang="en-GB" dirty="0"/>
              <a:t>)</a:t>
            </a:r>
          </a:p>
          <a:p>
            <a:r>
              <a:rPr lang="en-GB" dirty="0"/>
              <a:t>The Panel thanks the participants for their clear and complete presentations.</a:t>
            </a:r>
          </a:p>
          <a:p>
            <a:endParaRPr lang="en-GB" dirty="0"/>
          </a:p>
        </p:txBody>
      </p:sp>
    </p:spTree>
    <p:extLst>
      <p:ext uri="{BB962C8B-B14F-4D97-AF65-F5344CB8AC3E}">
        <p14:creationId xmlns:p14="http://schemas.microsoft.com/office/powerpoint/2010/main" val="3873688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CD2FB-4784-6B09-605E-2F402808D833}"/>
              </a:ext>
            </a:extLst>
          </p:cNvPr>
          <p:cNvSpPr>
            <a:spLocks noGrp="1"/>
          </p:cNvSpPr>
          <p:nvPr>
            <p:ph type="title"/>
          </p:nvPr>
        </p:nvSpPr>
        <p:spPr>
          <a:xfrm>
            <a:off x="848842" y="36512"/>
            <a:ext cx="10515600" cy="644525"/>
          </a:xfrm>
        </p:spPr>
        <p:txBody>
          <a:bodyPr>
            <a:normAutofit fontScale="90000"/>
          </a:bodyPr>
          <a:lstStyle/>
          <a:p>
            <a:r>
              <a:rPr lang="en-US" dirty="0">
                <a:solidFill>
                  <a:srgbClr val="0070C0"/>
                </a:solidFill>
              </a:rPr>
              <a:t>Agenda of the review meeting</a:t>
            </a:r>
            <a:endParaRPr lang="en-GB" dirty="0">
              <a:solidFill>
                <a:srgbClr val="0070C0"/>
              </a:solidFill>
            </a:endParaRPr>
          </a:p>
        </p:txBody>
      </p:sp>
      <p:pic>
        <p:nvPicPr>
          <p:cNvPr id="5" name="Picture 4">
            <a:extLst>
              <a:ext uri="{FF2B5EF4-FFF2-40B4-BE49-F238E27FC236}">
                <a16:creationId xmlns:a16="http://schemas.microsoft.com/office/drawing/2014/main" id="{DE21C853-6869-1C47-1E7A-79F046E81CFB}"/>
              </a:ext>
            </a:extLst>
          </p:cNvPr>
          <p:cNvPicPr>
            <a:picLocks noChangeAspect="1"/>
          </p:cNvPicPr>
          <p:nvPr/>
        </p:nvPicPr>
        <p:blipFill>
          <a:blip r:embed="rId2"/>
          <a:stretch>
            <a:fillRect/>
          </a:stretch>
        </p:blipFill>
        <p:spPr>
          <a:xfrm>
            <a:off x="1310896" y="681037"/>
            <a:ext cx="5655053" cy="6130553"/>
          </a:xfrm>
          <a:prstGeom prst="rect">
            <a:avLst/>
          </a:prstGeom>
        </p:spPr>
      </p:pic>
      <p:sp>
        <p:nvSpPr>
          <p:cNvPr id="6" name="TextBox 5">
            <a:extLst>
              <a:ext uri="{FF2B5EF4-FFF2-40B4-BE49-F238E27FC236}">
                <a16:creationId xmlns:a16="http://schemas.microsoft.com/office/drawing/2014/main" id="{6AB088DC-8009-D78F-F8B9-21630860516A}"/>
              </a:ext>
            </a:extLst>
          </p:cNvPr>
          <p:cNvSpPr txBox="1"/>
          <p:nvPr/>
        </p:nvSpPr>
        <p:spPr>
          <a:xfrm>
            <a:off x="7717307" y="3429000"/>
            <a:ext cx="4207993" cy="1384995"/>
          </a:xfrm>
          <a:prstGeom prst="rect">
            <a:avLst/>
          </a:prstGeom>
          <a:noFill/>
        </p:spPr>
        <p:txBody>
          <a:bodyPr wrap="square" rtlCol="0">
            <a:spAutoFit/>
          </a:bodyPr>
          <a:lstStyle/>
          <a:p>
            <a:r>
              <a:rPr lang="en-GB" sz="2800" dirty="0">
                <a:hlinkClick r:id="rId3"/>
              </a:rPr>
              <a:t>Review of the 1st cooling cell integration (May 6, 2025) · Indico</a:t>
            </a:r>
            <a:endParaRPr lang="en-GB" sz="2800" dirty="0"/>
          </a:p>
        </p:txBody>
      </p:sp>
    </p:spTree>
    <p:extLst>
      <p:ext uri="{BB962C8B-B14F-4D97-AF65-F5344CB8AC3E}">
        <p14:creationId xmlns:p14="http://schemas.microsoft.com/office/powerpoint/2010/main" val="4509503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A4F18B-9B01-DD9E-7F91-B3C88E97F438}"/>
              </a:ext>
            </a:extLst>
          </p:cNvPr>
          <p:cNvSpPr>
            <a:spLocks noGrp="1"/>
          </p:cNvSpPr>
          <p:nvPr>
            <p:ph type="title"/>
          </p:nvPr>
        </p:nvSpPr>
        <p:spPr/>
        <p:txBody>
          <a:bodyPr/>
          <a:lstStyle/>
          <a:p>
            <a:r>
              <a:rPr lang="en-US" dirty="0">
                <a:solidFill>
                  <a:srgbClr val="0070C0"/>
                </a:solidFill>
              </a:rPr>
              <a:t>Charges to the review panel</a:t>
            </a:r>
            <a:endParaRPr lang="en-GB" dirty="0">
              <a:solidFill>
                <a:srgbClr val="0070C0"/>
              </a:solidFill>
            </a:endParaRPr>
          </a:p>
        </p:txBody>
      </p:sp>
      <p:sp>
        <p:nvSpPr>
          <p:cNvPr id="3" name="Content Placeholder 2">
            <a:extLst>
              <a:ext uri="{FF2B5EF4-FFF2-40B4-BE49-F238E27FC236}">
                <a16:creationId xmlns:a16="http://schemas.microsoft.com/office/drawing/2014/main" id="{C89792FF-2B03-BE41-EDDB-846EAD1B5702}"/>
              </a:ext>
            </a:extLst>
          </p:cNvPr>
          <p:cNvSpPr>
            <a:spLocks noGrp="1"/>
          </p:cNvSpPr>
          <p:nvPr>
            <p:ph idx="1"/>
          </p:nvPr>
        </p:nvSpPr>
        <p:spPr/>
        <p:txBody>
          <a:bodyPr>
            <a:normAutofit/>
          </a:bodyPr>
          <a:lstStyle/>
          <a:p>
            <a:pPr algn="just"/>
            <a:r>
              <a:rPr lang="en-GB" dirty="0"/>
              <a:t>The review panel is asked to assess the work done, taking into account that the work is at a very preliminary stage. It is recommended to address the following questions:</a:t>
            </a:r>
          </a:p>
          <a:p>
            <a:pPr marL="457200" lvl="1" indent="0" algn="just">
              <a:buNone/>
            </a:pPr>
            <a:r>
              <a:rPr lang="en-GB" sz="2800" dirty="0">
                <a:solidFill>
                  <a:srgbClr val="FF0000"/>
                </a:solidFill>
              </a:rPr>
              <a:t>Q1</a:t>
            </a:r>
            <a:r>
              <a:rPr lang="en-GB" sz="2800" dirty="0"/>
              <a:t>: Is the proposed concept for cooling cell integration suitable to the scope?</a:t>
            </a:r>
          </a:p>
          <a:p>
            <a:pPr marL="457200" lvl="1" indent="0" algn="just">
              <a:buNone/>
            </a:pPr>
            <a:r>
              <a:rPr lang="en-GB" sz="2800" dirty="0">
                <a:solidFill>
                  <a:srgbClr val="FF0000"/>
                </a:solidFill>
              </a:rPr>
              <a:t>Q2</a:t>
            </a:r>
            <a:r>
              <a:rPr lang="en-GB" sz="2800" dirty="0"/>
              <a:t>: Is the assembly procedure viable and effective given the constraints?</a:t>
            </a:r>
          </a:p>
          <a:p>
            <a:pPr marL="457200" lvl="1" indent="0" algn="just">
              <a:buNone/>
            </a:pPr>
            <a:r>
              <a:rPr lang="en-GB" sz="2800" dirty="0">
                <a:solidFill>
                  <a:srgbClr val="FF0000"/>
                </a:solidFill>
              </a:rPr>
              <a:t>Q3</a:t>
            </a:r>
            <a:r>
              <a:rPr lang="en-GB" sz="2800" dirty="0"/>
              <a:t>: Is the force support structure and support/anchoring system adequate?</a:t>
            </a:r>
          </a:p>
          <a:p>
            <a:pPr marL="457200" lvl="1" indent="0" algn="just">
              <a:buNone/>
            </a:pPr>
            <a:r>
              <a:rPr lang="en-GB" sz="2800" dirty="0">
                <a:solidFill>
                  <a:srgbClr val="FF0000"/>
                </a:solidFill>
              </a:rPr>
              <a:t>Q4</a:t>
            </a:r>
            <a:r>
              <a:rPr lang="en-GB" sz="2800" dirty="0"/>
              <a:t>: Are there other more promising solutions worth exploring?</a:t>
            </a:r>
          </a:p>
          <a:p>
            <a:pPr algn="just"/>
            <a:endParaRPr lang="en-GB" dirty="0"/>
          </a:p>
        </p:txBody>
      </p:sp>
    </p:spTree>
    <p:extLst>
      <p:ext uri="{BB962C8B-B14F-4D97-AF65-F5344CB8AC3E}">
        <p14:creationId xmlns:p14="http://schemas.microsoft.com/office/powerpoint/2010/main" val="7227208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A3E971-1BE5-172B-A746-F8A3FA8EA271}"/>
              </a:ext>
            </a:extLst>
          </p:cNvPr>
          <p:cNvSpPr>
            <a:spLocks noGrp="1"/>
          </p:cNvSpPr>
          <p:nvPr>
            <p:ph type="title"/>
          </p:nvPr>
        </p:nvSpPr>
        <p:spPr>
          <a:xfrm>
            <a:off x="666750" y="92075"/>
            <a:ext cx="1123950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Q1</a:t>
            </a:r>
            <a:r>
              <a:rPr lang="en-GB" sz="3100" dirty="0">
                <a:solidFill>
                  <a:srgbClr val="0070C0"/>
                </a:solidFill>
              </a:rPr>
              <a:t>: Is the proposed concept for cooling cell integration suitable to the scope?</a:t>
            </a:r>
          </a:p>
        </p:txBody>
      </p:sp>
      <p:sp>
        <p:nvSpPr>
          <p:cNvPr id="3" name="Content Placeholder 2">
            <a:extLst>
              <a:ext uri="{FF2B5EF4-FFF2-40B4-BE49-F238E27FC236}">
                <a16:creationId xmlns:a16="http://schemas.microsoft.com/office/drawing/2014/main" id="{754F81FA-C8CF-DE5C-69CF-2D7A5E4FF8CA}"/>
              </a:ext>
            </a:extLst>
          </p:cNvPr>
          <p:cNvSpPr>
            <a:spLocks noGrp="1"/>
          </p:cNvSpPr>
          <p:nvPr>
            <p:ph idx="1"/>
          </p:nvPr>
        </p:nvSpPr>
        <p:spPr/>
        <p:txBody>
          <a:bodyPr>
            <a:normAutofit fontScale="85000" lnSpcReduction="20000"/>
          </a:bodyPr>
          <a:lstStyle/>
          <a:p>
            <a:pPr algn="just"/>
            <a:r>
              <a:rPr lang="en-GB" dirty="0"/>
              <a:t>In the experience of the Panel, this application is probably the most severely complex because of the number of systems to be developed (HTS, aluminium RF foil, absorber material, vacuum couplers, …) and integrated in a very tight volume and reproduced in hundreds/thousands of units.</a:t>
            </a:r>
          </a:p>
          <a:p>
            <a:pPr algn="just"/>
            <a:r>
              <a:rPr lang="en-GB" dirty="0"/>
              <a:t>The lithium absorbers will bring specific hazards (explosion, flammability, corrosion, toxicity) with respect to other materials less performant but less reactive (e.g. Al or plastic) and maybe still acceptable for the demonstrator.</a:t>
            </a:r>
          </a:p>
          <a:p>
            <a:pPr algn="just"/>
            <a:r>
              <a:rPr lang="en-GB" dirty="0"/>
              <a:t>The present scope approach aiming to satisfy all constraints in a beam working demonstrator seems excessively ambitious. A more conservative pre-demonstrator combining HTS magnet and RF aspects with a more conventional absorber material (e.g. plastics or Al) and vacuum connection will already present challenges and learning opportunities to ensure progress.</a:t>
            </a:r>
          </a:p>
          <a:p>
            <a:pPr algn="just"/>
            <a:r>
              <a:rPr lang="en-GB" b="1" dirty="0">
                <a:solidFill>
                  <a:srgbClr val="FF0000"/>
                </a:solidFill>
              </a:rPr>
              <a:t>Recommendation 1</a:t>
            </a:r>
            <a:r>
              <a:rPr lang="en-GB" dirty="0"/>
              <a:t>: Assess the impact on the performance of the demonstrator equipped with more conventional material. </a:t>
            </a:r>
          </a:p>
          <a:p>
            <a:pPr algn="just"/>
            <a:endParaRPr lang="en-GB" dirty="0"/>
          </a:p>
        </p:txBody>
      </p:sp>
    </p:spTree>
    <p:extLst>
      <p:ext uri="{BB962C8B-B14F-4D97-AF65-F5344CB8AC3E}">
        <p14:creationId xmlns:p14="http://schemas.microsoft.com/office/powerpoint/2010/main" val="389581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1107E2-EE92-CC92-189A-6575EC01C39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44AC5C6-0BC3-1672-B7B1-C5C7DC0D2059}"/>
              </a:ext>
            </a:extLst>
          </p:cNvPr>
          <p:cNvSpPr>
            <a:spLocks noGrp="1"/>
          </p:cNvSpPr>
          <p:nvPr>
            <p:ph type="title"/>
          </p:nvPr>
        </p:nvSpPr>
        <p:spPr>
          <a:xfrm>
            <a:off x="666750" y="92075"/>
            <a:ext cx="1123950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Q1</a:t>
            </a:r>
            <a:r>
              <a:rPr lang="en-GB" sz="3100" dirty="0">
                <a:solidFill>
                  <a:srgbClr val="0070C0"/>
                </a:solidFill>
              </a:rPr>
              <a:t>: Is the proposed concept for cooling cell integration suitable to the scope?</a:t>
            </a:r>
          </a:p>
        </p:txBody>
      </p:sp>
      <p:sp>
        <p:nvSpPr>
          <p:cNvPr id="3" name="Content Placeholder 2">
            <a:extLst>
              <a:ext uri="{FF2B5EF4-FFF2-40B4-BE49-F238E27FC236}">
                <a16:creationId xmlns:a16="http://schemas.microsoft.com/office/drawing/2014/main" id="{4C1458D2-709D-AF1A-7D7E-BC8CF92E8B2F}"/>
              </a:ext>
            </a:extLst>
          </p:cNvPr>
          <p:cNvSpPr>
            <a:spLocks noGrp="1"/>
          </p:cNvSpPr>
          <p:nvPr>
            <p:ph idx="1"/>
          </p:nvPr>
        </p:nvSpPr>
        <p:spPr>
          <a:xfrm>
            <a:off x="838200" y="1492251"/>
            <a:ext cx="10515600" cy="1454149"/>
          </a:xfrm>
        </p:spPr>
        <p:txBody>
          <a:bodyPr>
            <a:normAutofit fontScale="85000" lnSpcReduction="20000"/>
          </a:bodyPr>
          <a:lstStyle/>
          <a:p>
            <a:pPr algn="just"/>
            <a:r>
              <a:rPr lang="en-GB" dirty="0"/>
              <a:t>The new concept introducing the inter-cell cryostats seems better than the old concept. In steady-state operation, the magnetic forces are self-contained inside the inter-cell cold masses. However, during transient (quenches…), unbalance in magnet currents can create axial forces. The present design is based on 10 % of current unbalance. </a:t>
            </a:r>
          </a:p>
          <a:p>
            <a:pPr algn="just"/>
            <a:endParaRPr lang="en-GB" dirty="0"/>
          </a:p>
          <a:p>
            <a:pPr algn="just"/>
            <a:endParaRPr lang="en-GB" dirty="0"/>
          </a:p>
          <a:p>
            <a:pPr algn="just"/>
            <a:endParaRPr lang="en-GB" dirty="0"/>
          </a:p>
          <a:p>
            <a:pPr algn="just"/>
            <a:endParaRPr lang="en-GB" dirty="0"/>
          </a:p>
          <a:p>
            <a:pPr algn="just"/>
            <a:endParaRPr lang="en-GB" dirty="0"/>
          </a:p>
          <a:p>
            <a:pPr algn="just"/>
            <a:endParaRPr lang="en-GB" dirty="0"/>
          </a:p>
          <a:p>
            <a:pPr algn="just"/>
            <a:endParaRPr lang="en-GB" dirty="0"/>
          </a:p>
          <a:p>
            <a:pPr algn="just"/>
            <a:endParaRPr lang="en-GB" dirty="0"/>
          </a:p>
        </p:txBody>
      </p:sp>
      <p:sp>
        <p:nvSpPr>
          <p:cNvPr id="4" name="Content Placeholder 2">
            <a:extLst>
              <a:ext uri="{FF2B5EF4-FFF2-40B4-BE49-F238E27FC236}">
                <a16:creationId xmlns:a16="http://schemas.microsoft.com/office/drawing/2014/main" id="{95EFF498-6E7C-871D-821E-5CC3FDB561A5}"/>
              </a:ext>
            </a:extLst>
          </p:cNvPr>
          <p:cNvSpPr txBox="1">
            <a:spLocks/>
          </p:cNvSpPr>
          <p:nvPr/>
        </p:nvSpPr>
        <p:spPr>
          <a:xfrm>
            <a:off x="755650" y="5929311"/>
            <a:ext cx="10515600" cy="720725"/>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b="1" dirty="0">
                <a:solidFill>
                  <a:srgbClr val="FF0000"/>
                </a:solidFill>
              </a:rPr>
              <a:t>Recommendation 2</a:t>
            </a:r>
            <a:r>
              <a:rPr lang="en-GB" dirty="0"/>
              <a:t>: Confirm this maximum unbalanced value of 10 % as this input has a large impact on the inter-cell thermo-mechanical design.</a:t>
            </a:r>
          </a:p>
        </p:txBody>
      </p:sp>
      <p:pic>
        <p:nvPicPr>
          <p:cNvPr id="5" name="Immagine 15" descr="Immagine che contiene design&#10;&#10;Il contenuto generato dall'IA potrebbe non essere corretto.">
            <a:extLst>
              <a:ext uri="{FF2B5EF4-FFF2-40B4-BE49-F238E27FC236}">
                <a16:creationId xmlns:a16="http://schemas.microsoft.com/office/drawing/2014/main" id="{EA9BCF05-C46D-B5A6-2C4D-6F84A66B5F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9024" y="2921001"/>
            <a:ext cx="2663873" cy="2637112"/>
          </a:xfrm>
          <a:prstGeom prst="rect">
            <a:avLst/>
          </a:prstGeom>
        </p:spPr>
      </p:pic>
      <p:pic>
        <p:nvPicPr>
          <p:cNvPr id="6" name="Picture 5">
            <a:extLst>
              <a:ext uri="{FF2B5EF4-FFF2-40B4-BE49-F238E27FC236}">
                <a16:creationId xmlns:a16="http://schemas.microsoft.com/office/drawing/2014/main" id="{DE4F7F5D-E6C7-6C4E-ECAB-D896AB1FF2F7}"/>
              </a:ext>
            </a:extLst>
          </p:cNvPr>
          <p:cNvPicPr>
            <a:picLocks noChangeAspect="1"/>
          </p:cNvPicPr>
          <p:nvPr/>
        </p:nvPicPr>
        <p:blipFill>
          <a:blip r:embed="rId3"/>
          <a:srcRect l="34830" t="5594" r="28893" b="6390"/>
          <a:stretch/>
        </p:blipFill>
        <p:spPr>
          <a:xfrm>
            <a:off x="8607426" y="2660651"/>
            <a:ext cx="2495550" cy="3016250"/>
          </a:xfrm>
          <a:prstGeom prst="rect">
            <a:avLst/>
          </a:prstGeom>
        </p:spPr>
      </p:pic>
      <p:sp>
        <p:nvSpPr>
          <p:cNvPr id="7" name="TextBox 6">
            <a:extLst>
              <a:ext uri="{FF2B5EF4-FFF2-40B4-BE49-F238E27FC236}">
                <a16:creationId xmlns:a16="http://schemas.microsoft.com/office/drawing/2014/main" id="{BBED5EF9-90C5-5F89-50EC-F0DBCCCF1A01}"/>
              </a:ext>
            </a:extLst>
          </p:cNvPr>
          <p:cNvSpPr txBox="1"/>
          <p:nvPr/>
        </p:nvSpPr>
        <p:spPr>
          <a:xfrm>
            <a:off x="4973993" y="4726154"/>
            <a:ext cx="1064843" cy="923330"/>
          </a:xfrm>
          <a:prstGeom prst="rect">
            <a:avLst/>
          </a:prstGeom>
          <a:noFill/>
        </p:spPr>
        <p:txBody>
          <a:bodyPr wrap="none" rtlCol="0">
            <a:spAutoFit/>
          </a:bodyPr>
          <a:lstStyle/>
          <a:p>
            <a:pPr algn="ctr"/>
            <a:r>
              <a:rPr lang="en-US" dirty="0"/>
              <a:t>Old</a:t>
            </a:r>
          </a:p>
          <a:p>
            <a:pPr algn="ctr"/>
            <a:r>
              <a:rPr lang="en-US" dirty="0"/>
              <a:t>(cell </a:t>
            </a:r>
          </a:p>
          <a:p>
            <a:pPr algn="ctr"/>
            <a:r>
              <a:rPr lang="en-US" dirty="0"/>
              <a:t>cryostat)</a:t>
            </a:r>
            <a:endParaRPr lang="en-GB" dirty="0"/>
          </a:p>
        </p:txBody>
      </p:sp>
      <p:sp>
        <p:nvSpPr>
          <p:cNvPr id="8" name="TextBox 7">
            <a:extLst>
              <a:ext uri="{FF2B5EF4-FFF2-40B4-BE49-F238E27FC236}">
                <a16:creationId xmlns:a16="http://schemas.microsoft.com/office/drawing/2014/main" id="{52118B2D-1B14-78E3-F35F-6215F86D2998}"/>
              </a:ext>
            </a:extLst>
          </p:cNvPr>
          <p:cNvSpPr txBox="1"/>
          <p:nvPr/>
        </p:nvSpPr>
        <p:spPr>
          <a:xfrm>
            <a:off x="6745640" y="4731388"/>
            <a:ext cx="1183722" cy="923330"/>
          </a:xfrm>
          <a:prstGeom prst="rect">
            <a:avLst/>
          </a:prstGeom>
          <a:noFill/>
        </p:spPr>
        <p:txBody>
          <a:bodyPr wrap="none" rtlCol="0">
            <a:spAutoFit/>
          </a:bodyPr>
          <a:lstStyle/>
          <a:p>
            <a:pPr algn="ctr"/>
            <a:r>
              <a:rPr lang="en-US" dirty="0"/>
              <a:t>New</a:t>
            </a:r>
          </a:p>
          <a:p>
            <a:pPr algn="ctr"/>
            <a:r>
              <a:rPr lang="en-US" dirty="0"/>
              <a:t>(inter-cell </a:t>
            </a:r>
          </a:p>
          <a:p>
            <a:pPr algn="ctr"/>
            <a:r>
              <a:rPr lang="en-US" dirty="0"/>
              <a:t>cryostat)</a:t>
            </a:r>
            <a:endParaRPr lang="en-GB" dirty="0"/>
          </a:p>
        </p:txBody>
      </p:sp>
      <p:pic>
        <p:nvPicPr>
          <p:cNvPr id="9" name="Picture 8">
            <a:extLst>
              <a:ext uri="{FF2B5EF4-FFF2-40B4-BE49-F238E27FC236}">
                <a16:creationId xmlns:a16="http://schemas.microsoft.com/office/drawing/2014/main" id="{428E3301-A5F8-EFD2-834A-B7DE584386EE}"/>
              </a:ext>
            </a:extLst>
          </p:cNvPr>
          <p:cNvPicPr>
            <a:picLocks noChangeAspect="1"/>
          </p:cNvPicPr>
          <p:nvPr/>
        </p:nvPicPr>
        <p:blipFill>
          <a:blip r:embed="rId4"/>
          <a:srcRect l="3156" t="31994" r="40919" b="37330"/>
          <a:stretch/>
        </p:blipFill>
        <p:spPr>
          <a:xfrm>
            <a:off x="3608667" y="3657600"/>
            <a:ext cx="4770206" cy="1003299"/>
          </a:xfrm>
          <a:prstGeom prst="rect">
            <a:avLst/>
          </a:prstGeom>
        </p:spPr>
      </p:pic>
      <p:sp>
        <p:nvSpPr>
          <p:cNvPr id="10" name="Rectangle 9">
            <a:extLst>
              <a:ext uri="{FF2B5EF4-FFF2-40B4-BE49-F238E27FC236}">
                <a16:creationId xmlns:a16="http://schemas.microsoft.com/office/drawing/2014/main" id="{6FF4926C-34FA-5E4D-D9BD-E0A4564ED3E3}"/>
              </a:ext>
            </a:extLst>
          </p:cNvPr>
          <p:cNvSpPr/>
          <p:nvPr/>
        </p:nvSpPr>
        <p:spPr>
          <a:xfrm>
            <a:off x="6775450" y="3623565"/>
            <a:ext cx="971550" cy="1037333"/>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BB4C7961-A446-E31B-AF97-06C488619F9C}"/>
              </a:ext>
            </a:extLst>
          </p:cNvPr>
          <p:cNvSpPr/>
          <p:nvPr/>
        </p:nvSpPr>
        <p:spPr>
          <a:xfrm>
            <a:off x="5003899" y="3613482"/>
            <a:ext cx="381000" cy="1037333"/>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extLst>
              <a:ext uri="{FF2B5EF4-FFF2-40B4-BE49-F238E27FC236}">
                <a16:creationId xmlns:a16="http://schemas.microsoft.com/office/drawing/2014/main" id="{ADE62F0E-E80A-B17D-203A-FC68C9405C2E}"/>
              </a:ext>
            </a:extLst>
          </p:cNvPr>
          <p:cNvSpPr/>
          <p:nvPr/>
        </p:nvSpPr>
        <p:spPr>
          <a:xfrm>
            <a:off x="5587822" y="3613482"/>
            <a:ext cx="381000" cy="1037333"/>
          </a:xfrm>
          <a:prstGeom prst="rect">
            <a:avLst/>
          </a:prstGeom>
          <a:noFill/>
          <a:ln>
            <a:solidFill>
              <a:schemeClr val="tx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C380ADC0-02F9-6957-6B32-7401BE9B4442}"/>
              </a:ext>
            </a:extLst>
          </p:cNvPr>
          <p:cNvSpPr txBox="1"/>
          <p:nvPr/>
        </p:nvSpPr>
        <p:spPr>
          <a:xfrm>
            <a:off x="7432892" y="3576826"/>
            <a:ext cx="308098" cy="369332"/>
          </a:xfrm>
          <a:prstGeom prst="rect">
            <a:avLst/>
          </a:prstGeom>
          <a:noFill/>
        </p:spPr>
        <p:txBody>
          <a:bodyPr wrap="none" rtlCol="0">
            <a:spAutoFit/>
          </a:bodyPr>
          <a:lstStyle/>
          <a:p>
            <a:r>
              <a:rPr lang="en-US" dirty="0"/>
              <a:t>+</a:t>
            </a:r>
            <a:endParaRPr lang="en-GB" dirty="0"/>
          </a:p>
        </p:txBody>
      </p:sp>
      <p:sp>
        <p:nvSpPr>
          <p:cNvPr id="14" name="TextBox 13">
            <a:extLst>
              <a:ext uri="{FF2B5EF4-FFF2-40B4-BE49-F238E27FC236}">
                <a16:creationId xmlns:a16="http://schemas.microsoft.com/office/drawing/2014/main" id="{9B353B23-AB11-6377-B2FB-59D0D8194FBA}"/>
              </a:ext>
            </a:extLst>
          </p:cNvPr>
          <p:cNvSpPr txBox="1"/>
          <p:nvPr/>
        </p:nvSpPr>
        <p:spPr>
          <a:xfrm>
            <a:off x="7437059" y="4269997"/>
            <a:ext cx="263214" cy="369332"/>
          </a:xfrm>
          <a:prstGeom prst="rect">
            <a:avLst/>
          </a:prstGeom>
          <a:noFill/>
        </p:spPr>
        <p:txBody>
          <a:bodyPr wrap="none" rtlCol="0">
            <a:spAutoFit/>
          </a:bodyPr>
          <a:lstStyle/>
          <a:p>
            <a:r>
              <a:rPr lang="en-US" dirty="0"/>
              <a:t>-</a:t>
            </a:r>
            <a:endParaRPr lang="en-GB" dirty="0"/>
          </a:p>
        </p:txBody>
      </p:sp>
      <p:sp>
        <p:nvSpPr>
          <p:cNvPr id="15" name="TextBox 14">
            <a:extLst>
              <a:ext uri="{FF2B5EF4-FFF2-40B4-BE49-F238E27FC236}">
                <a16:creationId xmlns:a16="http://schemas.microsoft.com/office/drawing/2014/main" id="{CE26E117-6FE5-6B18-C37A-2ED5E6CCFFBE}"/>
              </a:ext>
            </a:extLst>
          </p:cNvPr>
          <p:cNvSpPr txBox="1"/>
          <p:nvPr/>
        </p:nvSpPr>
        <p:spPr>
          <a:xfrm>
            <a:off x="6842481" y="3555780"/>
            <a:ext cx="263214" cy="369332"/>
          </a:xfrm>
          <a:prstGeom prst="rect">
            <a:avLst/>
          </a:prstGeom>
          <a:noFill/>
        </p:spPr>
        <p:txBody>
          <a:bodyPr wrap="none" rtlCol="0">
            <a:spAutoFit/>
          </a:bodyPr>
          <a:lstStyle/>
          <a:p>
            <a:r>
              <a:rPr lang="en-US" dirty="0"/>
              <a:t>-</a:t>
            </a:r>
            <a:endParaRPr lang="en-GB" dirty="0"/>
          </a:p>
        </p:txBody>
      </p:sp>
      <p:sp>
        <p:nvSpPr>
          <p:cNvPr id="16" name="TextBox 15">
            <a:extLst>
              <a:ext uri="{FF2B5EF4-FFF2-40B4-BE49-F238E27FC236}">
                <a16:creationId xmlns:a16="http://schemas.microsoft.com/office/drawing/2014/main" id="{C5D2586E-D5E0-E866-DF5C-98806F8761DE}"/>
              </a:ext>
            </a:extLst>
          </p:cNvPr>
          <p:cNvSpPr txBox="1"/>
          <p:nvPr/>
        </p:nvSpPr>
        <p:spPr>
          <a:xfrm>
            <a:off x="6817499" y="4300372"/>
            <a:ext cx="308098" cy="369332"/>
          </a:xfrm>
          <a:prstGeom prst="rect">
            <a:avLst/>
          </a:prstGeom>
          <a:noFill/>
        </p:spPr>
        <p:txBody>
          <a:bodyPr wrap="none" rtlCol="0">
            <a:spAutoFit/>
          </a:bodyPr>
          <a:lstStyle/>
          <a:p>
            <a:r>
              <a:rPr lang="en-US" dirty="0"/>
              <a:t>+</a:t>
            </a:r>
            <a:endParaRPr lang="en-GB" dirty="0"/>
          </a:p>
        </p:txBody>
      </p:sp>
      <p:sp>
        <p:nvSpPr>
          <p:cNvPr id="17" name="TextBox 16">
            <a:extLst>
              <a:ext uri="{FF2B5EF4-FFF2-40B4-BE49-F238E27FC236}">
                <a16:creationId xmlns:a16="http://schemas.microsoft.com/office/drawing/2014/main" id="{D4B20FCC-8149-A4F6-CF32-C28F50F9E1A2}"/>
              </a:ext>
            </a:extLst>
          </p:cNvPr>
          <p:cNvSpPr txBox="1"/>
          <p:nvPr/>
        </p:nvSpPr>
        <p:spPr>
          <a:xfrm>
            <a:off x="6229413" y="3574347"/>
            <a:ext cx="308098" cy="369332"/>
          </a:xfrm>
          <a:prstGeom prst="rect">
            <a:avLst/>
          </a:prstGeom>
          <a:noFill/>
        </p:spPr>
        <p:txBody>
          <a:bodyPr wrap="none" rtlCol="0">
            <a:spAutoFit/>
          </a:bodyPr>
          <a:lstStyle/>
          <a:p>
            <a:r>
              <a:rPr lang="en-US" dirty="0"/>
              <a:t>+</a:t>
            </a:r>
            <a:endParaRPr lang="en-GB" dirty="0"/>
          </a:p>
        </p:txBody>
      </p:sp>
      <p:sp>
        <p:nvSpPr>
          <p:cNvPr id="18" name="TextBox 17">
            <a:extLst>
              <a:ext uri="{FF2B5EF4-FFF2-40B4-BE49-F238E27FC236}">
                <a16:creationId xmlns:a16="http://schemas.microsoft.com/office/drawing/2014/main" id="{2461AFCB-6F8A-D44C-880B-1E960D2359B5}"/>
              </a:ext>
            </a:extLst>
          </p:cNvPr>
          <p:cNvSpPr txBox="1"/>
          <p:nvPr/>
        </p:nvSpPr>
        <p:spPr>
          <a:xfrm>
            <a:off x="6261412" y="4267518"/>
            <a:ext cx="263214" cy="369332"/>
          </a:xfrm>
          <a:prstGeom prst="rect">
            <a:avLst/>
          </a:prstGeom>
          <a:noFill/>
        </p:spPr>
        <p:txBody>
          <a:bodyPr wrap="none" rtlCol="0">
            <a:spAutoFit/>
          </a:bodyPr>
          <a:lstStyle/>
          <a:p>
            <a:r>
              <a:rPr lang="en-US" dirty="0"/>
              <a:t>-</a:t>
            </a:r>
            <a:endParaRPr lang="en-GB" dirty="0"/>
          </a:p>
        </p:txBody>
      </p:sp>
      <p:sp>
        <p:nvSpPr>
          <p:cNvPr id="19" name="TextBox 18">
            <a:extLst>
              <a:ext uri="{FF2B5EF4-FFF2-40B4-BE49-F238E27FC236}">
                <a16:creationId xmlns:a16="http://schemas.microsoft.com/office/drawing/2014/main" id="{02AF20F6-9649-878E-7A24-7DFD325FDA42}"/>
              </a:ext>
            </a:extLst>
          </p:cNvPr>
          <p:cNvSpPr txBox="1"/>
          <p:nvPr/>
        </p:nvSpPr>
        <p:spPr>
          <a:xfrm>
            <a:off x="5032168" y="3580697"/>
            <a:ext cx="308098" cy="369332"/>
          </a:xfrm>
          <a:prstGeom prst="rect">
            <a:avLst/>
          </a:prstGeom>
          <a:noFill/>
        </p:spPr>
        <p:txBody>
          <a:bodyPr wrap="none" rtlCol="0">
            <a:spAutoFit/>
          </a:bodyPr>
          <a:lstStyle/>
          <a:p>
            <a:r>
              <a:rPr lang="en-US" dirty="0"/>
              <a:t>+</a:t>
            </a:r>
            <a:endParaRPr lang="en-GB" dirty="0"/>
          </a:p>
        </p:txBody>
      </p:sp>
      <p:sp>
        <p:nvSpPr>
          <p:cNvPr id="20" name="TextBox 19">
            <a:extLst>
              <a:ext uri="{FF2B5EF4-FFF2-40B4-BE49-F238E27FC236}">
                <a16:creationId xmlns:a16="http://schemas.microsoft.com/office/drawing/2014/main" id="{58E3D915-F775-5FEE-3B68-574204334576}"/>
              </a:ext>
            </a:extLst>
          </p:cNvPr>
          <p:cNvSpPr txBox="1"/>
          <p:nvPr/>
        </p:nvSpPr>
        <p:spPr>
          <a:xfrm>
            <a:off x="5064167" y="4273868"/>
            <a:ext cx="263214" cy="369332"/>
          </a:xfrm>
          <a:prstGeom prst="rect">
            <a:avLst/>
          </a:prstGeom>
          <a:noFill/>
        </p:spPr>
        <p:txBody>
          <a:bodyPr wrap="none" rtlCol="0">
            <a:spAutoFit/>
          </a:bodyPr>
          <a:lstStyle/>
          <a:p>
            <a:r>
              <a:rPr lang="en-US" dirty="0"/>
              <a:t>-</a:t>
            </a:r>
            <a:endParaRPr lang="en-GB" dirty="0"/>
          </a:p>
        </p:txBody>
      </p:sp>
      <p:sp>
        <p:nvSpPr>
          <p:cNvPr id="21" name="TextBox 20">
            <a:extLst>
              <a:ext uri="{FF2B5EF4-FFF2-40B4-BE49-F238E27FC236}">
                <a16:creationId xmlns:a16="http://schemas.microsoft.com/office/drawing/2014/main" id="{867C23F7-4C46-9823-E408-18FEAE5CE634}"/>
              </a:ext>
            </a:extLst>
          </p:cNvPr>
          <p:cNvSpPr txBox="1"/>
          <p:nvPr/>
        </p:nvSpPr>
        <p:spPr>
          <a:xfrm>
            <a:off x="3858872" y="3574347"/>
            <a:ext cx="308098" cy="369332"/>
          </a:xfrm>
          <a:prstGeom prst="rect">
            <a:avLst/>
          </a:prstGeom>
          <a:noFill/>
        </p:spPr>
        <p:txBody>
          <a:bodyPr wrap="none" rtlCol="0">
            <a:spAutoFit/>
          </a:bodyPr>
          <a:lstStyle/>
          <a:p>
            <a:r>
              <a:rPr lang="en-US" dirty="0"/>
              <a:t>+</a:t>
            </a:r>
            <a:endParaRPr lang="en-GB" dirty="0"/>
          </a:p>
        </p:txBody>
      </p:sp>
      <p:sp>
        <p:nvSpPr>
          <p:cNvPr id="22" name="TextBox 21">
            <a:extLst>
              <a:ext uri="{FF2B5EF4-FFF2-40B4-BE49-F238E27FC236}">
                <a16:creationId xmlns:a16="http://schemas.microsoft.com/office/drawing/2014/main" id="{38E58E1D-F837-907F-6354-EE33E02F5F9F}"/>
              </a:ext>
            </a:extLst>
          </p:cNvPr>
          <p:cNvSpPr txBox="1"/>
          <p:nvPr/>
        </p:nvSpPr>
        <p:spPr>
          <a:xfrm>
            <a:off x="3890871" y="4267518"/>
            <a:ext cx="263214" cy="369332"/>
          </a:xfrm>
          <a:prstGeom prst="rect">
            <a:avLst/>
          </a:prstGeom>
          <a:noFill/>
        </p:spPr>
        <p:txBody>
          <a:bodyPr wrap="none" rtlCol="0">
            <a:spAutoFit/>
          </a:bodyPr>
          <a:lstStyle/>
          <a:p>
            <a:r>
              <a:rPr lang="en-US" dirty="0"/>
              <a:t>-</a:t>
            </a:r>
            <a:endParaRPr lang="en-GB" dirty="0"/>
          </a:p>
        </p:txBody>
      </p:sp>
      <p:sp>
        <p:nvSpPr>
          <p:cNvPr id="23" name="TextBox 22">
            <a:extLst>
              <a:ext uri="{FF2B5EF4-FFF2-40B4-BE49-F238E27FC236}">
                <a16:creationId xmlns:a16="http://schemas.microsoft.com/office/drawing/2014/main" id="{CF500616-587E-9560-7A0F-0B64DF13B4D2}"/>
              </a:ext>
            </a:extLst>
          </p:cNvPr>
          <p:cNvSpPr txBox="1"/>
          <p:nvPr/>
        </p:nvSpPr>
        <p:spPr>
          <a:xfrm>
            <a:off x="4460935" y="3537034"/>
            <a:ext cx="263214" cy="369332"/>
          </a:xfrm>
          <a:prstGeom prst="rect">
            <a:avLst/>
          </a:prstGeom>
          <a:noFill/>
        </p:spPr>
        <p:txBody>
          <a:bodyPr wrap="none" rtlCol="0">
            <a:spAutoFit/>
          </a:bodyPr>
          <a:lstStyle/>
          <a:p>
            <a:r>
              <a:rPr lang="en-US" dirty="0"/>
              <a:t>-</a:t>
            </a:r>
            <a:endParaRPr lang="en-GB" dirty="0"/>
          </a:p>
        </p:txBody>
      </p:sp>
      <p:sp>
        <p:nvSpPr>
          <p:cNvPr id="24" name="TextBox 23">
            <a:extLst>
              <a:ext uri="{FF2B5EF4-FFF2-40B4-BE49-F238E27FC236}">
                <a16:creationId xmlns:a16="http://schemas.microsoft.com/office/drawing/2014/main" id="{1D17870F-0DA8-CDE0-223D-70EDCA9745FC}"/>
              </a:ext>
            </a:extLst>
          </p:cNvPr>
          <p:cNvSpPr txBox="1"/>
          <p:nvPr/>
        </p:nvSpPr>
        <p:spPr>
          <a:xfrm>
            <a:off x="4435953" y="4281626"/>
            <a:ext cx="308098" cy="369332"/>
          </a:xfrm>
          <a:prstGeom prst="rect">
            <a:avLst/>
          </a:prstGeom>
          <a:noFill/>
        </p:spPr>
        <p:txBody>
          <a:bodyPr wrap="none" rtlCol="0">
            <a:spAutoFit/>
          </a:bodyPr>
          <a:lstStyle/>
          <a:p>
            <a:r>
              <a:rPr lang="en-US" dirty="0"/>
              <a:t>+</a:t>
            </a:r>
            <a:endParaRPr lang="en-GB" dirty="0"/>
          </a:p>
        </p:txBody>
      </p:sp>
      <p:sp>
        <p:nvSpPr>
          <p:cNvPr id="25" name="TextBox 24">
            <a:extLst>
              <a:ext uri="{FF2B5EF4-FFF2-40B4-BE49-F238E27FC236}">
                <a16:creationId xmlns:a16="http://schemas.microsoft.com/office/drawing/2014/main" id="{C2A95FC5-BF57-FEA2-B574-47A295B49A93}"/>
              </a:ext>
            </a:extLst>
          </p:cNvPr>
          <p:cNvSpPr txBox="1"/>
          <p:nvPr/>
        </p:nvSpPr>
        <p:spPr>
          <a:xfrm>
            <a:off x="5643184" y="3555780"/>
            <a:ext cx="263214" cy="369332"/>
          </a:xfrm>
          <a:prstGeom prst="rect">
            <a:avLst/>
          </a:prstGeom>
          <a:noFill/>
        </p:spPr>
        <p:txBody>
          <a:bodyPr wrap="none" rtlCol="0">
            <a:spAutoFit/>
          </a:bodyPr>
          <a:lstStyle/>
          <a:p>
            <a:r>
              <a:rPr lang="en-US" dirty="0"/>
              <a:t>-</a:t>
            </a:r>
            <a:endParaRPr lang="en-GB" dirty="0"/>
          </a:p>
        </p:txBody>
      </p:sp>
      <p:sp>
        <p:nvSpPr>
          <p:cNvPr id="26" name="TextBox 25">
            <a:extLst>
              <a:ext uri="{FF2B5EF4-FFF2-40B4-BE49-F238E27FC236}">
                <a16:creationId xmlns:a16="http://schemas.microsoft.com/office/drawing/2014/main" id="{5428305D-03B9-F837-739F-F111F5623C7A}"/>
              </a:ext>
            </a:extLst>
          </p:cNvPr>
          <p:cNvSpPr txBox="1"/>
          <p:nvPr/>
        </p:nvSpPr>
        <p:spPr>
          <a:xfrm>
            <a:off x="5618202" y="4300372"/>
            <a:ext cx="308098" cy="369332"/>
          </a:xfrm>
          <a:prstGeom prst="rect">
            <a:avLst/>
          </a:prstGeom>
          <a:noFill/>
        </p:spPr>
        <p:txBody>
          <a:bodyPr wrap="none" rtlCol="0">
            <a:spAutoFit/>
          </a:bodyPr>
          <a:lstStyle/>
          <a:p>
            <a:r>
              <a:rPr lang="en-US" dirty="0"/>
              <a:t>+</a:t>
            </a:r>
            <a:endParaRPr lang="en-GB" dirty="0"/>
          </a:p>
        </p:txBody>
      </p:sp>
      <p:sp>
        <p:nvSpPr>
          <p:cNvPr id="27" name="TextBox 26">
            <a:extLst>
              <a:ext uri="{FF2B5EF4-FFF2-40B4-BE49-F238E27FC236}">
                <a16:creationId xmlns:a16="http://schemas.microsoft.com/office/drawing/2014/main" id="{57BF2A8E-D215-76DD-E3BE-7A48C3E8729C}"/>
              </a:ext>
            </a:extLst>
          </p:cNvPr>
          <p:cNvSpPr txBox="1"/>
          <p:nvPr/>
        </p:nvSpPr>
        <p:spPr>
          <a:xfrm>
            <a:off x="8011765" y="3555780"/>
            <a:ext cx="263214" cy="369332"/>
          </a:xfrm>
          <a:prstGeom prst="rect">
            <a:avLst/>
          </a:prstGeom>
          <a:noFill/>
        </p:spPr>
        <p:txBody>
          <a:bodyPr wrap="none" rtlCol="0">
            <a:spAutoFit/>
          </a:bodyPr>
          <a:lstStyle/>
          <a:p>
            <a:r>
              <a:rPr lang="en-US" dirty="0"/>
              <a:t>-</a:t>
            </a:r>
            <a:endParaRPr lang="en-GB" dirty="0"/>
          </a:p>
        </p:txBody>
      </p:sp>
      <p:sp>
        <p:nvSpPr>
          <p:cNvPr id="28" name="TextBox 27">
            <a:extLst>
              <a:ext uri="{FF2B5EF4-FFF2-40B4-BE49-F238E27FC236}">
                <a16:creationId xmlns:a16="http://schemas.microsoft.com/office/drawing/2014/main" id="{5E9590B7-6563-9D05-FC75-03DBEE85FE96}"/>
              </a:ext>
            </a:extLst>
          </p:cNvPr>
          <p:cNvSpPr txBox="1"/>
          <p:nvPr/>
        </p:nvSpPr>
        <p:spPr>
          <a:xfrm>
            <a:off x="7986783" y="4300372"/>
            <a:ext cx="308098" cy="369332"/>
          </a:xfrm>
          <a:prstGeom prst="rect">
            <a:avLst/>
          </a:prstGeom>
          <a:noFill/>
        </p:spPr>
        <p:txBody>
          <a:bodyPr wrap="none" rtlCol="0">
            <a:spAutoFit/>
          </a:bodyPr>
          <a:lstStyle/>
          <a:p>
            <a:r>
              <a:rPr lang="en-US" dirty="0"/>
              <a:t>+</a:t>
            </a:r>
            <a:endParaRPr lang="en-GB" dirty="0"/>
          </a:p>
        </p:txBody>
      </p:sp>
      <p:cxnSp>
        <p:nvCxnSpPr>
          <p:cNvPr id="30" name="Straight Arrow Connector 29">
            <a:extLst>
              <a:ext uri="{FF2B5EF4-FFF2-40B4-BE49-F238E27FC236}">
                <a16:creationId xmlns:a16="http://schemas.microsoft.com/office/drawing/2014/main" id="{4E265E32-6400-32C1-20E9-40B4694BBB5E}"/>
              </a:ext>
            </a:extLst>
          </p:cNvPr>
          <p:cNvCxnSpPr/>
          <p:nvPr/>
        </p:nvCxnSpPr>
        <p:spPr>
          <a:xfrm>
            <a:off x="7093767" y="3765363"/>
            <a:ext cx="1533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1" name="Straight Arrow Connector 30">
            <a:extLst>
              <a:ext uri="{FF2B5EF4-FFF2-40B4-BE49-F238E27FC236}">
                <a16:creationId xmlns:a16="http://schemas.microsoft.com/office/drawing/2014/main" id="{E5B6307B-0E39-3A5B-378A-FC851DCB94E8}"/>
              </a:ext>
            </a:extLst>
          </p:cNvPr>
          <p:cNvCxnSpPr/>
          <p:nvPr/>
        </p:nvCxnSpPr>
        <p:spPr>
          <a:xfrm>
            <a:off x="7097742" y="4472013"/>
            <a:ext cx="1533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2" name="Straight Arrow Connector 31">
            <a:extLst>
              <a:ext uri="{FF2B5EF4-FFF2-40B4-BE49-F238E27FC236}">
                <a16:creationId xmlns:a16="http://schemas.microsoft.com/office/drawing/2014/main" id="{481AA1FA-DCC3-CA0C-52B5-43694F20BAE6}"/>
              </a:ext>
            </a:extLst>
          </p:cNvPr>
          <p:cNvCxnSpPr>
            <a:cxnSpLocks/>
          </p:cNvCxnSpPr>
          <p:nvPr/>
        </p:nvCxnSpPr>
        <p:spPr>
          <a:xfrm flipH="1">
            <a:off x="7255057" y="4472323"/>
            <a:ext cx="16488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5" name="Straight Arrow Connector 34">
            <a:extLst>
              <a:ext uri="{FF2B5EF4-FFF2-40B4-BE49-F238E27FC236}">
                <a16:creationId xmlns:a16="http://schemas.microsoft.com/office/drawing/2014/main" id="{E7793934-C6DD-017F-2187-F97847A42DB1}"/>
              </a:ext>
            </a:extLst>
          </p:cNvPr>
          <p:cNvCxnSpPr>
            <a:cxnSpLocks/>
          </p:cNvCxnSpPr>
          <p:nvPr/>
        </p:nvCxnSpPr>
        <p:spPr>
          <a:xfrm flipH="1">
            <a:off x="7259033" y="3762426"/>
            <a:ext cx="16488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F5D11DFC-6633-0586-B365-358664A3AF65}"/>
              </a:ext>
            </a:extLst>
          </p:cNvPr>
          <p:cNvCxnSpPr/>
          <p:nvPr/>
        </p:nvCxnSpPr>
        <p:spPr>
          <a:xfrm>
            <a:off x="5304254" y="3759642"/>
            <a:ext cx="1533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CDFDD5A3-CD83-6F39-E6AD-BEAED42BFB87}"/>
              </a:ext>
            </a:extLst>
          </p:cNvPr>
          <p:cNvCxnSpPr/>
          <p:nvPr/>
        </p:nvCxnSpPr>
        <p:spPr>
          <a:xfrm>
            <a:off x="5308229" y="4466292"/>
            <a:ext cx="1533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3DF9CBEA-052D-B844-B7F7-ACDDF911B70A}"/>
              </a:ext>
            </a:extLst>
          </p:cNvPr>
          <p:cNvCxnSpPr>
            <a:cxnSpLocks/>
          </p:cNvCxnSpPr>
          <p:nvPr/>
        </p:nvCxnSpPr>
        <p:spPr>
          <a:xfrm flipH="1">
            <a:off x="5465544" y="4466602"/>
            <a:ext cx="16488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39" name="Straight Arrow Connector 38">
            <a:extLst>
              <a:ext uri="{FF2B5EF4-FFF2-40B4-BE49-F238E27FC236}">
                <a16:creationId xmlns:a16="http://schemas.microsoft.com/office/drawing/2014/main" id="{40C40735-F58B-0D82-524A-AC0E0D62DCB1}"/>
              </a:ext>
            </a:extLst>
          </p:cNvPr>
          <p:cNvCxnSpPr>
            <a:cxnSpLocks/>
          </p:cNvCxnSpPr>
          <p:nvPr/>
        </p:nvCxnSpPr>
        <p:spPr>
          <a:xfrm flipH="1">
            <a:off x="5469520" y="3756705"/>
            <a:ext cx="16488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0" name="Straight Arrow Connector 39">
            <a:extLst>
              <a:ext uri="{FF2B5EF4-FFF2-40B4-BE49-F238E27FC236}">
                <a16:creationId xmlns:a16="http://schemas.microsoft.com/office/drawing/2014/main" id="{8E853A16-4FFF-E766-0C0B-7F9E7CAC4BE4}"/>
              </a:ext>
            </a:extLst>
          </p:cNvPr>
          <p:cNvCxnSpPr/>
          <p:nvPr/>
        </p:nvCxnSpPr>
        <p:spPr>
          <a:xfrm>
            <a:off x="7696298" y="3759642"/>
            <a:ext cx="1533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4612F502-8AB1-CB23-8BE6-22B2AD45BFBE}"/>
              </a:ext>
            </a:extLst>
          </p:cNvPr>
          <p:cNvCxnSpPr/>
          <p:nvPr/>
        </p:nvCxnSpPr>
        <p:spPr>
          <a:xfrm>
            <a:off x="7700273" y="4466292"/>
            <a:ext cx="1533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2" name="Straight Arrow Connector 41">
            <a:extLst>
              <a:ext uri="{FF2B5EF4-FFF2-40B4-BE49-F238E27FC236}">
                <a16:creationId xmlns:a16="http://schemas.microsoft.com/office/drawing/2014/main" id="{120D851B-979B-A7BB-C329-F0D430CF5614}"/>
              </a:ext>
            </a:extLst>
          </p:cNvPr>
          <p:cNvCxnSpPr>
            <a:cxnSpLocks/>
          </p:cNvCxnSpPr>
          <p:nvPr/>
        </p:nvCxnSpPr>
        <p:spPr>
          <a:xfrm flipH="1">
            <a:off x="6648634" y="4478243"/>
            <a:ext cx="16488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3" name="Straight Arrow Connector 42">
            <a:extLst>
              <a:ext uri="{FF2B5EF4-FFF2-40B4-BE49-F238E27FC236}">
                <a16:creationId xmlns:a16="http://schemas.microsoft.com/office/drawing/2014/main" id="{50B02D5D-5D03-DC88-86F9-44C21B614A2E}"/>
              </a:ext>
            </a:extLst>
          </p:cNvPr>
          <p:cNvCxnSpPr>
            <a:cxnSpLocks/>
          </p:cNvCxnSpPr>
          <p:nvPr/>
        </p:nvCxnSpPr>
        <p:spPr>
          <a:xfrm flipH="1">
            <a:off x="6652610" y="3768346"/>
            <a:ext cx="16488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A0E562A1-93A1-2C59-F6CA-F6D3280399D0}"/>
              </a:ext>
            </a:extLst>
          </p:cNvPr>
          <p:cNvCxnSpPr>
            <a:cxnSpLocks/>
          </p:cNvCxnSpPr>
          <p:nvPr/>
        </p:nvCxnSpPr>
        <p:spPr>
          <a:xfrm flipV="1">
            <a:off x="7986783" y="4824521"/>
            <a:ext cx="833367" cy="21638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0" name="Straight Arrow Connector 49">
            <a:extLst>
              <a:ext uri="{FF2B5EF4-FFF2-40B4-BE49-F238E27FC236}">
                <a16:creationId xmlns:a16="http://schemas.microsoft.com/office/drawing/2014/main" id="{7881D6C5-BE92-9297-0B5D-30A7EFF49EC1}"/>
              </a:ext>
            </a:extLst>
          </p:cNvPr>
          <p:cNvCxnSpPr>
            <a:cxnSpLocks/>
          </p:cNvCxnSpPr>
          <p:nvPr/>
        </p:nvCxnSpPr>
        <p:spPr>
          <a:xfrm flipH="1" flipV="1">
            <a:off x="3675246" y="4741673"/>
            <a:ext cx="1328653" cy="31753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14576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37122E-DCE7-2660-FFA1-323894B06B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4C6F8A-A33C-CEE1-B6D3-0168268FEFE5}"/>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Q1</a:t>
            </a:r>
            <a:r>
              <a:rPr lang="en-GB" sz="3100" dirty="0">
                <a:solidFill>
                  <a:srgbClr val="0070C0"/>
                </a:solidFill>
              </a:rPr>
              <a:t>: Is the proposed concept for cooling cell integration suitable to the scope?</a:t>
            </a:r>
          </a:p>
        </p:txBody>
      </p:sp>
      <p:sp>
        <p:nvSpPr>
          <p:cNvPr id="34" name="Content Placeholder 33">
            <a:extLst>
              <a:ext uri="{FF2B5EF4-FFF2-40B4-BE49-F238E27FC236}">
                <a16:creationId xmlns:a16="http://schemas.microsoft.com/office/drawing/2014/main" id="{A935E2AA-3AAB-A3B8-016C-219EB4948843}"/>
              </a:ext>
            </a:extLst>
          </p:cNvPr>
          <p:cNvSpPr>
            <a:spLocks noGrp="1"/>
          </p:cNvSpPr>
          <p:nvPr>
            <p:ph idx="1"/>
          </p:nvPr>
        </p:nvSpPr>
        <p:spPr>
          <a:xfrm>
            <a:off x="1079500" y="5949950"/>
            <a:ext cx="10515600" cy="908050"/>
          </a:xfrm>
        </p:spPr>
        <p:txBody>
          <a:bodyPr>
            <a:normAutofit fontScale="85000" lnSpcReduction="20000"/>
          </a:bodyPr>
          <a:lstStyle/>
          <a:p>
            <a:pPr algn="just"/>
            <a:r>
              <a:rPr lang="en-GB" b="1" dirty="0">
                <a:solidFill>
                  <a:srgbClr val="FF0000"/>
                </a:solidFill>
              </a:rPr>
              <a:t>Recommendation 3</a:t>
            </a:r>
            <a:r>
              <a:rPr lang="en-GB" dirty="0"/>
              <a:t>: Base the cooling concept already with the final configuration and adapt this concept to cryocoolers if some initial tests of prototypes do not require large refrigeration capacities.</a:t>
            </a:r>
          </a:p>
          <a:p>
            <a:pPr algn="just"/>
            <a:endParaRPr lang="en-GB" dirty="0"/>
          </a:p>
        </p:txBody>
      </p:sp>
      <p:sp>
        <p:nvSpPr>
          <p:cNvPr id="44" name="Content Placeholder 33">
            <a:extLst>
              <a:ext uri="{FF2B5EF4-FFF2-40B4-BE49-F238E27FC236}">
                <a16:creationId xmlns:a16="http://schemas.microsoft.com/office/drawing/2014/main" id="{71F9EF79-15CD-3F2F-A488-531C4439194F}"/>
              </a:ext>
            </a:extLst>
          </p:cNvPr>
          <p:cNvSpPr txBox="1">
            <a:spLocks/>
          </p:cNvSpPr>
          <p:nvPr/>
        </p:nvSpPr>
        <p:spPr>
          <a:xfrm>
            <a:off x="1079500" y="1330325"/>
            <a:ext cx="6477000" cy="4352925"/>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r>
              <a:rPr lang="en-GB" dirty="0"/>
              <a:t>The proposed concept is based on cooling with cryocoolers (5 cryocoolers per inter-cell cryostat of ~ 1-m length). Appling this concept to the 2 times 1-km of inter-cooling cells, ~10’000 cryocoolers will be needed. This concept is not technically and economically acceptable for the final configuration which will require a cooling using a central refrigerator (~80 kW @ 20 K + ~660 kW @ 70 K) and a cryogenic distribution system. Therefore, it is proposed to study later the adaptation of the cryocooler cooling concept to the refrigerator cooling concept which could not be fully optimized without introducing painful modifications or bricolage.</a:t>
            </a:r>
          </a:p>
          <a:p>
            <a:pPr algn="just"/>
            <a:endParaRPr lang="en-GB" dirty="0"/>
          </a:p>
        </p:txBody>
      </p:sp>
      <p:pic>
        <p:nvPicPr>
          <p:cNvPr id="46" name="Immagine 2" descr="Immagine che contiene macchina, cilindro, ingegneria&#10;&#10;Il contenuto generato dall'IA potrebbe non essere corretto.">
            <a:extLst>
              <a:ext uri="{FF2B5EF4-FFF2-40B4-BE49-F238E27FC236}">
                <a16:creationId xmlns:a16="http://schemas.microsoft.com/office/drawing/2014/main" id="{017F127B-4194-E71D-907C-86FB7BD8EF5C}"/>
              </a:ext>
            </a:extLst>
          </p:cNvPr>
          <p:cNvPicPr>
            <a:picLocks noChangeAspect="1"/>
          </p:cNvPicPr>
          <p:nvPr/>
        </p:nvPicPr>
        <p:blipFill>
          <a:blip r:embed="rId2">
            <a:extLst>
              <a:ext uri="{28A0092B-C50C-407E-A947-70E740481C1C}">
                <a14:useLocalDpi xmlns:a14="http://schemas.microsoft.com/office/drawing/2010/main" val="0"/>
              </a:ext>
            </a:extLst>
          </a:blip>
          <a:srcRect l="7731" t="6528" r="9657"/>
          <a:stretch/>
        </p:blipFill>
        <p:spPr>
          <a:xfrm>
            <a:off x="8178799" y="1392147"/>
            <a:ext cx="3902075" cy="4376827"/>
          </a:xfrm>
          <a:prstGeom prst="rect">
            <a:avLst/>
          </a:prstGeom>
        </p:spPr>
      </p:pic>
      <p:sp>
        <p:nvSpPr>
          <p:cNvPr id="47" name="TextBox 46">
            <a:extLst>
              <a:ext uri="{FF2B5EF4-FFF2-40B4-BE49-F238E27FC236}">
                <a16:creationId xmlns:a16="http://schemas.microsoft.com/office/drawing/2014/main" id="{7857E7B4-6DD9-4707-709C-1E86AD7F7E39}"/>
              </a:ext>
            </a:extLst>
          </p:cNvPr>
          <p:cNvSpPr txBox="1"/>
          <p:nvPr/>
        </p:nvSpPr>
        <p:spPr>
          <a:xfrm>
            <a:off x="7912100" y="1145659"/>
            <a:ext cx="1397114" cy="369332"/>
          </a:xfrm>
          <a:prstGeom prst="rect">
            <a:avLst/>
          </a:prstGeom>
          <a:noFill/>
        </p:spPr>
        <p:txBody>
          <a:bodyPr wrap="none" rtlCol="0">
            <a:spAutoFit/>
          </a:bodyPr>
          <a:lstStyle/>
          <a:p>
            <a:r>
              <a:rPr lang="en-US" dirty="0">
                <a:solidFill>
                  <a:srgbClr val="FF0000"/>
                </a:solidFill>
              </a:rPr>
              <a:t>Cryocoolers</a:t>
            </a:r>
            <a:endParaRPr lang="en-GB" dirty="0">
              <a:solidFill>
                <a:srgbClr val="FF0000"/>
              </a:solidFill>
            </a:endParaRPr>
          </a:p>
        </p:txBody>
      </p:sp>
      <p:cxnSp>
        <p:nvCxnSpPr>
          <p:cNvPr id="49" name="Straight Arrow Connector 48">
            <a:extLst>
              <a:ext uri="{FF2B5EF4-FFF2-40B4-BE49-F238E27FC236}">
                <a16:creationId xmlns:a16="http://schemas.microsoft.com/office/drawing/2014/main" id="{A291704E-A027-12F9-600E-96CAC19CA983}"/>
              </a:ext>
            </a:extLst>
          </p:cNvPr>
          <p:cNvCxnSpPr>
            <a:cxnSpLocks/>
          </p:cNvCxnSpPr>
          <p:nvPr/>
        </p:nvCxnSpPr>
        <p:spPr>
          <a:xfrm>
            <a:off x="9369425" y="1354139"/>
            <a:ext cx="1133588" cy="25241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1" name="Straight Arrow Connector 50">
            <a:extLst>
              <a:ext uri="{FF2B5EF4-FFF2-40B4-BE49-F238E27FC236}">
                <a16:creationId xmlns:a16="http://schemas.microsoft.com/office/drawing/2014/main" id="{ABBAF42B-4E67-37B7-17F0-BC7693E52E4C}"/>
              </a:ext>
            </a:extLst>
          </p:cNvPr>
          <p:cNvCxnSpPr>
            <a:cxnSpLocks/>
          </p:cNvCxnSpPr>
          <p:nvPr/>
        </p:nvCxnSpPr>
        <p:spPr>
          <a:xfrm>
            <a:off x="9369425" y="1354139"/>
            <a:ext cx="1208087" cy="51276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2" name="Straight Arrow Connector 51">
            <a:extLst>
              <a:ext uri="{FF2B5EF4-FFF2-40B4-BE49-F238E27FC236}">
                <a16:creationId xmlns:a16="http://schemas.microsoft.com/office/drawing/2014/main" id="{01F19486-B9D6-A5A1-42FA-8AD112AD1A1E}"/>
              </a:ext>
            </a:extLst>
          </p:cNvPr>
          <p:cNvCxnSpPr>
            <a:cxnSpLocks/>
          </p:cNvCxnSpPr>
          <p:nvPr/>
        </p:nvCxnSpPr>
        <p:spPr>
          <a:xfrm>
            <a:off x="9369425" y="1354139"/>
            <a:ext cx="414337" cy="30998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3" name="Straight Arrow Connector 52">
            <a:extLst>
              <a:ext uri="{FF2B5EF4-FFF2-40B4-BE49-F238E27FC236}">
                <a16:creationId xmlns:a16="http://schemas.microsoft.com/office/drawing/2014/main" id="{62CA616D-836E-0442-CA8F-2F2EB0B63448}"/>
              </a:ext>
            </a:extLst>
          </p:cNvPr>
          <p:cNvCxnSpPr>
            <a:cxnSpLocks/>
          </p:cNvCxnSpPr>
          <p:nvPr/>
        </p:nvCxnSpPr>
        <p:spPr>
          <a:xfrm>
            <a:off x="9369425" y="1365999"/>
            <a:ext cx="591344" cy="76760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53BE8441-60B6-7A47-948C-5AFABF0A1D8E}"/>
              </a:ext>
            </a:extLst>
          </p:cNvPr>
          <p:cNvCxnSpPr>
            <a:cxnSpLocks/>
            <a:stCxn id="47" idx="2"/>
          </p:cNvCxnSpPr>
          <p:nvPr/>
        </p:nvCxnSpPr>
        <p:spPr>
          <a:xfrm>
            <a:off x="8610657" y="1514991"/>
            <a:ext cx="658870" cy="348604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735133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8A6879-244B-5E8D-C3EF-AD45175035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630831E-DF43-74C1-73D3-D2DDC3DCA6D2}"/>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Q1</a:t>
            </a:r>
            <a:r>
              <a:rPr lang="en-GB" sz="3100" dirty="0">
                <a:solidFill>
                  <a:srgbClr val="0070C0"/>
                </a:solidFill>
              </a:rPr>
              <a:t>: Is the proposed concept for cooling cell integration suitable to the scope?</a:t>
            </a:r>
          </a:p>
        </p:txBody>
      </p:sp>
      <p:sp>
        <p:nvSpPr>
          <p:cNvPr id="34" name="Content Placeholder 33">
            <a:extLst>
              <a:ext uri="{FF2B5EF4-FFF2-40B4-BE49-F238E27FC236}">
                <a16:creationId xmlns:a16="http://schemas.microsoft.com/office/drawing/2014/main" id="{9DFAA262-B464-4658-963B-0BEC3CFA74EB}"/>
              </a:ext>
            </a:extLst>
          </p:cNvPr>
          <p:cNvSpPr>
            <a:spLocks noGrp="1"/>
          </p:cNvSpPr>
          <p:nvPr>
            <p:ph idx="1"/>
          </p:nvPr>
        </p:nvSpPr>
        <p:spPr>
          <a:xfrm>
            <a:off x="990600" y="1910159"/>
            <a:ext cx="10515600" cy="3037682"/>
          </a:xfrm>
        </p:spPr>
        <p:txBody>
          <a:bodyPr>
            <a:normAutofit fontScale="85000" lnSpcReduction="20000"/>
          </a:bodyPr>
          <a:lstStyle/>
          <a:p>
            <a:pPr marL="0" indent="0" algn="just">
              <a:buNone/>
            </a:pPr>
            <a:r>
              <a:rPr lang="en-GB" dirty="0"/>
              <a:t>The vacuum layout and sectorization are not completely defined. From what the Panel understands, the absorber needs to be actively pumped. However, if it is decoupled from the cavity vacuum, a dedicated vacuum sector is introduced, this would require the integration of additional equipment (e.g., pumps, gauges, etc.), which should be considered in the design.</a:t>
            </a:r>
          </a:p>
          <a:p>
            <a:pPr marL="0" indent="0" algn="just">
              <a:buNone/>
            </a:pPr>
            <a:endParaRPr lang="en-GB" dirty="0"/>
          </a:p>
          <a:p>
            <a:pPr marL="0" indent="0" algn="just">
              <a:buNone/>
            </a:pPr>
            <a:endParaRPr lang="en-GB" dirty="0"/>
          </a:p>
          <a:p>
            <a:pPr marL="0" indent="0" algn="just">
              <a:buNone/>
            </a:pPr>
            <a:r>
              <a:rPr lang="en-GB" b="1" dirty="0">
                <a:solidFill>
                  <a:srgbClr val="FF0000"/>
                </a:solidFill>
              </a:rPr>
              <a:t>Recommendation 4</a:t>
            </a:r>
            <a:r>
              <a:rPr lang="en-GB" dirty="0"/>
              <a:t>: Define the vacuum layout and sectorization and integrate the additional equipment.</a:t>
            </a:r>
          </a:p>
          <a:p>
            <a:pPr marL="0" indent="0" algn="just">
              <a:buNone/>
            </a:pPr>
            <a:endParaRPr lang="en-GB" dirty="0"/>
          </a:p>
        </p:txBody>
      </p:sp>
      <p:sp>
        <p:nvSpPr>
          <p:cNvPr id="44" name="Content Placeholder 33">
            <a:extLst>
              <a:ext uri="{FF2B5EF4-FFF2-40B4-BE49-F238E27FC236}">
                <a16:creationId xmlns:a16="http://schemas.microsoft.com/office/drawing/2014/main" id="{1A0A3B79-5BD5-A662-9FE1-7C11B22DE779}"/>
              </a:ext>
            </a:extLst>
          </p:cNvPr>
          <p:cNvSpPr txBox="1">
            <a:spLocks/>
          </p:cNvSpPr>
          <p:nvPr/>
        </p:nvSpPr>
        <p:spPr>
          <a:xfrm>
            <a:off x="1079500" y="1330325"/>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Tree>
    <p:extLst>
      <p:ext uri="{BB962C8B-B14F-4D97-AF65-F5344CB8AC3E}">
        <p14:creationId xmlns:p14="http://schemas.microsoft.com/office/powerpoint/2010/main" val="30226754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21EC84-025B-D39A-0646-15E686D4E13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54B01DE-B390-7605-E445-510A5A6BDCD0}"/>
              </a:ext>
            </a:extLst>
          </p:cNvPr>
          <p:cNvSpPr>
            <a:spLocks noGrp="1"/>
          </p:cNvSpPr>
          <p:nvPr>
            <p:ph type="title"/>
          </p:nvPr>
        </p:nvSpPr>
        <p:spPr>
          <a:xfrm>
            <a:off x="838200" y="92075"/>
            <a:ext cx="11207750" cy="1325563"/>
          </a:xfrm>
        </p:spPr>
        <p:txBody>
          <a:bodyPr>
            <a:normAutofit fontScale="90000"/>
          </a:bodyPr>
          <a:lstStyle/>
          <a:p>
            <a:r>
              <a:rPr lang="en-GB" dirty="0">
                <a:solidFill>
                  <a:srgbClr val="0070C0"/>
                </a:solidFill>
              </a:rPr>
              <a:t>Findings and recommendations</a:t>
            </a:r>
            <a:br>
              <a:rPr lang="en-GB" dirty="0">
                <a:solidFill>
                  <a:srgbClr val="0070C0"/>
                </a:solidFill>
              </a:rPr>
            </a:br>
            <a:r>
              <a:rPr lang="en-GB" sz="3100" dirty="0">
                <a:solidFill>
                  <a:srgbClr val="FF0000"/>
                </a:solidFill>
              </a:rPr>
              <a:t>Q2</a:t>
            </a:r>
            <a:r>
              <a:rPr lang="en-GB" sz="3100" dirty="0">
                <a:solidFill>
                  <a:srgbClr val="0070C0"/>
                </a:solidFill>
              </a:rPr>
              <a:t>: Is the assembly procedure viable and effective given the constraints?</a:t>
            </a:r>
          </a:p>
        </p:txBody>
      </p:sp>
      <p:sp>
        <p:nvSpPr>
          <p:cNvPr id="34" name="Content Placeholder 33">
            <a:extLst>
              <a:ext uri="{FF2B5EF4-FFF2-40B4-BE49-F238E27FC236}">
                <a16:creationId xmlns:a16="http://schemas.microsoft.com/office/drawing/2014/main" id="{4DB47ADC-C74C-904A-53B6-BF325F298763}"/>
              </a:ext>
            </a:extLst>
          </p:cNvPr>
          <p:cNvSpPr>
            <a:spLocks noGrp="1"/>
          </p:cNvSpPr>
          <p:nvPr>
            <p:ph idx="1"/>
          </p:nvPr>
        </p:nvSpPr>
        <p:spPr>
          <a:xfrm>
            <a:off x="469900" y="1330325"/>
            <a:ext cx="6159500" cy="4110037"/>
          </a:xfrm>
        </p:spPr>
        <p:txBody>
          <a:bodyPr>
            <a:normAutofit/>
          </a:bodyPr>
          <a:lstStyle/>
          <a:p>
            <a:pPr marL="0" indent="0" algn="just">
              <a:buNone/>
            </a:pPr>
            <a:endParaRPr lang="en-GB" dirty="0"/>
          </a:p>
          <a:p>
            <a:pPr marL="0" indent="0" algn="just">
              <a:buNone/>
            </a:pPr>
            <a:endParaRPr lang="en-GB" dirty="0"/>
          </a:p>
        </p:txBody>
      </p:sp>
      <p:sp>
        <p:nvSpPr>
          <p:cNvPr id="44" name="Content Placeholder 33">
            <a:extLst>
              <a:ext uri="{FF2B5EF4-FFF2-40B4-BE49-F238E27FC236}">
                <a16:creationId xmlns:a16="http://schemas.microsoft.com/office/drawing/2014/main" id="{1972AF5E-2D1B-F859-FCD4-FB25B2F9F413}"/>
              </a:ext>
            </a:extLst>
          </p:cNvPr>
          <p:cNvSpPr txBox="1">
            <a:spLocks/>
          </p:cNvSpPr>
          <p:nvPr/>
        </p:nvSpPr>
        <p:spPr>
          <a:xfrm>
            <a:off x="1079500" y="1293058"/>
            <a:ext cx="10515600" cy="435292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endParaRPr lang="en-GB" dirty="0"/>
          </a:p>
        </p:txBody>
      </p:sp>
      <p:sp>
        <p:nvSpPr>
          <p:cNvPr id="3" name="Content Placeholder 33">
            <a:extLst>
              <a:ext uri="{FF2B5EF4-FFF2-40B4-BE49-F238E27FC236}">
                <a16:creationId xmlns:a16="http://schemas.microsoft.com/office/drawing/2014/main" id="{31E8A3CB-7373-7364-2D82-CD19D9C9EDC1}"/>
              </a:ext>
            </a:extLst>
          </p:cNvPr>
          <p:cNvSpPr txBox="1">
            <a:spLocks/>
          </p:cNvSpPr>
          <p:nvPr/>
        </p:nvSpPr>
        <p:spPr>
          <a:xfrm>
            <a:off x="336550" y="5771754"/>
            <a:ext cx="10515600" cy="99417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800"/>
              </a:spcAft>
              <a:tabLst>
                <a:tab pos="914400" algn="l"/>
              </a:tabLst>
            </a:pPr>
            <a:r>
              <a:rPr lang="en-GB" sz="1800" b="1" kern="100" dirty="0">
                <a:solidFill>
                  <a:srgbClr val="FF0000"/>
                </a:solidFill>
                <a:effectLst/>
                <a:latin typeface="Aptos" panose="020B0004020202020204" pitchFamily="34" charset="0"/>
                <a:ea typeface="Aptos" panose="020B0004020202020204" pitchFamily="34" charset="0"/>
                <a:cs typeface="Times New Roman" panose="02020603050405020304" pitchFamily="18" charset="0"/>
              </a:rPr>
              <a:t>Recommendation 5</a:t>
            </a:r>
            <a:r>
              <a:rPr lang="en-GB" sz="1800" kern="100" dirty="0">
                <a:effectLst/>
                <a:latin typeface="Aptos" panose="020B0004020202020204" pitchFamily="34" charset="0"/>
                <a:ea typeface="Aptos" panose="020B0004020202020204" pitchFamily="34" charset="0"/>
                <a:cs typeface="Times New Roman" panose="02020603050405020304" pitchFamily="18" charset="0"/>
              </a:rPr>
              <a:t>: As a loss of the insulation vacuum of an inter-cell cryostat cannot be excluded, investigate and study the impact of this accidental case on the temperature of the beam vacuum equipment to confirm the safe use of SMA couplers. </a:t>
            </a:r>
          </a:p>
          <a:p>
            <a:pPr marL="0" indent="0" algn="just">
              <a:buFont typeface="Arial" panose="020B0604020202020204" pitchFamily="34" charset="0"/>
              <a:buNone/>
            </a:pPr>
            <a:endParaRPr lang="en-GB" sz="1800" dirty="0"/>
          </a:p>
        </p:txBody>
      </p:sp>
      <p:pic>
        <p:nvPicPr>
          <p:cNvPr id="4" name="Picture 3">
            <a:extLst>
              <a:ext uri="{FF2B5EF4-FFF2-40B4-BE49-F238E27FC236}">
                <a16:creationId xmlns:a16="http://schemas.microsoft.com/office/drawing/2014/main" id="{29D4675A-B24F-0DCB-C5F4-2802CCFB2965}"/>
              </a:ext>
            </a:extLst>
          </p:cNvPr>
          <p:cNvPicPr>
            <a:picLocks noChangeAspect="1"/>
          </p:cNvPicPr>
          <p:nvPr/>
        </p:nvPicPr>
        <p:blipFill>
          <a:blip r:embed="rId2"/>
          <a:srcRect l="11834" t="11994" r="26625" b="11229"/>
          <a:stretch/>
        </p:blipFill>
        <p:spPr>
          <a:xfrm>
            <a:off x="5862087" y="1513272"/>
            <a:ext cx="3134826" cy="3831455"/>
          </a:xfrm>
          <a:prstGeom prst="rect">
            <a:avLst/>
          </a:prstGeom>
        </p:spPr>
      </p:pic>
      <p:sp>
        <p:nvSpPr>
          <p:cNvPr id="5" name="TextBox 4">
            <a:extLst>
              <a:ext uri="{FF2B5EF4-FFF2-40B4-BE49-F238E27FC236}">
                <a16:creationId xmlns:a16="http://schemas.microsoft.com/office/drawing/2014/main" id="{FFF5F522-732E-4593-7501-0B302E14DCFC}"/>
              </a:ext>
            </a:extLst>
          </p:cNvPr>
          <p:cNvSpPr txBox="1"/>
          <p:nvPr/>
        </p:nvSpPr>
        <p:spPr>
          <a:xfrm>
            <a:off x="199667" y="1330325"/>
            <a:ext cx="5445483" cy="4247317"/>
          </a:xfrm>
          <a:prstGeom prst="rect">
            <a:avLst/>
          </a:prstGeom>
          <a:noFill/>
        </p:spPr>
        <p:txBody>
          <a:bodyPr wrap="square" rtlCol="0">
            <a:spAutoFit/>
          </a:bodyPr>
          <a:lstStyle/>
          <a:p>
            <a:pPr algn="just"/>
            <a:r>
              <a:rPr lang="en-GB" dirty="0"/>
              <a:t>The assembly procedure seems feasible. However, the use of remote “smart” couplings needs special developments and risk analysis. Two “smart” couplings are under investigation: the Shape Memory Alloy (SMA) couplers and the Pillow-seal couplers.</a:t>
            </a:r>
          </a:p>
          <a:p>
            <a:pPr algn="just"/>
            <a:r>
              <a:rPr lang="en-GB" dirty="0"/>
              <a:t>The present state of the art of SMA couplers is limited to an ID ring of 130 mm and must be extended to larger ID. The tightening of the coupling is made by active heating of the ring above 100 °C and the decoupling by active cooling down to -40 °C. Nevertheless, a passive cooling down below this temperature could appear in case of an accidental loss of the insulation vacuum (with air or He) of the inter-cell cryostat and could create an accidental loss of the beam/cavity/absorber vacuum.</a:t>
            </a:r>
          </a:p>
        </p:txBody>
      </p:sp>
      <p:sp>
        <p:nvSpPr>
          <p:cNvPr id="6" name="Rectangle 5">
            <a:extLst>
              <a:ext uri="{FF2B5EF4-FFF2-40B4-BE49-F238E27FC236}">
                <a16:creationId xmlns:a16="http://schemas.microsoft.com/office/drawing/2014/main" id="{B5EB21EB-D640-C10D-6EAB-2B1EB342FA4D}"/>
              </a:ext>
            </a:extLst>
          </p:cNvPr>
          <p:cNvSpPr/>
          <p:nvPr/>
        </p:nvSpPr>
        <p:spPr>
          <a:xfrm>
            <a:off x="9677400" y="2190752"/>
            <a:ext cx="927100" cy="540144"/>
          </a:xfrm>
          <a:prstGeom prst="rect">
            <a:avLst/>
          </a:prstGeom>
          <a:solidFill>
            <a:schemeClr val="accent4"/>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F354E043-D1B5-90BF-0537-5DB849C02EAD}"/>
              </a:ext>
            </a:extLst>
          </p:cNvPr>
          <p:cNvCxnSpPr/>
          <p:nvPr/>
        </p:nvCxnSpPr>
        <p:spPr>
          <a:xfrm flipH="1">
            <a:off x="9677400" y="3175985"/>
            <a:ext cx="927100" cy="0"/>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60A7C7E3-0B6F-2D61-BB88-CD5BF30FEE33}"/>
              </a:ext>
            </a:extLst>
          </p:cNvPr>
          <p:cNvCxnSpPr/>
          <p:nvPr/>
        </p:nvCxnSpPr>
        <p:spPr>
          <a:xfrm flipH="1">
            <a:off x="9669872" y="3573046"/>
            <a:ext cx="927100" cy="0"/>
          </a:xfrm>
          <a:prstGeom prst="line">
            <a:avLst/>
          </a:prstGeom>
          <a:ln>
            <a:solidFill>
              <a:schemeClr val="accent6"/>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813F184E-53D5-1EC7-4262-995707439EF0}"/>
              </a:ext>
            </a:extLst>
          </p:cNvPr>
          <p:cNvCxnSpPr/>
          <p:nvPr/>
        </p:nvCxnSpPr>
        <p:spPr>
          <a:xfrm flipH="1">
            <a:off x="10239801" y="4006652"/>
            <a:ext cx="276225" cy="0"/>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48277C73-1127-36A1-812E-B41BB02E7BE8}"/>
              </a:ext>
            </a:extLst>
          </p:cNvPr>
          <p:cNvSpPr txBox="1"/>
          <p:nvPr/>
        </p:nvSpPr>
        <p:spPr>
          <a:xfrm>
            <a:off x="10686725" y="3016590"/>
            <a:ext cx="1581334" cy="2246769"/>
          </a:xfrm>
          <a:prstGeom prst="rect">
            <a:avLst/>
          </a:prstGeom>
          <a:noFill/>
        </p:spPr>
        <p:txBody>
          <a:bodyPr wrap="square" rtlCol="0">
            <a:spAutoFit/>
          </a:bodyPr>
          <a:lstStyle/>
          <a:p>
            <a:r>
              <a:rPr lang="en-US" sz="1400" dirty="0">
                <a:solidFill>
                  <a:schemeClr val="accent2"/>
                </a:solidFill>
              </a:rPr>
              <a:t>Thermal shield</a:t>
            </a:r>
          </a:p>
          <a:p>
            <a:r>
              <a:rPr lang="en-US" sz="1400" dirty="0">
                <a:solidFill>
                  <a:schemeClr val="accent2"/>
                </a:solidFill>
              </a:rPr>
              <a:t>(with or w/o MLI?)</a:t>
            </a:r>
          </a:p>
          <a:p>
            <a:r>
              <a:rPr lang="en-US" sz="1400" dirty="0">
                <a:solidFill>
                  <a:schemeClr val="accent6"/>
                </a:solidFill>
              </a:rPr>
              <a:t>Vacuum vessel</a:t>
            </a:r>
          </a:p>
          <a:p>
            <a:endParaRPr lang="en-US" sz="1400" dirty="0">
              <a:solidFill>
                <a:schemeClr val="accent6"/>
              </a:solidFill>
            </a:endParaRPr>
          </a:p>
          <a:p>
            <a:r>
              <a:rPr lang="en-US" sz="1400" dirty="0">
                <a:solidFill>
                  <a:srgbClr val="FF0000"/>
                </a:solidFill>
              </a:rPr>
              <a:t>SMA ring (T ?)</a:t>
            </a:r>
          </a:p>
          <a:p>
            <a:r>
              <a:rPr lang="en-US" sz="1400" dirty="0">
                <a:solidFill>
                  <a:srgbClr val="FF0000"/>
                </a:solidFill>
              </a:rPr>
              <a:t>(in a confined space which will ease its cooling-down)</a:t>
            </a:r>
          </a:p>
          <a:p>
            <a:endParaRPr lang="en-GB" sz="1400" dirty="0">
              <a:solidFill>
                <a:srgbClr val="FF0000"/>
              </a:solidFill>
            </a:endParaRPr>
          </a:p>
        </p:txBody>
      </p:sp>
      <p:sp>
        <p:nvSpPr>
          <p:cNvPr id="14" name="TextBox 13">
            <a:extLst>
              <a:ext uri="{FF2B5EF4-FFF2-40B4-BE49-F238E27FC236}">
                <a16:creationId xmlns:a16="http://schemas.microsoft.com/office/drawing/2014/main" id="{F9D69E71-5BD2-1F22-424D-21915765B0CC}"/>
              </a:ext>
            </a:extLst>
          </p:cNvPr>
          <p:cNvSpPr txBox="1"/>
          <p:nvPr/>
        </p:nvSpPr>
        <p:spPr>
          <a:xfrm>
            <a:off x="10670309" y="2174696"/>
            <a:ext cx="1143262" cy="523220"/>
          </a:xfrm>
          <a:prstGeom prst="rect">
            <a:avLst/>
          </a:prstGeom>
          <a:noFill/>
        </p:spPr>
        <p:txBody>
          <a:bodyPr wrap="none" rtlCol="0">
            <a:spAutoFit/>
          </a:bodyPr>
          <a:lstStyle/>
          <a:p>
            <a:r>
              <a:rPr lang="en-US" sz="1400" dirty="0">
                <a:solidFill>
                  <a:schemeClr val="accent4"/>
                </a:solidFill>
              </a:rPr>
              <a:t>Cold-mass</a:t>
            </a:r>
          </a:p>
          <a:p>
            <a:r>
              <a:rPr lang="en-US" sz="1400" dirty="0">
                <a:solidFill>
                  <a:schemeClr val="accent4"/>
                </a:solidFill>
              </a:rPr>
              <a:t>(~3 t @ 20 K)</a:t>
            </a:r>
          </a:p>
        </p:txBody>
      </p:sp>
      <p:sp>
        <p:nvSpPr>
          <p:cNvPr id="15" name="TextBox 14">
            <a:extLst>
              <a:ext uri="{FF2B5EF4-FFF2-40B4-BE49-F238E27FC236}">
                <a16:creationId xmlns:a16="http://schemas.microsoft.com/office/drawing/2014/main" id="{6742B183-DA37-5EC1-E6C0-EA050AF75F31}"/>
              </a:ext>
            </a:extLst>
          </p:cNvPr>
          <p:cNvSpPr txBox="1"/>
          <p:nvPr/>
        </p:nvSpPr>
        <p:spPr>
          <a:xfrm>
            <a:off x="9740366" y="2793683"/>
            <a:ext cx="393056" cy="307777"/>
          </a:xfrm>
          <a:prstGeom prst="rect">
            <a:avLst/>
          </a:prstGeom>
          <a:noFill/>
        </p:spPr>
        <p:txBody>
          <a:bodyPr wrap="none" rtlCol="0">
            <a:spAutoFit/>
          </a:bodyPr>
          <a:lstStyle/>
          <a:p>
            <a:r>
              <a:rPr lang="en-US" sz="1400" dirty="0"/>
              <a:t>Air</a:t>
            </a:r>
            <a:endParaRPr lang="en-GB" sz="1400" dirty="0"/>
          </a:p>
        </p:txBody>
      </p:sp>
      <p:sp>
        <p:nvSpPr>
          <p:cNvPr id="16" name="TextBox 15">
            <a:extLst>
              <a:ext uri="{FF2B5EF4-FFF2-40B4-BE49-F238E27FC236}">
                <a16:creationId xmlns:a16="http://schemas.microsoft.com/office/drawing/2014/main" id="{D6640C50-E9CA-87BD-E1D3-7BEBEAB9FFB8}"/>
              </a:ext>
            </a:extLst>
          </p:cNvPr>
          <p:cNvSpPr txBox="1"/>
          <p:nvPr/>
        </p:nvSpPr>
        <p:spPr>
          <a:xfrm>
            <a:off x="9713999" y="3639334"/>
            <a:ext cx="393056" cy="307777"/>
          </a:xfrm>
          <a:prstGeom prst="rect">
            <a:avLst/>
          </a:prstGeom>
          <a:noFill/>
        </p:spPr>
        <p:txBody>
          <a:bodyPr wrap="none" rtlCol="0">
            <a:spAutoFit/>
          </a:bodyPr>
          <a:lstStyle/>
          <a:p>
            <a:r>
              <a:rPr lang="en-US" sz="1400" dirty="0"/>
              <a:t>Air</a:t>
            </a:r>
            <a:endParaRPr lang="en-GB" sz="1400" dirty="0"/>
          </a:p>
        </p:txBody>
      </p:sp>
      <p:sp>
        <p:nvSpPr>
          <p:cNvPr id="17" name="TextBox 16">
            <a:extLst>
              <a:ext uri="{FF2B5EF4-FFF2-40B4-BE49-F238E27FC236}">
                <a16:creationId xmlns:a16="http://schemas.microsoft.com/office/drawing/2014/main" id="{002D16D1-D1C8-5838-A5D2-35A1ED16A938}"/>
              </a:ext>
            </a:extLst>
          </p:cNvPr>
          <p:cNvSpPr txBox="1"/>
          <p:nvPr/>
        </p:nvSpPr>
        <p:spPr>
          <a:xfrm>
            <a:off x="9680218" y="3216209"/>
            <a:ext cx="393056" cy="307777"/>
          </a:xfrm>
          <a:prstGeom prst="rect">
            <a:avLst/>
          </a:prstGeom>
          <a:noFill/>
        </p:spPr>
        <p:txBody>
          <a:bodyPr wrap="none" rtlCol="0">
            <a:spAutoFit/>
          </a:bodyPr>
          <a:lstStyle/>
          <a:p>
            <a:r>
              <a:rPr lang="en-US" sz="1400" dirty="0"/>
              <a:t>Air</a:t>
            </a:r>
            <a:endParaRPr lang="en-GB" sz="1400" dirty="0"/>
          </a:p>
        </p:txBody>
      </p:sp>
      <p:sp>
        <p:nvSpPr>
          <p:cNvPr id="18" name="Arrow: Curved Right 17">
            <a:extLst>
              <a:ext uri="{FF2B5EF4-FFF2-40B4-BE49-F238E27FC236}">
                <a16:creationId xmlns:a16="http://schemas.microsoft.com/office/drawing/2014/main" id="{5F7827F1-BDAF-D590-B424-AF5FA06220BA}"/>
              </a:ext>
            </a:extLst>
          </p:cNvPr>
          <p:cNvSpPr/>
          <p:nvPr/>
        </p:nvSpPr>
        <p:spPr>
          <a:xfrm>
            <a:off x="10228582" y="2767658"/>
            <a:ext cx="184150" cy="307773"/>
          </a:xfrm>
          <a:prstGeom prst="curved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1" name="Arrow: Curved Right 20">
            <a:extLst>
              <a:ext uri="{FF2B5EF4-FFF2-40B4-BE49-F238E27FC236}">
                <a16:creationId xmlns:a16="http://schemas.microsoft.com/office/drawing/2014/main" id="{3BA9FD1E-8669-CED0-EE6C-3ED8A18B3BD4}"/>
              </a:ext>
            </a:extLst>
          </p:cNvPr>
          <p:cNvSpPr/>
          <p:nvPr/>
        </p:nvSpPr>
        <p:spPr>
          <a:xfrm>
            <a:off x="10240957" y="3231456"/>
            <a:ext cx="184150" cy="307773"/>
          </a:xfrm>
          <a:prstGeom prst="curved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2" name="Arrow: Curved Right 21">
            <a:extLst>
              <a:ext uri="{FF2B5EF4-FFF2-40B4-BE49-F238E27FC236}">
                <a16:creationId xmlns:a16="http://schemas.microsoft.com/office/drawing/2014/main" id="{A25011BD-5F59-DFB5-D5DC-4865497B2FF6}"/>
              </a:ext>
            </a:extLst>
          </p:cNvPr>
          <p:cNvSpPr/>
          <p:nvPr/>
        </p:nvSpPr>
        <p:spPr>
          <a:xfrm>
            <a:off x="10248539" y="3635308"/>
            <a:ext cx="184150" cy="307773"/>
          </a:xfrm>
          <a:prstGeom prst="curved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3" name="Arrow: Curved Right 22">
            <a:extLst>
              <a:ext uri="{FF2B5EF4-FFF2-40B4-BE49-F238E27FC236}">
                <a16:creationId xmlns:a16="http://schemas.microsoft.com/office/drawing/2014/main" id="{91C9AF53-812F-237F-A655-CCF79B67240C}"/>
              </a:ext>
            </a:extLst>
          </p:cNvPr>
          <p:cNvSpPr/>
          <p:nvPr/>
        </p:nvSpPr>
        <p:spPr>
          <a:xfrm>
            <a:off x="10480996" y="1429313"/>
            <a:ext cx="184150" cy="307773"/>
          </a:xfrm>
          <a:prstGeom prst="curvedRight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24" name="TextBox 23">
            <a:extLst>
              <a:ext uri="{FF2B5EF4-FFF2-40B4-BE49-F238E27FC236}">
                <a16:creationId xmlns:a16="http://schemas.microsoft.com/office/drawing/2014/main" id="{8DA90306-02B7-5668-7289-A5ABCC6E7A40}"/>
              </a:ext>
            </a:extLst>
          </p:cNvPr>
          <p:cNvSpPr txBox="1"/>
          <p:nvPr/>
        </p:nvSpPr>
        <p:spPr>
          <a:xfrm>
            <a:off x="10772241" y="1246836"/>
            <a:ext cx="1353512" cy="738664"/>
          </a:xfrm>
          <a:prstGeom prst="rect">
            <a:avLst/>
          </a:prstGeom>
          <a:noFill/>
        </p:spPr>
        <p:txBody>
          <a:bodyPr wrap="square" rtlCol="0">
            <a:spAutoFit/>
          </a:bodyPr>
          <a:lstStyle/>
          <a:p>
            <a:r>
              <a:rPr lang="en-US" sz="1400" dirty="0"/>
              <a:t>Heat exchange by convection in air</a:t>
            </a:r>
            <a:endParaRPr lang="en-GB" sz="1400" dirty="0"/>
          </a:p>
        </p:txBody>
      </p:sp>
      <p:cxnSp>
        <p:nvCxnSpPr>
          <p:cNvPr id="26" name="Straight Arrow Connector 25">
            <a:extLst>
              <a:ext uri="{FF2B5EF4-FFF2-40B4-BE49-F238E27FC236}">
                <a16:creationId xmlns:a16="http://schemas.microsoft.com/office/drawing/2014/main" id="{8803A6BB-0070-9FAF-5BB8-93D8A53112BD}"/>
              </a:ext>
            </a:extLst>
          </p:cNvPr>
          <p:cNvCxnSpPr>
            <a:cxnSpLocks/>
            <a:stCxn id="6" idx="1"/>
          </p:cNvCxnSpPr>
          <p:nvPr/>
        </p:nvCxnSpPr>
        <p:spPr>
          <a:xfrm flipH="1">
            <a:off x="7905750" y="2460824"/>
            <a:ext cx="1771650" cy="270072"/>
          </a:xfrm>
          <a:prstGeom prst="straightConnector1">
            <a:avLst/>
          </a:prstGeom>
          <a:ln>
            <a:solidFill>
              <a:schemeClr val="accent4"/>
            </a:solidFill>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E224F618-C34C-2C0B-21D1-412BD86BA1F4}"/>
              </a:ext>
            </a:extLst>
          </p:cNvPr>
          <p:cNvCxnSpPr>
            <a:cxnSpLocks/>
          </p:cNvCxnSpPr>
          <p:nvPr/>
        </p:nvCxnSpPr>
        <p:spPr>
          <a:xfrm flipH="1" flipV="1">
            <a:off x="8185150" y="3175985"/>
            <a:ext cx="1948272" cy="830667"/>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323699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371</TotalTime>
  <Words>1983</Words>
  <Application>Microsoft Office PowerPoint</Application>
  <PresentationFormat>Widescreen</PresentationFormat>
  <Paragraphs>115</Paragraphs>
  <Slides>16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Aptos</vt:lpstr>
      <vt:lpstr>Aptos Display</vt:lpstr>
      <vt:lpstr>Arial</vt:lpstr>
      <vt:lpstr>Office Theme</vt:lpstr>
      <vt:lpstr>MuCol Cooling Cell Outcome of the 1st Integration Review</vt:lpstr>
      <vt:lpstr>Introduction</vt:lpstr>
      <vt:lpstr>Agenda of the review meeting</vt:lpstr>
      <vt:lpstr>Charges to the review panel</vt:lpstr>
      <vt:lpstr>Findings and recommendations Q1: Is the proposed concept for cooling cell integration suitable to the scope?</vt:lpstr>
      <vt:lpstr>Findings and recommendations Q1: Is the proposed concept for cooling cell integration suitable to the scope?</vt:lpstr>
      <vt:lpstr>Findings and recommendations Q1: Is the proposed concept for cooling cell integration suitable to the scope?</vt:lpstr>
      <vt:lpstr>Findings and recommendations Q1: Is the proposed concept for cooling cell integration suitable to the scope?</vt:lpstr>
      <vt:lpstr>Findings and recommendations Q2: Is the assembly procedure viable and effective given the constraints?</vt:lpstr>
      <vt:lpstr>Findings and recommendations Q2: Is the assembly procedure viable and effective given the constraints?</vt:lpstr>
      <vt:lpstr>Findings and recommendations Q3: Is the force support structure and support/anchoring system adequate?</vt:lpstr>
      <vt:lpstr>Findings and recommendations Q3: Is the force support structure and support/anchoring system adequate?</vt:lpstr>
      <vt:lpstr>Findings and recommendations Q3: Is the force support structure and support/anchoring system adequate?</vt:lpstr>
      <vt:lpstr>Findings and recommendations Q4: Are there other more promising solutions worth exploring?</vt:lpstr>
      <vt:lpstr>Findings and recommendations Q4: Are there other more promising solutions worth exploring?</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Laurent Jean Tavian</dc:creator>
  <cp:lastModifiedBy>Laurent Jean Tavian</cp:lastModifiedBy>
  <cp:revision>19</cp:revision>
  <cp:lastPrinted>2025-06-02T11:37:49Z</cp:lastPrinted>
  <dcterms:created xsi:type="dcterms:W3CDTF">2025-06-02T06:27:32Z</dcterms:created>
  <dcterms:modified xsi:type="dcterms:W3CDTF">2025-06-03T06:26:10Z</dcterms:modified>
</cp:coreProperties>
</file>