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58" r:id="rId6"/>
    <p:sldId id="259" r:id="rId7"/>
    <p:sldId id="260" r:id="rId8"/>
    <p:sldId id="261" r:id="rId9"/>
    <p:sldId id="267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52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516" y="102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819AD5-D1D8-3507-1338-EE3F7BADD7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511F83F-A361-CE38-C7AD-BEE0289C3C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6C925A-4829-4AD7-360B-CE8553DE7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3959-B53B-4B8A-AB3E-EABD26BBA98D}" type="datetimeFigureOut">
              <a:rPr lang="en-GB" smtClean="0"/>
              <a:t>28/05/2025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E09D556-B545-B569-41B3-D29F086EC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F87CA4-CC4D-B4D0-06ED-A15CBC4A5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E12D-9D03-440E-AF57-A278ECB8130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331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F9DCE8-7E87-6C1A-2DB9-8B4B787E8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3B67AAA-D867-7DE2-ABA8-EE2EB2733B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B798293-26C2-2688-9D6D-633713AE5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3959-B53B-4B8A-AB3E-EABD26BBA98D}" type="datetimeFigureOut">
              <a:rPr lang="en-GB" smtClean="0"/>
              <a:t>28/05/2025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583A56-9797-2562-BCA1-91B30BB4F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C9BCBD-8B85-DEFB-A191-9814C7B89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E12D-9D03-440E-AF57-A278ECB8130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042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30DC5A6-5E0B-DA55-205A-D8F32B68B3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D6B6DA6-1984-4462-133D-CB42A043F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51B725C-9AEC-1457-D1C3-D6A64F893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3959-B53B-4B8A-AB3E-EABD26BBA98D}" type="datetimeFigureOut">
              <a:rPr lang="en-GB" smtClean="0"/>
              <a:t>28/05/2025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24B4856-AEDC-54F3-DDDB-001830391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D4F00F-37BD-A6B0-C3AE-421A734ED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E12D-9D03-440E-AF57-A278ECB8130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11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934C70-A013-48C4-662F-CEAD82103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59A2E4-B6B7-6A98-77E5-747902F33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72918BB-651A-BE74-5DFA-4A711A19D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3959-B53B-4B8A-AB3E-EABD26BBA98D}" type="datetimeFigureOut">
              <a:rPr lang="en-GB" smtClean="0"/>
              <a:t>28/05/2025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EFD095-AB2B-5992-7E87-446D9B0F5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1F8AAE8-A683-CCC2-C70F-216B8CC0C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E12D-9D03-440E-AF57-A278ECB8130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086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5F1790-90CB-CD45-291F-7F1F8911B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27EE85C-B92E-F5B4-2BC9-74A65DADC5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CEA69E-54BF-53D5-DD45-A913DC23B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3959-B53B-4B8A-AB3E-EABD26BBA98D}" type="datetimeFigureOut">
              <a:rPr lang="en-GB" smtClean="0"/>
              <a:t>28/05/2025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6887B88-EB0F-DAE6-16E8-FEC81F43E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5798506-FE6C-159B-A59D-473A54928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E12D-9D03-440E-AF57-A278ECB8130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8527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03B463-AF8D-373A-5464-874014A2C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982C346-01CA-9548-C306-8467F93443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3676F3E-D7B3-D1B2-C2E0-C2B58142A2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627B00D-55E9-CBB4-47A4-DFEDC0BB7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3959-B53B-4B8A-AB3E-EABD26BBA98D}" type="datetimeFigureOut">
              <a:rPr lang="en-GB" smtClean="0"/>
              <a:t>28/05/2025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2E67B9A-6820-038D-E4FF-9563C7151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70C5850-F511-F0C0-64B3-A6893FBBA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E12D-9D03-440E-AF57-A278ECB8130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865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B9236E-986C-9D05-1A4E-6CB64D3E6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55D50B-0CB7-B02B-10B7-4962DC3B9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E800ACF-78F3-445D-876A-B6DA7BC8DD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5342EC4-8536-24C8-6A3E-153CC6F940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108DEE4-3652-1281-91D6-7247E658F1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7FFE00-3BFD-ABE3-9A64-89AE2DB2C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3959-B53B-4B8A-AB3E-EABD26BBA98D}" type="datetimeFigureOut">
              <a:rPr lang="en-GB" smtClean="0"/>
              <a:t>28/05/2025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85CC984-80B8-C38C-E6E5-1DBEAEE4A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FC37667-8AFF-E198-0455-4C0ECF617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E12D-9D03-440E-AF57-A278ECB8130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82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C72A9E-2446-FE07-5383-C2DD81BEC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8585379-6579-C722-85BB-F35E0273A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3959-B53B-4B8A-AB3E-EABD26BBA98D}" type="datetimeFigureOut">
              <a:rPr lang="en-GB" smtClean="0"/>
              <a:t>28/05/2025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6E20D0A-AF24-CE10-13C2-23935E630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FF1F6E2-C050-D856-7308-2DB4274B2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E12D-9D03-440E-AF57-A278ECB8130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6824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70F5BD6-29D6-66BF-FE00-D292DE94B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3959-B53B-4B8A-AB3E-EABD26BBA98D}" type="datetimeFigureOut">
              <a:rPr lang="en-GB" smtClean="0"/>
              <a:t>28/05/2025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B4B7B39-8DA2-4565-362B-BF9E092EE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9F6D54F-EE55-06EF-2467-D1E99DE66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E12D-9D03-440E-AF57-A278ECB8130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906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9A270B-6B66-4011-D10E-7D27E9308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484635-E0B1-6BD5-86D8-45F8D6F1B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BD327AD-79E0-5B81-B15C-B7C1C8350C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58F10D-D32F-9E47-C83D-860BF70A2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3959-B53B-4B8A-AB3E-EABD26BBA98D}" type="datetimeFigureOut">
              <a:rPr lang="en-GB" smtClean="0"/>
              <a:t>28/05/2025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9F608EE-2FEF-8B23-2224-4198CB722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EECF46-F511-3975-727A-C27C47B9E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E12D-9D03-440E-AF57-A278ECB8130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297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B5ED83-13C7-4866-D113-A2CA216BA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C33DD1B-6E64-2DA4-C2B1-88EC9A55D8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6750C63-4F55-F130-1A97-FC2DAC4AA2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6B99074-81ED-6980-ED93-67A2CD17B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63959-B53B-4B8A-AB3E-EABD26BBA98D}" type="datetimeFigureOut">
              <a:rPr lang="en-GB" smtClean="0"/>
              <a:t>28/05/2025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A28E6D-31BE-B399-8A80-720EA3245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F85132C-8BB2-6C97-FD38-ADCE990E1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FE12D-9D03-440E-AF57-A278ECB8130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658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637FF67-F47A-4A8F-6FFD-B94EE8EBC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7DDF51-A135-4B0B-B528-7D65C7CB21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1F5030-0802-4FC6-6183-48B018EBCE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E63959-B53B-4B8A-AB3E-EABD26BBA98D}" type="datetimeFigureOut">
              <a:rPr lang="en-GB" smtClean="0"/>
              <a:t>28/05/2025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622AF8-0FA6-AB7B-BAD1-E392F32001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F6271C-0362-B966-0531-37560E5D67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4FE12D-9D03-440E-AF57-A278ECB8130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261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hyperlink" Target="https://edms.cern.ch/document/431306/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edms.cern.ch/document/1337211/A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65657E-7475-931C-6F2B-974EFFF63D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EESD2</a:t>
            </a:r>
            <a:endParaRPr lang="en-GB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94BFC92-4832-5995-17E0-A1B035D3BA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Instrumentation inventory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2187570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A0A419-CE67-84DC-2B80-E79670ED31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53F2A0-002B-0E29-6291-D75969926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sensor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3E1C22-9949-0E35-8398-02B5F5E440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062" y="1838890"/>
            <a:ext cx="10515600" cy="4351338"/>
          </a:xfrm>
        </p:spPr>
        <p:txBody>
          <a:bodyPr/>
          <a:lstStyle/>
          <a:p>
            <a:r>
              <a:rPr lang="en-US" dirty="0"/>
              <a:t>4x CERNOX SUPPORT “LT-PIPE”</a:t>
            </a:r>
          </a:p>
          <a:p>
            <a:endParaRPr lang="en-US" dirty="0"/>
          </a:p>
          <a:p>
            <a:r>
              <a:rPr lang="en-US" dirty="0"/>
              <a:t>S</a:t>
            </a:r>
            <a:r>
              <a:rPr lang="en-US"/>
              <a:t>upport </a:t>
            </a:r>
            <a:r>
              <a:rPr lang="en-US" dirty="0"/>
              <a:t>to be manufactured ? </a:t>
            </a:r>
            <a:br>
              <a:rPr lang="en-US" dirty="0"/>
            </a:br>
            <a:r>
              <a:rPr lang="en-US" dirty="0"/>
              <a:t>(pipe Ø10)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590FDEC-B693-088E-C7AF-C06EACD10B3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5376041" y="2506662"/>
            <a:ext cx="6815959" cy="4351338"/>
          </a:xfrm>
          <a:prstGeom prst="rect">
            <a:avLst/>
          </a:prstGeom>
        </p:spPr>
      </p:pic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1149ECC0-BD19-6D97-F557-D8B652A70112}"/>
              </a:ext>
            </a:extLst>
          </p:cNvPr>
          <p:cNvCxnSpPr>
            <a:cxnSpLocks/>
          </p:cNvCxnSpPr>
          <p:nvPr/>
        </p:nvCxnSpPr>
        <p:spPr>
          <a:xfrm>
            <a:off x="7386145" y="2892972"/>
            <a:ext cx="857596" cy="899636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A93EEF8B-8473-EFA2-9A5F-BC01A64DC021}"/>
              </a:ext>
            </a:extLst>
          </p:cNvPr>
          <p:cNvCxnSpPr>
            <a:cxnSpLocks/>
          </p:cNvCxnSpPr>
          <p:nvPr/>
        </p:nvCxnSpPr>
        <p:spPr>
          <a:xfrm flipH="1" flipV="1">
            <a:off x="9712561" y="4709755"/>
            <a:ext cx="1378480" cy="1299553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C1577E4F-2E3A-F794-F0A3-F7CFF39AD397}"/>
              </a:ext>
            </a:extLst>
          </p:cNvPr>
          <p:cNvCxnSpPr>
            <a:cxnSpLocks/>
          </p:cNvCxnSpPr>
          <p:nvPr/>
        </p:nvCxnSpPr>
        <p:spPr>
          <a:xfrm flipH="1" flipV="1">
            <a:off x="9005741" y="5569294"/>
            <a:ext cx="858254" cy="726840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83F40A50-AC56-B861-E1B6-4F1EEF9A5A70}"/>
              </a:ext>
            </a:extLst>
          </p:cNvPr>
          <p:cNvCxnSpPr>
            <a:cxnSpLocks/>
          </p:cNvCxnSpPr>
          <p:nvPr/>
        </p:nvCxnSpPr>
        <p:spPr>
          <a:xfrm flipH="1">
            <a:off x="6927320" y="2688020"/>
            <a:ext cx="337955" cy="862850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0E9B183A-D563-0C91-624C-2BAFAC56E11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329088" y="303665"/>
            <a:ext cx="5099050" cy="179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705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51E54-0E80-64BF-7E15-5B274186B2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84365B-D30D-4A40-A5B2-8F9F0A4C3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Cryo</a:t>
            </a:r>
            <a:r>
              <a:rPr lang="en-US" dirty="0"/>
              <a:t> heater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16F2D2C-2B49-F97B-AA21-ADA8ACDB69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Today feedthrough limit:</a:t>
            </a:r>
          </a:p>
          <a:p>
            <a:pPr marL="0" indent="0">
              <a:buNone/>
            </a:pPr>
            <a:r>
              <a:rPr lang="en-US" dirty="0"/>
              <a:t>500V / 5A / pin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Image 1">
            <a:extLst>
              <a:ext uri="{FF2B5EF4-FFF2-40B4-BE49-F238E27FC236}">
                <a16:creationId xmlns:a16="http://schemas.microsoft.com/office/drawing/2014/main" id="{BCB62708-FEC3-60C1-3A51-4BA75CB176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301" y="0"/>
            <a:ext cx="6413142" cy="417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2A8C97E-3C0A-FF72-C1A6-627CBA565CB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3721769"/>
            <a:ext cx="7225726" cy="313623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D66082F-3144-40F5-33B2-B335FE507FAF}"/>
              </a:ext>
            </a:extLst>
          </p:cNvPr>
          <p:cNvSpPr txBox="1"/>
          <p:nvPr/>
        </p:nvSpPr>
        <p:spPr>
          <a:xfrm>
            <a:off x="7523747" y="4294773"/>
            <a:ext cx="4397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4"/>
              </a:rPr>
              <a:t>https://edms.cern.ch/document/431306/1</a:t>
            </a:r>
            <a:endParaRPr lang="en-GB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2A7B169-BDFE-1984-2EC9-450D1977B7AD}"/>
              </a:ext>
            </a:extLst>
          </p:cNvPr>
          <p:cNvPicPr/>
          <p:nvPr/>
        </p:nvPicPr>
        <p:blipFill>
          <a:blip r:embed="rId5"/>
          <a:srcRect l="2900" t="23198" r="17660"/>
          <a:stretch/>
        </p:blipFill>
        <p:spPr>
          <a:xfrm>
            <a:off x="5084378" y="5568962"/>
            <a:ext cx="7039303" cy="121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938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9D067-4886-5551-CD3B-2F0B5D4E6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77DFFC-C531-6A1B-A33D-4B0BDAE7A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Co-winded voltage tap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DA0A4C-181E-3002-E721-D15756C9A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Thin and insulated braid copper wire (Ø1.5mm maxi) co-winded</a:t>
            </a:r>
            <a:endParaRPr lang="en-US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5A79ED2-0547-2D53-628A-6E4E67A1D39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284302" y="406400"/>
            <a:ext cx="5456237" cy="141922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C78EE22-D188-A2B6-253D-37F61A3B21C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65234" y="3102715"/>
            <a:ext cx="5846380" cy="36149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FDFCDD3-C7E0-90D2-C9C7-F2F7C2E773B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374892" y="4046537"/>
            <a:ext cx="6581775" cy="2265363"/>
          </a:xfrm>
          <a:prstGeom prst="rect">
            <a:avLst/>
          </a:prstGeom>
        </p:spPr>
      </p:pic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0C71615F-0F8D-BC4A-A5F2-B6D45B6DB006}"/>
              </a:ext>
            </a:extLst>
          </p:cNvPr>
          <p:cNvCxnSpPr>
            <a:cxnSpLocks/>
          </p:cNvCxnSpPr>
          <p:nvPr/>
        </p:nvCxnSpPr>
        <p:spPr>
          <a:xfrm>
            <a:off x="6621517" y="3160986"/>
            <a:ext cx="960072" cy="1159767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C3DCC1DD-2940-9327-E6FA-10D66936F408}"/>
              </a:ext>
            </a:extLst>
          </p:cNvPr>
          <p:cNvCxnSpPr>
            <a:cxnSpLocks/>
          </p:cNvCxnSpPr>
          <p:nvPr/>
        </p:nvCxnSpPr>
        <p:spPr>
          <a:xfrm flipH="1">
            <a:off x="3934500" y="3255579"/>
            <a:ext cx="566555" cy="1093558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8870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AE24EA-664C-B2CC-A55C-DD67C350B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Reminder : </a:t>
            </a:r>
            <a:r>
              <a:rPr lang="en-US" dirty="0">
                <a:hlinkClick r:id="rId2"/>
              </a:rPr>
              <a:t>CRNLSQLJ0006</a:t>
            </a:r>
            <a:endParaRPr lang="en-GB" dirty="0"/>
          </a:p>
        </p:txBody>
      </p:sp>
      <p:pic>
        <p:nvPicPr>
          <p:cNvPr id="18" name="Espace réservé du contenu 17">
            <a:extLst>
              <a:ext uri="{FF2B5EF4-FFF2-40B4-BE49-F238E27FC236}">
                <a16:creationId xmlns:a16="http://schemas.microsoft.com/office/drawing/2014/main" id="{B078E6FF-5F97-354D-DBFB-6346C2F73A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16547" y="904568"/>
            <a:ext cx="8958906" cy="5953432"/>
          </a:xfrm>
        </p:spPr>
      </p:pic>
    </p:spTree>
    <p:extLst>
      <p:ext uri="{BB962C8B-B14F-4D97-AF65-F5344CB8AC3E}">
        <p14:creationId xmlns:p14="http://schemas.microsoft.com/office/powerpoint/2010/main" val="3213081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BC0FB8-A16C-BD87-AAA1-2DFAB3B265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2F236DE8-98D8-39E4-C46F-423ADBB7F86F}"/>
              </a:ext>
            </a:extLst>
          </p:cNvPr>
          <p:cNvPicPr/>
          <p:nvPr/>
        </p:nvPicPr>
        <p:blipFill>
          <a:blip r:embed="rId2"/>
          <a:srcRect t="5683" b="7115"/>
          <a:stretch/>
        </p:blipFill>
        <p:spPr>
          <a:xfrm>
            <a:off x="6592658" y="2542566"/>
            <a:ext cx="5099050" cy="156845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57D7B26-9F2B-46F2-099E-16486CEC715F}"/>
              </a:ext>
            </a:extLst>
          </p:cNvPr>
          <p:cNvPicPr/>
          <p:nvPr/>
        </p:nvPicPr>
        <p:blipFill>
          <a:blip r:embed="rId3"/>
          <a:srcRect b="11233"/>
          <a:stretch/>
        </p:blipFill>
        <p:spPr>
          <a:xfrm>
            <a:off x="5355839" y="1704473"/>
            <a:ext cx="4691063" cy="90468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AB7698-4DC7-13AB-3243-FECEE24B0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9253"/>
            <a:ext cx="10515600" cy="1325563"/>
          </a:xfrm>
        </p:spPr>
        <p:txBody>
          <a:bodyPr/>
          <a:lstStyle/>
          <a:p>
            <a:r>
              <a:rPr lang="en-US" dirty="0"/>
              <a:t>Instrumentation list :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90BF9FF-9D9F-13C3-E880-04C9066AC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748" y="1056592"/>
            <a:ext cx="10515600" cy="5385095"/>
          </a:xfrm>
        </p:spPr>
        <p:txBody>
          <a:bodyPr>
            <a:normAutofit/>
          </a:bodyPr>
          <a:lstStyle/>
          <a:p>
            <a:r>
              <a:rPr lang="en-US" dirty="0"/>
              <a:t>Vtaps :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Finger thermometer 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Long thermometer 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Cryo</a:t>
            </a:r>
            <a:r>
              <a:rPr lang="en-US" dirty="0"/>
              <a:t> heater 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Co-winded voltage tap : </a:t>
            </a:r>
          </a:p>
          <a:p>
            <a:endParaRPr lang="en-US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B16966D-F632-98AD-D902-A8FF4B36A741}"/>
              </a:ext>
            </a:extLst>
          </p:cNvPr>
          <p:cNvPicPr/>
          <p:nvPr/>
        </p:nvPicPr>
        <p:blipFill>
          <a:blip r:embed="rId4"/>
          <a:srcRect l="18322" t="17565" r="31455" b="10681"/>
          <a:stretch/>
        </p:blipFill>
        <p:spPr>
          <a:xfrm>
            <a:off x="6149634" y="99586"/>
            <a:ext cx="1327483" cy="187609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F256463-7471-4065-14DE-B856DACE4ACD}"/>
              </a:ext>
            </a:extLst>
          </p:cNvPr>
          <p:cNvPicPr/>
          <p:nvPr/>
        </p:nvPicPr>
        <p:blipFill>
          <a:blip r:embed="rId5"/>
          <a:srcRect l="6507" t="18278" r="9840" b="6071"/>
          <a:stretch/>
        </p:blipFill>
        <p:spPr>
          <a:xfrm>
            <a:off x="7954681" y="471042"/>
            <a:ext cx="2119484" cy="156845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AB45DFC-BD82-5EF1-73B0-2A05AA1BC42A}"/>
              </a:ext>
            </a:extLst>
          </p:cNvPr>
          <p:cNvPicPr/>
          <p:nvPr/>
        </p:nvPicPr>
        <p:blipFill>
          <a:blip r:embed="rId6"/>
          <a:srcRect t="26712"/>
          <a:stretch/>
        </p:blipFill>
        <p:spPr>
          <a:xfrm>
            <a:off x="3524065" y="4133234"/>
            <a:ext cx="8861232" cy="1160377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B19E468-5E6C-1628-A58C-2E937B57D587}"/>
              </a:ext>
            </a:extLst>
          </p:cNvPr>
          <p:cNvCxnSpPr>
            <a:cxnSpLocks/>
          </p:cNvCxnSpPr>
          <p:nvPr/>
        </p:nvCxnSpPr>
        <p:spPr>
          <a:xfrm>
            <a:off x="2305082" y="1320327"/>
            <a:ext cx="373728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ECDDF5D0-83DB-C51B-BEAA-B55B3760F8C0}"/>
              </a:ext>
            </a:extLst>
          </p:cNvPr>
          <p:cNvCxnSpPr>
            <a:cxnSpLocks/>
          </p:cNvCxnSpPr>
          <p:nvPr/>
        </p:nvCxnSpPr>
        <p:spPr>
          <a:xfrm>
            <a:off x="4513628" y="2369425"/>
            <a:ext cx="84221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CE8BD05F-D559-CD0F-818F-E2F02486C1F8}"/>
              </a:ext>
            </a:extLst>
          </p:cNvPr>
          <p:cNvCxnSpPr>
            <a:cxnSpLocks/>
          </p:cNvCxnSpPr>
          <p:nvPr/>
        </p:nvCxnSpPr>
        <p:spPr>
          <a:xfrm>
            <a:off x="4391515" y="3371196"/>
            <a:ext cx="212752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4" name="Image 3">
            <a:extLst>
              <a:ext uri="{FF2B5EF4-FFF2-40B4-BE49-F238E27FC236}">
                <a16:creationId xmlns:a16="http://schemas.microsoft.com/office/drawing/2014/main" id="{AA7E4466-861D-1C43-F0A6-7D9B2FC18185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5811337" y="4999141"/>
            <a:ext cx="5456237" cy="1419225"/>
          </a:xfrm>
          <a:prstGeom prst="rect">
            <a:avLst/>
          </a:prstGeom>
        </p:spPr>
      </p:pic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775BF18D-7531-F4CB-ECEE-E9D7C91B921D}"/>
              </a:ext>
            </a:extLst>
          </p:cNvPr>
          <p:cNvCxnSpPr>
            <a:cxnSpLocks/>
          </p:cNvCxnSpPr>
          <p:nvPr/>
        </p:nvCxnSpPr>
        <p:spPr>
          <a:xfrm>
            <a:off x="4690241" y="5897828"/>
            <a:ext cx="200733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1022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709388-9E02-60C4-3B9C-A655326219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F0BEEB-B33B-B779-CFC6-98E93C275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Vtaps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B92EC02-AF55-1534-3AE1-03262CC54E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 Vtaps around </a:t>
            </a:r>
            <a:r>
              <a:rPr lang="en-US" dirty="0" err="1"/>
              <a:t>NbTi</a:t>
            </a:r>
            <a:r>
              <a:rPr lang="en-US" dirty="0"/>
              <a:t> splices in </a:t>
            </a:r>
            <a:r>
              <a:rPr lang="en-US" dirty="0" err="1"/>
              <a:t>LHe</a:t>
            </a:r>
            <a:r>
              <a:rPr lang="en-US" dirty="0"/>
              <a:t> vessel.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F7E37B9B-145C-595E-E56E-812ACCD3178C}"/>
              </a:ext>
            </a:extLst>
          </p:cNvPr>
          <p:cNvGrpSpPr/>
          <p:nvPr/>
        </p:nvGrpSpPr>
        <p:grpSpPr>
          <a:xfrm>
            <a:off x="600408" y="2321101"/>
            <a:ext cx="6675856" cy="4384499"/>
            <a:chOff x="391861" y="2473500"/>
            <a:chExt cx="6675856" cy="4384499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5E5671CD-28AA-561D-8347-FBD8A597DC93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91861" y="2473500"/>
              <a:ext cx="6675856" cy="4384499"/>
            </a:xfrm>
            <a:prstGeom prst="rect">
              <a:avLst/>
            </a:prstGeom>
          </p:spPr>
        </p:pic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5EE021EB-296D-68AD-66D3-F74A20CAB11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206804" y="4903899"/>
              <a:ext cx="1098884" cy="1082841"/>
            </a:xfrm>
            <a:prstGeom prst="straightConnector1">
              <a:avLst/>
            </a:prstGeom>
            <a:ln w="571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FB97AE42-2226-323C-1D0F-A564814AFD0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43480" y="4687506"/>
              <a:ext cx="1098884" cy="1082841"/>
            </a:xfrm>
            <a:prstGeom prst="straightConnector1">
              <a:avLst/>
            </a:prstGeom>
            <a:ln w="571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1" name="Connecteur droit avec flèche 10">
              <a:extLst>
                <a:ext uri="{FF2B5EF4-FFF2-40B4-BE49-F238E27FC236}">
                  <a16:creationId xmlns:a16="http://schemas.microsoft.com/office/drawing/2014/main" id="{716F73AF-CC7C-DB5D-3D9B-0AC8EF2FC1BE}"/>
                </a:ext>
              </a:extLst>
            </p:cNvPr>
            <p:cNvCxnSpPr>
              <a:cxnSpLocks/>
            </p:cNvCxnSpPr>
            <p:nvPr/>
          </p:nvCxnSpPr>
          <p:spPr>
            <a:xfrm>
              <a:off x="3723271" y="3681313"/>
              <a:ext cx="473242" cy="984436"/>
            </a:xfrm>
            <a:prstGeom prst="straightConnector1">
              <a:avLst/>
            </a:prstGeom>
            <a:ln w="571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" name="Connecteur droit avec flèche 3">
              <a:extLst>
                <a:ext uri="{FF2B5EF4-FFF2-40B4-BE49-F238E27FC236}">
                  <a16:creationId xmlns:a16="http://schemas.microsoft.com/office/drawing/2014/main" id="{454E0F19-6296-DB01-5ADB-9D0FE757DFD8}"/>
                </a:ext>
              </a:extLst>
            </p:cNvPr>
            <p:cNvCxnSpPr>
              <a:cxnSpLocks/>
            </p:cNvCxnSpPr>
            <p:nvPr/>
          </p:nvCxnSpPr>
          <p:spPr>
            <a:xfrm>
              <a:off x="4940718" y="3467192"/>
              <a:ext cx="473242" cy="984436"/>
            </a:xfrm>
            <a:prstGeom prst="straightConnector1">
              <a:avLst/>
            </a:prstGeom>
            <a:ln w="571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29082E14-9DC2-2A8B-D088-0D65282FC89C}"/>
              </a:ext>
            </a:extLst>
          </p:cNvPr>
          <p:cNvSpPr txBox="1"/>
          <p:nvPr/>
        </p:nvSpPr>
        <p:spPr>
          <a:xfrm>
            <a:off x="7742234" y="4665749"/>
            <a:ext cx="375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 wires to guide through the </a:t>
            </a:r>
            <a:r>
              <a:rPr lang="en-GB" dirty="0" err="1"/>
              <a:t>feedbox</a:t>
            </a:r>
            <a:endParaRPr lang="en-GB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19E50E4-F202-58B1-00C3-23EA3FC2622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666747" y="1825625"/>
            <a:ext cx="2533650" cy="207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587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8A0287-7B45-42B8-3304-A7134C20DF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D2E93E4-0797-BFDF-CDA6-8700B1CBA13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073231" y="450850"/>
            <a:ext cx="2643187" cy="261461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ECABAC61-48DF-C8F6-CD20-391E59400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Vtaps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78008E-4F60-7CC7-3C85-F961E6006D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Vtaps distant of 470mm from </a:t>
            </a:r>
            <a:r>
              <a:rPr lang="en-US" dirty="0" err="1"/>
              <a:t>NbTi</a:t>
            </a:r>
            <a:r>
              <a:rPr lang="en-US" dirty="0"/>
              <a:t>/MgB2 splices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B666EB9-F89D-5551-E3B5-793BE3D299B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72681" y="2361337"/>
            <a:ext cx="6846637" cy="4496663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D785786D-6774-006C-5164-C7B0F5D964CA}"/>
              </a:ext>
            </a:extLst>
          </p:cNvPr>
          <p:cNvCxnSpPr>
            <a:cxnSpLocks/>
          </p:cNvCxnSpPr>
          <p:nvPr/>
        </p:nvCxnSpPr>
        <p:spPr>
          <a:xfrm flipV="1">
            <a:off x="2390274" y="4275222"/>
            <a:ext cx="1243264" cy="1307431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6E77DA51-CA19-0DD1-5C34-4D56488F9FF0}"/>
              </a:ext>
            </a:extLst>
          </p:cNvPr>
          <p:cNvCxnSpPr>
            <a:cxnSpLocks/>
          </p:cNvCxnSpPr>
          <p:nvPr/>
        </p:nvCxnSpPr>
        <p:spPr>
          <a:xfrm flipV="1">
            <a:off x="2310063" y="4609668"/>
            <a:ext cx="1532022" cy="1357995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882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6A038C-01A3-2A68-0885-8BCDCC8562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217E2AB2-3D66-4CFD-29DC-56AA51F8B2F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9073231" y="450850"/>
            <a:ext cx="2643187" cy="261461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D6BF5D3A-16A2-BDE6-A6E5-424B01B4AF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Vtaps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F5E7BBF-4573-CCC2-6EC4-5949ABCC4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Vtaps around coil layer jump </a:t>
            </a:r>
          </a:p>
          <a:p>
            <a:pPr marL="0" indent="0">
              <a:buNone/>
            </a:pPr>
            <a:r>
              <a:rPr lang="en-US" dirty="0"/>
              <a:t>(~200mm from mid-splice ends)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FAEBC86-FDF9-577B-15CF-3EB8F2497128}"/>
              </a:ext>
            </a:extLst>
          </p:cNvPr>
          <p:cNvPicPr/>
          <p:nvPr/>
        </p:nvPicPr>
        <p:blipFill>
          <a:blip r:embed="rId3"/>
          <a:srcRect b="15354"/>
          <a:stretch/>
        </p:blipFill>
        <p:spPr>
          <a:xfrm>
            <a:off x="2158507" y="2979738"/>
            <a:ext cx="7874986" cy="3754605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374424B9-4220-1A85-0136-D47F5095EE45}"/>
              </a:ext>
            </a:extLst>
          </p:cNvPr>
          <p:cNvCxnSpPr>
            <a:cxnSpLocks/>
          </p:cNvCxnSpPr>
          <p:nvPr/>
        </p:nvCxnSpPr>
        <p:spPr>
          <a:xfrm>
            <a:off x="3128211" y="4569161"/>
            <a:ext cx="850231" cy="757822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512459AB-0C01-4DF0-84C9-BB952F260BA8}"/>
              </a:ext>
            </a:extLst>
          </p:cNvPr>
          <p:cNvCxnSpPr>
            <a:cxnSpLocks/>
          </p:cNvCxnSpPr>
          <p:nvPr/>
        </p:nvCxnSpPr>
        <p:spPr>
          <a:xfrm flipH="1" flipV="1">
            <a:off x="8510337" y="4618207"/>
            <a:ext cx="697832" cy="708776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177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73D8E8-5D64-6660-83F0-27995E5CDA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669246-084B-378A-DBC9-8755967B2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Vtaps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751533-9B97-238E-32C2-514F3D9BA4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Vtaps around each coil’s layer jump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08BA703-D6DA-3C91-D193-B93D2D79CBC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63841" y="2367423"/>
            <a:ext cx="9068521" cy="4351338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F7F46321-E594-40A7-6AE9-79400EE80E91}"/>
              </a:ext>
            </a:extLst>
          </p:cNvPr>
          <p:cNvCxnSpPr>
            <a:cxnSpLocks/>
          </p:cNvCxnSpPr>
          <p:nvPr/>
        </p:nvCxnSpPr>
        <p:spPr>
          <a:xfrm flipH="1" flipV="1">
            <a:off x="7676147" y="5002214"/>
            <a:ext cx="689811" cy="1101808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EE124A3-0D47-D92B-ADD7-795CCE52EB0C}"/>
              </a:ext>
            </a:extLst>
          </p:cNvPr>
          <p:cNvCxnSpPr>
            <a:cxnSpLocks/>
          </p:cNvCxnSpPr>
          <p:nvPr/>
        </p:nvCxnSpPr>
        <p:spPr>
          <a:xfrm>
            <a:off x="2470485" y="3254669"/>
            <a:ext cx="850231" cy="757822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13BF0FFD-C74B-7472-9BC9-F14F67168AA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073231" y="450850"/>
            <a:ext cx="2643187" cy="2614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225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076C87-57E9-50F6-1C15-2AF2ECFC44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1A8EF9-6F6B-9AB2-9A7C-BC8B1CBF1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sensor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662B4C7-9425-B8F7-4354-76A27030E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1x CX-1050-AA-1.4L  clamped to mid splice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628FD0AA-3629-152F-3576-8D9401A894F1}"/>
              </a:ext>
            </a:extLst>
          </p:cNvPr>
          <p:cNvGrpSpPr/>
          <p:nvPr/>
        </p:nvGrpSpPr>
        <p:grpSpPr>
          <a:xfrm>
            <a:off x="1782678" y="2857948"/>
            <a:ext cx="7473616" cy="2853795"/>
            <a:chOff x="1782678" y="2857948"/>
            <a:chExt cx="7473616" cy="2853795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77BCD030-40E3-6BAF-47F8-19D833B63F4A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782678" y="2857948"/>
              <a:ext cx="7473616" cy="2853795"/>
            </a:xfrm>
            <a:prstGeom prst="rect">
              <a:avLst/>
            </a:prstGeom>
          </p:spPr>
        </p:pic>
        <p:cxnSp>
          <p:nvCxnSpPr>
            <p:cNvPr id="12" name="Connecteur droit avec flèche 11">
              <a:extLst>
                <a:ext uri="{FF2B5EF4-FFF2-40B4-BE49-F238E27FC236}">
                  <a16:creationId xmlns:a16="http://schemas.microsoft.com/office/drawing/2014/main" id="{250207A3-951A-7A26-7F71-D8FDF243F1B6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5519486" y="3305175"/>
              <a:ext cx="513348" cy="897857"/>
            </a:xfrm>
            <a:prstGeom prst="straightConnector1">
              <a:avLst/>
            </a:prstGeom>
            <a:ln w="571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id="{2D8E888C-37DF-0C4C-5175-D08E7451331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910762" y="636669"/>
            <a:ext cx="4691063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00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6A2572-6450-AE86-C548-493EDAE66E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11B9A1-155C-336B-D836-15578105E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sensor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BD0ACE-1C1F-6AB9-A53D-E4865993CE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2x3x CX-1050-AA-1.4L  clamped to exterior formers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44D21B1-5497-09DF-7E4E-C9E9258AF45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113088" y="2603500"/>
            <a:ext cx="4440237" cy="3708400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6F22A347-7A89-0404-EDAE-E3BBA037D846}"/>
              </a:ext>
            </a:extLst>
          </p:cNvPr>
          <p:cNvCxnSpPr>
            <a:cxnSpLocks/>
          </p:cNvCxnSpPr>
          <p:nvPr/>
        </p:nvCxnSpPr>
        <p:spPr>
          <a:xfrm flipH="1">
            <a:off x="4751679" y="3260558"/>
            <a:ext cx="1163054" cy="752768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3EE78BE2-43E0-E858-498B-24F3BA9A7D9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910762" y="636669"/>
            <a:ext cx="4691063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4265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143</Words>
  <Application>Microsoft Office PowerPoint</Application>
  <PresentationFormat>Grand écran</PresentationFormat>
  <Paragraphs>38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Aptos</vt:lpstr>
      <vt:lpstr>Aptos Display</vt:lpstr>
      <vt:lpstr>Arial</vt:lpstr>
      <vt:lpstr>Thème Office</vt:lpstr>
      <vt:lpstr>EESD2</vt:lpstr>
      <vt:lpstr>Reminder : CRNLSQLJ0006</vt:lpstr>
      <vt:lpstr>Instrumentation list :</vt:lpstr>
      <vt:lpstr>Vtaps</vt:lpstr>
      <vt:lpstr>Vtaps</vt:lpstr>
      <vt:lpstr>Vtaps</vt:lpstr>
      <vt:lpstr>Vtaps</vt:lpstr>
      <vt:lpstr>Thermal sensor</vt:lpstr>
      <vt:lpstr>Thermal sensor</vt:lpstr>
      <vt:lpstr>Thermal sensor</vt:lpstr>
      <vt:lpstr>Cryo heater</vt:lpstr>
      <vt:lpstr>Co-winded voltage tap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Cyril Chatron</dc:creator>
  <cp:lastModifiedBy>Cyril Chatron</cp:lastModifiedBy>
  <cp:revision>57</cp:revision>
  <dcterms:created xsi:type="dcterms:W3CDTF">2025-05-21T06:47:06Z</dcterms:created>
  <dcterms:modified xsi:type="dcterms:W3CDTF">2025-05-28T09:50:20Z</dcterms:modified>
</cp:coreProperties>
</file>