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643" r:id="rId3"/>
    <p:sldId id="645" r:id="rId4"/>
    <p:sldId id="641" r:id="rId5"/>
    <p:sldId id="644" r:id="rId6"/>
    <p:sldId id="646" r:id="rId7"/>
    <p:sldId id="561" r:id="rId8"/>
    <p:sldId id="649" r:id="rId9"/>
    <p:sldId id="647" r:id="rId10"/>
    <p:sldId id="650" r:id="rId11"/>
    <p:sldId id="543" r:id="rId12"/>
    <p:sldId id="559" r:id="rId13"/>
    <p:sldId id="651" r:id="rId14"/>
    <p:sldId id="398" r:id="rId15"/>
    <p:sldId id="395" r:id="rId16"/>
    <p:sldId id="409" r:id="rId17"/>
    <p:sldId id="653" r:id="rId18"/>
    <p:sldId id="652" r:id="rId19"/>
    <p:sldId id="456" r:id="rId20"/>
    <p:sldId id="630" r:id="rId21"/>
    <p:sldId id="583" r:id="rId22"/>
    <p:sldId id="591" r:id="rId23"/>
    <p:sldId id="582" r:id="rId24"/>
    <p:sldId id="592" r:id="rId25"/>
    <p:sldId id="584" r:id="rId26"/>
    <p:sldId id="635" r:id="rId27"/>
    <p:sldId id="654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F0"/>
    <a:srgbClr val="EBEEEE"/>
    <a:srgbClr val="002548"/>
    <a:srgbClr val="003E74"/>
    <a:srgbClr val="D4EFFC"/>
    <a:srgbClr val="9D9D9D"/>
    <a:srgbClr val="0085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/>
    <p:restoredTop sz="93062"/>
  </p:normalViewPr>
  <p:slideViewPr>
    <p:cSldViewPr snapToGrid="0" snapToObjects="1">
      <p:cViewPr>
        <p:scale>
          <a:sx n="122" d="100"/>
          <a:sy n="122" d="100"/>
        </p:scale>
        <p:origin x="376" y="-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3" d="100"/>
          <a:sy n="93" d="100"/>
        </p:scale>
        <p:origin x="3904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b="1" dirty="0">
                <a:solidFill>
                  <a:srgbClr val="003E74"/>
                </a:solidFill>
              </a:rPr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9844C-7184-134E-A493-938FBAA8C888}" type="datetime3">
              <a:rPr lang="en-GB" smtClean="0">
                <a:solidFill>
                  <a:srgbClr val="003E74"/>
                </a:solidFill>
              </a:rPr>
              <a:t>18 September, 2025</a:t>
            </a:fld>
            <a:endParaRPr lang="en-US" dirty="0">
              <a:solidFill>
                <a:srgbClr val="003E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4903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1">
                <a:solidFill>
                  <a:srgbClr val="003E74"/>
                </a:solidFill>
              </a:defRPr>
            </a:lvl1pPr>
          </a:lstStyle>
          <a:p>
            <a:r>
              <a:rPr lang="en-US" dirty="0"/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rgbClr val="003E74"/>
                </a:solidFill>
              </a:defRPr>
            </a:lvl1pPr>
          </a:lstStyle>
          <a:p>
            <a:fld id="{7081531F-7BE5-A548-B71F-6DE4C5DB5669}" type="datetime3">
              <a:rPr lang="en-GB" smtClean="0"/>
              <a:t>18 September, 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6564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7C8A2F-EC92-8500-92AF-F42928B134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EB94D1-7EE4-9D6C-3EAB-A75AAF5569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741EEF-63B5-7156-568C-44DC8B2CEA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1F19A4D5-9880-8FD0-02F3-6DD044185013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3791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572E1B-0438-25F2-16DD-C89E390033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56DDB4-6521-967A-49B7-96FDABB3F2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BF4678-D205-1627-70A9-F387A4160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0CA111A7-867E-63CE-9525-31D38BCA75D9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9980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CE3B7F-EDAD-6B15-95A7-F62D2C13A1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4C90EC9-E681-FF48-2A75-29CD67EF2A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B21D5D-96CA-3E85-3D16-5557DCAED4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7DCF2A4E-58F3-4653-20FE-14C92DF83A94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375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4345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9883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4580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13269E-E6EA-1160-6BE1-A5477EDA4A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F59611-5C88-633F-CFD4-577CAE64D4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14ADFF4-E495-5574-F057-AF2AAF527A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013196B9-CDAC-43F8-DF9F-285C47D5957F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5629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BAF255-1914-3FC4-B663-DA5405FEF9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E07004-E469-7934-F336-4EE29C50AD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B2DAC8A-3E7D-A2C3-CB5B-10EE448AF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7ED88985-89B5-9E99-0388-F49E79A24B6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7193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E57FB3-DDE1-E01B-0117-1C6E25B4E1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E14CF0-038D-6D1C-D93A-27D52D7DD6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1E21940-E381-583C-E1A9-E731B9AFC9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354F05D2-08C6-5036-4E3E-1685E40220A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4710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366AB5-5832-8BDA-A3CB-520EEDA49E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6D1DCB-5703-FE23-C857-345730184F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6498FAA-8F4E-D853-D88C-E5D646B218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23C25F00-4F0F-2F10-A8BF-004975E8CB55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22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EAE22C-EC8D-FB1B-EEE1-DE5F87BC6A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EFB73B-D4A6-1C79-9EB6-79CA6883D6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DA3263-03E0-E6A4-4D5B-5EA34DB78D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8D5EB05C-5AFE-3471-8F37-5137F4BCC54D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2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D00B4-3B03-AECC-B35E-419A2F353B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609A53-8961-A77D-E08F-083CD4AD95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35209A-14F7-CB23-E26D-7F4B20979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55F6437F-6D14-7D4C-D300-42AF99AA35D4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991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0CE17D-7563-7AC7-9C80-D98A8C467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5CB700-FA45-6C72-9A9D-C90C62061E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F654AD-AACA-1575-8FA9-AB8CA14136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E0034945-4D7D-153D-E580-DFEDFAC1D070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445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6E8E83-81AC-6609-C6F7-13B6DEDAF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BE9F03-593A-B143-9ECA-0DF2EE4AF0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27818F-B06E-2CB5-7E73-B7010178E3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05075E76-0304-8461-9604-EF7EF9C1862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59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61507D-FC7C-1791-EE03-DB73D41AA2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A0EB4DE-6452-3BB2-7B96-AF456CD21D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489B62-A35A-103B-4F67-3B743B0FA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C2A04B83-3A36-6062-E8E3-2D5AA9EC39E6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8853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C79841-6ECF-0459-2E5A-3FFF093DF4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CF315A3-B8DD-C847-00AE-DE1DC7F9EB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4FAE51-8372-AA66-29CE-2D43FD81E9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11A94173-A033-6C27-C608-8DD3BA61197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1609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555A42-9C73-241F-E8FC-59562E7EE7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9B3B53-EFF2-7CDB-E17A-8EB46A252D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508F7B-A682-51E2-570A-08E51B7F1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D2F9161D-0E73-013E-A009-20C5E2593F3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4083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A4FA77-F718-5CBA-BD65-3BCDB137F9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E635C9-9D0D-4BFD-4E1F-5129417E6D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B9C399-514E-C879-3585-E11D4B030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699480BC-4389-B915-73ED-5F88DE417A37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845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4735923" y="2346581"/>
            <a:ext cx="3950878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343448-F0B7-77DE-88B4-542FF89055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752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E9203-70F7-C461-632A-3F45CB8A6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C7D0E0-96AA-C2BE-374F-C989F5396D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886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6792A-ED70-0429-9509-0EBEEB97A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8A2E16-1CBF-7B3E-2840-560AD93186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998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4B29A-410E-4FCC-D254-9310CC486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49BEED-658C-50D9-9356-C1A64DB4C4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147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F2307-F60B-319A-6266-8FB476707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07C95A-E26A-23D5-06F1-1B9FB782C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9/18/25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786A20-5017-B366-03CE-DE1169F4D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BFB56D8-5F89-C3E3-51EA-4AA2FD34D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18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223BB-8E60-B924-F186-3CECA2EEB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EBE621-0C23-90B8-852A-417212BA2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9/18/25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FA4A69-AE3F-54E3-3005-52F3992E3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6F1F3B-879E-6231-D77F-D4EBEC742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42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4E784-1D7D-44D0-DEB0-A938D952F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86AFC6-041B-F9B1-9A26-040BB5938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9/18/25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5F77D-1546-7B19-39CC-7E77E857C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0090C3-FAD9-55AE-0F6A-AE8875C19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90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BFBF6-14E8-D6A9-E6E6-E4801C185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C1FB9-BA70-86CE-AEBB-66EB47D59C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B10792-8A35-2412-ECA2-607018EFA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D42AD-76D3-FF4B-B26F-F29A890A216C}" type="datetimeFigureOut">
              <a:rPr lang="en-US" smtClean="0"/>
              <a:t>9/18/25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41AB26-6777-B293-22D2-2640F886C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44727-3FEC-8ED0-118F-112519403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56265-766F-3641-B481-BC2C17074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999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no image)"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942832"/>
            <a:ext cx="6400800" cy="60451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Text Placeholder 3"/>
          <p:cNvSpPr txBox="1">
            <a:spLocks/>
          </p:cNvSpPr>
          <p:nvPr userDrawn="1"/>
        </p:nvSpPr>
        <p:spPr>
          <a:xfrm>
            <a:off x="6340639" y="800593"/>
            <a:ext cx="2346162" cy="257244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None/>
              <a:defRPr sz="1200" b="0" kern="1200" baseline="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–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273580"/>
            <a:ext cx="6400800" cy="33981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rgbClr val="00254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57112-07EF-D696-EFC2-A3C5BE14BF5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6411789-765B-9A45-83FF-6F3004B6E2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0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245089"/>
            <a:ext cx="3601176" cy="79776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457200" y="1545982"/>
            <a:ext cx="3601176" cy="2153335"/>
          </a:xfrm>
        </p:spPr>
        <p:txBody>
          <a:bodyPr/>
          <a:lstStyle>
            <a:lvl1pPr>
              <a:defRPr sz="5000" b="0">
                <a:solidFill>
                  <a:srgbClr val="003E74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522041"/>
            <a:ext cx="3601176" cy="33981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rgbClr val="00254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756151" y="1546225"/>
            <a:ext cx="3930650" cy="4316413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39A74F-8FD2-F819-11B1-5B4D935D626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030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one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6581"/>
            <a:ext cx="8229600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 sz="1200"/>
            </a:lvl3pPr>
            <a:lvl4pPr>
              <a:buClr>
                <a:srgbClr val="002548"/>
              </a:buClr>
              <a:defRPr sz="1200"/>
            </a:lvl4pPr>
            <a:lvl5pPr>
              <a:buClr>
                <a:srgbClr val="002548"/>
              </a:buClr>
              <a:defRPr sz="1200">
                <a:latin typeface="+mn-lt"/>
              </a:defRPr>
            </a:lvl5pPr>
            <a:lvl6pPr marL="2286000" indent="0">
              <a:buNone/>
              <a:defRPr sz="1400" baseline="0">
                <a:latin typeface="+mn-lt"/>
              </a:defRPr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F458D9-4E39-4A8F-EB95-3E12D087D57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259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with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87908"/>
            <a:ext cx="8229600" cy="50755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735923" y="2346581"/>
            <a:ext cx="3950878" cy="2797494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85CA"/>
              </a:buClr>
              <a:buNone/>
              <a:defRPr sz="2800" b="0" i="1" baseline="0">
                <a:solidFill>
                  <a:srgbClr val="003E74"/>
                </a:solidFill>
              </a:defRPr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“Click to add a quote”</a:t>
            </a:r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3" y="5346526"/>
            <a:ext cx="3951287" cy="64416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 sz="1200" baseline="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/>
            </a:pPr>
            <a:r>
              <a:rPr lang="en-GB" dirty="0"/>
              <a:t>Click to add quote attribution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00A041-81AC-5F7E-9F3A-D1E65886CFA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024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 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87908"/>
            <a:ext cx="8229600" cy="50755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735513" y="2346581"/>
            <a:ext cx="3951287" cy="2788292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3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F0E0F1-4346-1B88-A210-8C8C5AC198C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259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199" y="1487908"/>
            <a:ext cx="8229601" cy="364696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B7088A-31FD-BEB3-ED0C-D2B3F4F0D3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55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s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199" y="1487908"/>
            <a:ext cx="3951287" cy="364696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735513" y="1487908"/>
            <a:ext cx="3951287" cy="239545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735513" y="4214645"/>
            <a:ext cx="3951287" cy="1776040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3AD4DC-2EB3-86D3-D93C-BEF0DB28BE2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34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1C6AE2-2605-47ED-87AE-4AE4398D46B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25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llege_Powerpoint_Background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3117" y="-386890"/>
            <a:ext cx="9517117" cy="71378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13451"/>
            <a:ext cx="8229600" cy="507556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E6C704-8147-965C-FBAA-617A46D8A024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2144298" y="19508"/>
            <a:ext cx="1979510" cy="506088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C8E8C7-ED1C-77D2-1CAA-F203CD7BB6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47336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89252C1-CD3B-FD91-1485-BD0ADAFCC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1936" y="647494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A259F-B4AF-2A4C-AFE3-FE98551382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4CB6BD-DFB8-EB79-F373-6419B5DFE4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4733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A9267-3A9E-CC40-9C72-79628C459520}" type="datetimeFigureOut">
              <a:rPr lang="en-US" smtClean="0"/>
              <a:t>9/18/25</a:t>
            </a:fld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D939296-CB0C-963D-F7CB-179C6D1B5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01609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37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56" r:id="rId3"/>
    <p:sldLayoutId id="2147483650" r:id="rId4"/>
    <p:sldLayoutId id="2147483660" r:id="rId5"/>
    <p:sldLayoutId id="2147483657" r:id="rId6"/>
    <p:sldLayoutId id="2147483658" r:id="rId7"/>
    <p:sldLayoutId id="2147483659" r:id="rId8"/>
    <p:sldLayoutId id="2147483655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3E7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•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»"/>
        <a:defRPr sz="12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Ta-Jen </a:t>
            </a:r>
            <a:r>
              <a:rPr lang="en-US" dirty="0" err="1"/>
              <a:t>Kuo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457200" y="2096689"/>
            <a:ext cx="8229600" cy="1143000"/>
          </a:xfrm>
        </p:spPr>
        <p:txBody>
          <a:bodyPr/>
          <a:lstStyle/>
          <a:p>
            <a:pPr algn="ctr"/>
            <a:r>
              <a:rPr lang="en-US" dirty="0"/>
              <a:t>Design of FFA magnet for </a:t>
            </a:r>
            <a:r>
              <a:rPr lang="en-US" dirty="0" err="1"/>
              <a:t>LhARA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5273580"/>
            <a:ext cx="6400800" cy="972984"/>
          </a:xfrm>
        </p:spPr>
        <p:txBody>
          <a:bodyPr>
            <a:normAutofit/>
          </a:bodyPr>
          <a:lstStyle/>
          <a:p>
            <a:r>
              <a:rPr lang="en-US" dirty="0"/>
              <a:t>Supervisor: </a:t>
            </a:r>
            <a:r>
              <a:rPr lang="en-US" dirty="0" err="1"/>
              <a:t>Jaroslaw</a:t>
            </a:r>
            <a:r>
              <a:rPr lang="en-US" dirty="0"/>
              <a:t> Pasternak, Jean-Baptiste Lagrange</a:t>
            </a:r>
          </a:p>
          <a:p>
            <a:endParaRPr lang="en-US" dirty="0"/>
          </a:p>
          <a:p>
            <a:r>
              <a:rPr lang="en-US" dirty="0"/>
              <a:t>Imperial College London, STFC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1600" dirty="0"/>
              <a:t>18/09/25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54329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67A8E5-5DD6-B593-C261-940A5C67C3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D0BDA9-AAB1-4655-87F7-31920A6D62B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10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CDBD1A-E32B-5265-FFFD-9BECF48DBCA5}"/>
              </a:ext>
            </a:extLst>
          </p:cNvPr>
          <p:cNvSpPr txBox="1"/>
          <p:nvPr/>
        </p:nvSpPr>
        <p:spPr>
          <a:xfrm>
            <a:off x="147484" y="64372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02006EB4-5276-1963-C6E0-1A1895D22D1A}"/>
              </a:ext>
            </a:extLst>
          </p:cNvPr>
          <p:cNvSpPr txBox="1">
            <a:spLocks/>
          </p:cNvSpPr>
          <p:nvPr/>
        </p:nvSpPr>
        <p:spPr>
          <a:xfrm>
            <a:off x="285750" y="327679"/>
            <a:ext cx="8229600" cy="70171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/>
              <a:t>Geometry of the clamps</a:t>
            </a:r>
          </a:p>
        </p:txBody>
      </p:sp>
      <p:pic>
        <p:nvPicPr>
          <p:cNvPr id="3" name="Picture 2" descr="A graph of a line graph&#10;&#10;AI-generated content may be incorrect.">
            <a:extLst>
              <a:ext uri="{FF2B5EF4-FFF2-40B4-BE49-F238E27FC236}">
                <a16:creationId xmlns:a16="http://schemas.microsoft.com/office/drawing/2014/main" id="{BD8115CC-DFB5-CBF8-ED6F-186D2E4A47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655594"/>
            <a:ext cx="4042662" cy="31395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8D370F-C945-3241-9190-9F7F121934CE}"/>
              </a:ext>
            </a:extLst>
          </p:cNvPr>
          <p:cNvSpPr txBox="1"/>
          <p:nvPr/>
        </p:nvSpPr>
        <p:spPr>
          <a:xfrm>
            <a:off x="988878" y="1326410"/>
            <a:ext cx="60282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Clamps placed at constant angle away from the pole</a:t>
            </a:r>
          </a:p>
          <a:p>
            <a:endParaRPr lang="en-US" dirty="0"/>
          </a:p>
          <a:p>
            <a:r>
              <a:rPr lang="en-US" dirty="0"/>
              <a:t>Connected magnetically with the pole improves efficiency</a:t>
            </a:r>
          </a:p>
        </p:txBody>
      </p:sp>
      <p:pic>
        <p:nvPicPr>
          <p:cNvPr id="6" name="Picture 5" descr="A green and red curved object&#10;&#10;Description automatically generated">
            <a:extLst>
              <a:ext uri="{FF2B5EF4-FFF2-40B4-BE49-F238E27FC236}">
                <a16:creationId xmlns:a16="http://schemas.microsoft.com/office/drawing/2014/main" id="{2FA8B15B-102C-62E9-4076-084B2C8BD4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0960" y="2400457"/>
            <a:ext cx="2343488" cy="364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26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29A8B7-EA5A-4B9A-1C7B-00A0ECF17C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CA15BE-E122-8010-D222-438CCE1CB2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78391" y="513700"/>
            <a:ext cx="1591545" cy="257175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94F73E-4F0B-23B5-0155-2002BB1BECB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6A05BD-DF26-F14D-EC13-66EDF5FAB731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0CCB9E-9950-7BEC-1A73-C8B4177C31CF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878F06-EC0C-D4EB-DE2C-3FB9D6E9578B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 descr="A diagram of a section of a rectangular object&#10;&#10;Description automatically generated with medium confidence">
            <a:extLst>
              <a:ext uri="{FF2B5EF4-FFF2-40B4-BE49-F238E27FC236}">
                <a16:creationId xmlns:a16="http://schemas.microsoft.com/office/drawing/2014/main" id="{12E39B96-787C-5674-64A8-F5416FAE46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0819" y="3664181"/>
            <a:ext cx="4131218" cy="2524219"/>
          </a:xfrm>
          <a:prstGeom prst="rect">
            <a:avLst/>
          </a:prstGeom>
        </p:spPr>
      </p:pic>
      <p:pic>
        <p:nvPicPr>
          <p:cNvPr id="7" name="Content Placeholder 4" descr="A red curved object with a cross-section&#10;&#10;Description automatically generated with medium confidence">
            <a:extLst>
              <a:ext uri="{FF2B5EF4-FFF2-40B4-BE49-F238E27FC236}">
                <a16:creationId xmlns:a16="http://schemas.microsoft.com/office/drawing/2014/main" id="{97A7B26B-2587-A04C-8788-E99729293A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832" y="1104644"/>
            <a:ext cx="3776195" cy="212652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BD14491-6556-7B5C-8F1C-A34D1B45BA6C}"/>
              </a:ext>
            </a:extLst>
          </p:cNvPr>
          <p:cNvSpPr txBox="1"/>
          <p:nvPr/>
        </p:nvSpPr>
        <p:spPr>
          <a:xfrm>
            <a:off x="41963" y="3359756"/>
            <a:ext cx="4986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match the scaling law, the constant radius area should be as  large as possible</a:t>
            </a:r>
          </a:p>
          <a:p>
            <a:endParaRPr lang="en-US" sz="2000" dirty="0"/>
          </a:p>
          <a:p>
            <a:r>
              <a:rPr lang="en-US" sz="2000" dirty="0"/>
              <a:t>The return part shaped accordingly to the pole to minimize space taken up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3F1FCFC-BB1E-F9E7-55E4-B7476E2CC329}"/>
              </a:ext>
            </a:extLst>
          </p:cNvPr>
          <p:cNvCxnSpPr>
            <a:cxnSpLocks/>
          </p:cNvCxnSpPr>
          <p:nvPr/>
        </p:nvCxnSpPr>
        <p:spPr>
          <a:xfrm flipV="1">
            <a:off x="1726096" y="2753990"/>
            <a:ext cx="155864" cy="5079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Picture 19" descr="A green box with red edges&#10;&#10;AI-generated content may be incorrect.">
            <a:extLst>
              <a:ext uri="{FF2B5EF4-FFF2-40B4-BE49-F238E27FC236}">
                <a16:creationId xmlns:a16="http://schemas.microsoft.com/office/drawing/2014/main" id="{F7EDCCE6-D3B9-21F1-1076-A48F4AF534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9919" y="1183309"/>
            <a:ext cx="3159218" cy="2593234"/>
          </a:xfrm>
          <a:prstGeom prst="rect">
            <a:avLst/>
          </a:prstGeom>
        </p:spPr>
      </p:pic>
      <p:sp>
        <p:nvSpPr>
          <p:cNvPr id="21" name="Title 2">
            <a:extLst>
              <a:ext uri="{FF2B5EF4-FFF2-40B4-BE49-F238E27FC236}">
                <a16:creationId xmlns:a16="http://schemas.microsoft.com/office/drawing/2014/main" id="{BEAD2948-79E2-81FB-1899-F16517921E77}"/>
              </a:ext>
            </a:extLst>
          </p:cNvPr>
          <p:cNvSpPr txBox="1">
            <a:spLocks/>
          </p:cNvSpPr>
          <p:nvPr/>
        </p:nvSpPr>
        <p:spPr>
          <a:xfrm>
            <a:off x="369832" y="196190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/>
              <a:t>Geometry of a trim coil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57F9D0-FD18-154E-FA08-805CEBF6FD66}"/>
              </a:ext>
            </a:extLst>
          </p:cNvPr>
          <p:cNvSpPr txBox="1"/>
          <p:nvPr/>
        </p:nvSpPr>
        <p:spPr>
          <a:xfrm>
            <a:off x="118450" y="5865234"/>
            <a:ext cx="4019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Modelled in Opera 3D via Metaopera</a:t>
            </a:r>
            <a:r>
              <a:rPr lang="en-US" baseline="30000" dirty="0"/>
              <a:t>1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4B1BE7-4ED6-7D1F-AFEE-3AFE1AC38CD0}"/>
              </a:ext>
            </a:extLst>
          </p:cNvPr>
          <p:cNvSpPr txBox="1"/>
          <p:nvPr/>
        </p:nvSpPr>
        <p:spPr>
          <a:xfrm>
            <a:off x="118450" y="6482575"/>
            <a:ext cx="40275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 </a:t>
            </a:r>
            <a:r>
              <a:rPr lang="en-US" sz="1200" b="1" dirty="0">
                <a:solidFill>
                  <a:srgbClr val="003E74"/>
                </a:solidFill>
                <a:cs typeface="Arial"/>
              </a:rPr>
              <a:t>(T. Planchet, </a:t>
            </a:r>
            <a:r>
              <a:rPr lang="en-US" sz="1200" b="1" dirty="0" err="1">
                <a:solidFill>
                  <a:srgbClr val="003E74"/>
                </a:solidFill>
                <a:cs typeface="Arial"/>
              </a:rPr>
              <a:t>H.W.Koay</a:t>
            </a:r>
            <a:r>
              <a:rPr lang="en-US" sz="1200" b="1" dirty="0">
                <a:solidFill>
                  <a:srgbClr val="003E74"/>
                </a:solidFill>
                <a:cs typeface="Arial"/>
              </a:rPr>
              <a:t>, J-B Lagrange and </a:t>
            </a:r>
            <a:r>
              <a:rPr lang="en-US" sz="1200" b="1" dirty="0" err="1">
                <a:solidFill>
                  <a:srgbClr val="003E74"/>
                </a:solidFill>
                <a:cs typeface="Arial"/>
              </a:rPr>
              <a:t>T.J.Kuo</a:t>
            </a:r>
            <a:r>
              <a:rPr lang="en-US" sz="1200" b="1" dirty="0">
                <a:solidFill>
                  <a:srgbClr val="003E74"/>
                </a:solidFill>
                <a:cs typeface="Arial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984474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366FDA-710D-F849-59F0-847C3ED65C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95A869-FEF1-DCD4-EA66-2EA76FB50D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78391" y="513700"/>
            <a:ext cx="1591545" cy="257175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7918D4-508D-4F5D-2AAA-259895F6516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B0F0D6-0702-72BF-13C5-8CFD98857C79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6E9BCB-3F42-460A-B94E-95CADA735527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AC6462-3230-C2B2-44B5-7C46BD98469E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F7126B-8F50-63E5-1619-26F9A529E180}"/>
              </a:ext>
            </a:extLst>
          </p:cNvPr>
          <p:cNvSpPr txBox="1"/>
          <p:nvPr/>
        </p:nvSpPr>
        <p:spPr>
          <a:xfrm>
            <a:off x="468195" y="5552711"/>
            <a:ext cx="8092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Cross the pole face at different radius, returns stack longitudinally </a:t>
            </a:r>
          </a:p>
          <a:p>
            <a:r>
              <a:rPr lang="en-US" sz="1400" dirty="0"/>
              <a:t> Two vertical layers slot into each other</a:t>
            </a:r>
          </a:p>
        </p:txBody>
      </p:sp>
      <p:pic>
        <p:nvPicPr>
          <p:cNvPr id="17" name="Picture 16" descr="A diagram of a mattress&#10;&#10;AI-generated content may be incorrect.">
            <a:extLst>
              <a:ext uri="{FF2B5EF4-FFF2-40B4-BE49-F238E27FC236}">
                <a16:creationId xmlns:a16="http://schemas.microsoft.com/office/drawing/2014/main" id="{04A2BE06-E411-78C2-CE2B-C4826C4867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195" y="1075752"/>
            <a:ext cx="7772400" cy="4369816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B57E10F4-B7BF-E127-3C30-A76596A4BA9A}"/>
              </a:ext>
            </a:extLst>
          </p:cNvPr>
          <p:cNvSpPr txBox="1">
            <a:spLocks/>
          </p:cNvSpPr>
          <p:nvPr/>
        </p:nvSpPr>
        <p:spPr>
          <a:xfrm>
            <a:off x="195726" y="208823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/>
              <a:t>Geometry of trim coils stacked together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EDC547-84F8-A321-50D4-13FC8D0D2AE3}"/>
              </a:ext>
            </a:extLst>
          </p:cNvPr>
          <p:cNvSpPr txBox="1"/>
          <p:nvPr/>
        </p:nvSpPr>
        <p:spPr>
          <a:xfrm>
            <a:off x="147484" y="6437291"/>
            <a:ext cx="20970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Clive Hill, Daresbury lab</a:t>
            </a:r>
          </a:p>
        </p:txBody>
      </p:sp>
    </p:spTree>
    <p:extLst>
      <p:ext uri="{BB962C8B-B14F-4D97-AF65-F5344CB8AC3E}">
        <p14:creationId xmlns:p14="http://schemas.microsoft.com/office/powerpoint/2010/main" val="2168257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C310C2-F532-44AB-F552-6E2383744B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9D1EF6-BF19-944F-00BB-DAF1F961C57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13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2B5867-B595-14E6-4E6F-7500B460986F}"/>
              </a:ext>
            </a:extLst>
          </p:cNvPr>
          <p:cNvSpPr txBox="1"/>
          <p:nvPr/>
        </p:nvSpPr>
        <p:spPr>
          <a:xfrm>
            <a:off x="1030713" y="14516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A2E03719-AF14-2E6B-193F-F4A911396AFD}"/>
              </a:ext>
            </a:extLst>
          </p:cNvPr>
          <p:cNvSpPr txBox="1">
            <a:spLocks/>
          </p:cNvSpPr>
          <p:nvPr/>
        </p:nvSpPr>
        <p:spPr>
          <a:xfrm>
            <a:off x="2508885" y="674369"/>
            <a:ext cx="4126230" cy="459073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1A726C-E92A-0289-1810-F687EFAE191E}"/>
              </a:ext>
            </a:extLst>
          </p:cNvPr>
          <p:cNvSpPr txBox="1"/>
          <p:nvPr/>
        </p:nvSpPr>
        <p:spPr>
          <a:xfrm>
            <a:off x="1215444" y="2890391"/>
            <a:ext cx="67322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4.Optimisation of currents</a:t>
            </a:r>
          </a:p>
        </p:txBody>
      </p:sp>
    </p:spTree>
    <p:extLst>
      <p:ext uri="{BB962C8B-B14F-4D97-AF65-F5344CB8AC3E}">
        <p14:creationId xmlns:p14="http://schemas.microsoft.com/office/powerpoint/2010/main" val="2869675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8E76C3-E782-1A0D-D13A-4A3862C5B721}"/>
              </a:ext>
            </a:extLst>
          </p:cNvPr>
          <p:cNvSpPr txBox="1"/>
          <p:nvPr/>
        </p:nvSpPr>
        <p:spPr>
          <a:xfrm>
            <a:off x="0" y="1494684"/>
            <a:ext cx="57725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127 MeV extraction energy: BL</a:t>
            </a:r>
            <a:r>
              <a:rPr lang="en-US" sz="1600" baseline="-25000" dirty="0"/>
              <a:t>0 </a:t>
            </a:r>
            <a:r>
              <a:rPr lang="en-US" sz="1600" dirty="0"/>
              <a:t>:</a:t>
            </a:r>
            <a:r>
              <a:rPr lang="en-GB" sz="1600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 1.44 Tm , </a:t>
            </a:r>
            <a:r>
              <a:rPr lang="en-GB" sz="1600" dirty="0">
                <a:solidFill>
                  <a:srgbClr val="242424"/>
                </a:solidFill>
                <a:latin typeface="Segoe UI" panose="020B0502040204020203" pitchFamily="34" charset="0"/>
              </a:rPr>
              <a:t>r</a:t>
            </a:r>
            <a:r>
              <a:rPr lang="en-GB" sz="1600" baseline="-25000" dirty="0">
                <a:solidFill>
                  <a:srgbClr val="242424"/>
                </a:solidFill>
                <a:latin typeface="Segoe UI" panose="020B0502040204020203" pitchFamily="34" charset="0"/>
              </a:rPr>
              <a:t>0 </a:t>
            </a:r>
            <a:r>
              <a:rPr lang="en-GB" sz="1600" dirty="0">
                <a:solidFill>
                  <a:srgbClr val="242424"/>
                </a:solidFill>
                <a:latin typeface="Segoe UI" panose="020B0502040204020203" pitchFamily="34" charset="0"/>
              </a:rPr>
              <a:t>:3.477m, k : 5.23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C881DB9-4E6A-3B50-F7EF-614AE1BF62E4}"/>
                  </a:ext>
                </a:extLst>
              </p:cNvPr>
              <p:cNvSpPr txBox="1"/>
              <p:nvPr/>
            </p:nvSpPr>
            <p:spPr>
              <a:xfrm>
                <a:off x="5469793" y="1357082"/>
                <a:ext cx="4033714" cy="613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C881DB9-4E6A-3B50-F7EF-614AE1BF62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9793" y="1357082"/>
                <a:ext cx="4033714" cy="61375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333F0B-98D3-8EFF-F05A-0077E29EAF8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8ABF1D-80B9-E925-D36C-DF4DBA3A9CE7}"/>
              </a:ext>
            </a:extLst>
          </p:cNvPr>
          <p:cNvSpPr txBox="1"/>
          <p:nvPr/>
        </p:nvSpPr>
        <p:spPr>
          <a:xfrm>
            <a:off x="304800" y="5701136"/>
            <a:ext cx="8599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Oscillation in residuals due to the discretization of trim coils</a:t>
            </a:r>
          </a:p>
        </p:txBody>
      </p:sp>
      <p:pic>
        <p:nvPicPr>
          <p:cNvPr id="16" name="Picture 15" descr="A graph with blue lines&#10;&#10;Description automatically generated">
            <a:extLst>
              <a:ext uri="{FF2B5EF4-FFF2-40B4-BE49-F238E27FC236}">
                <a16:creationId xmlns:a16="http://schemas.microsoft.com/office/drawing/2014/main" id="{8045127B-9C91-D72C-23EA-F637B8C621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5022" y="2179996"/>
            <a:ext cx="4154380" cy="3244928"/>
          </a:xfrm>
          <a:prstGeom prst="rect">
            <a:avLst/>
          </a:prstGeom>
        </p:spPr>
      </p:pic>
      <p:pic>
        <p:nvPicPr>
          <p:cNvPr id="18" name="Picture 17" descr="A graph of a graph&#10;&#10;Description automatically generated">
            <a:extLst>
              <a:ext uri="{FF2B5EF4-FFF2-40B4-BE49-F238E27FC236}">
                <a16:creationId xmlns:a16="http://schemas.microsoft.com/office/drawing/2014/main" id="{7AFF3A06-2776-C785-C5C1-DF96E8BC80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738" y="2141015"/>
            <a:ext cx="4338734" cy="3274239"/>
          </a:xfrm>
          <a:prstGeom prst="rect">
            <a:avLst/>
          </a:prstGeom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53D710E0-061E-9B55-8E1D-1C67BB77DBCF}"/>
              </a:ext>
            </a:extLst>
          </p:cNvPr>
          <p:cNvSpPr txBox="1">
            <a:spLocks/>
          </p:cNvSpPr>
          <p:nvPr/>
        </p:nvSpPr>
        <p:spPr>
          <a:xfrm>
            <a:off x="914400" y="223316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/>
              <a:t>Field error, 127 MeV extraction energy </a:t>
            </a:r>
          </a:p>
        </p:txBody>
      </p:sp>
    </p:spTree>
    <p:extLst>
      <p:ext uri="{BB962C8B-B14F-4D97-AF65-F5344CB8AC3E}">
        <p14:creationId xmlns:p14="http://schemas.microsoft.com/office/powerpoint/2010/main" val="23019932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B469EBA-8FCF-75CA-6B27-001BA4AB9C06}"/>
              </a:ext>
            </a:extLst>
          </p:cNvPr>
          <p:cNvSpPr txBox="1"/>
          <p:nvPr/>
        </p:nvSpPr>
        <p:spPr>
          <a:xfrm>
            <a:off x="160110" y="1315852"/>
            <a:ext cx="78205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Part of the pole reaching 2.66T</a:t>
            </a:r>
          </a:p>
          <a:p>
            <a:r>
              <a:rPr lang="en-US" dirty="0"/>
              <a:t>Flat top of field distorted at higher radii due to </a:t>
            </a:r>
          </a:p>
          <a:p>
            <a:r>
              <a:rPr lang="en-US" dirty="0"/>
              <a:t>saturation and will have an impact on the tune</a:t>
            </a:r>
          </a:p>
          <a:p>
            <a:r>
              <a:rPr lang="en-US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46C7DB-0C9A-79D6-CBF7-2E078E068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56265-766F-3641-B481-BC2C17074666}" type="slidenum">
              <a:rPr lang="en-US" smtClean="0"/>
              <a:t>15</a:t>
            </a:fld>
            <a:endParaRPr lang="en-US"/>
          </a:p>
        </p:txBody>
      </p:sp>
      <p:pic>
        <p:nvPicPr>
          <p:cNvPr id="11" name="Picture 10" descr="A close-up of a graph&#10;&#10;Description automatically generated">
            <a:extLst>
              <a:ext uri="{FF2B5EF4-FFF2-40B4-BE49-F238E27FC236}">
                <a16:creationId xmlns:a16="http://schemas.microsoft.com/office/drawing/2014/main" id="{115FCF02-2914-975C-9B1D-0B1B68FF75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9818" y="1031774"/>
            <a:ext cx="2144378" cy="4561677"/>
          </a:xfrm>
          <a:prstGeom prst="rect">
            <a:avLst/>
          </a:prstGeom>
        </p:spPr>
      </p:pic>
      <p:pic>
        <p:nvPicPr>
          <p:cNvPr id="13" name="Picture 12" descr="A graph of numbers and a number&#10;&#10;Description automatically generated with medium confidence">
            <a:extLst>
              <a:ext uri="{FF2B5EF4-FFF2-40B4-BE49-F238E27FC236}">
                <a16:creationId xmlns:a16="http://schemas.microsoft.com/office/drawing/2014/main" id="{95ABA1CA-84F9-B840-9BA0-751F1482DD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0014" y="1031774"/>
            <a:ext cx="1271119" cy="4561677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A557E44A-0CAD-EFA0-413A-43610B071D65}"/>
              </a:ext>
            </a:extLst>
          </p:cNvPr>
          <p:cNvSpPr txBox="1">
            <a:spLocks/>
          </p:cNvSpPr>
          <p:nvPr/>
        </p:nvSpPr>
        <p:spPr>
          <a:xfrm>
            <a:off x="457200" y="121549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/>
              <a:t>Saturation level</a:t>
            </a:r>
          </a:p>
        </p:txBody>
      </p:sp>
      <p:pic>
        <p:nvPicPr>
          <p:cNvPr id="5" name="Picture 4" descr="A graph of a number of degrees&#10;&#10;Description automatically generated with medium confidence">
            <a:extLst>
              <a:ext uri="{FF2B5EF4-FFF2-40B4-BE49-F238E27FC236}">
                <a16:creationId xmlns:a16="http://schemas.microsoft.com/office/drawing/2014/main" id="{2214975B-7F7E-42D5-91DF-A18913798E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740" y="2486864"/>
            <a:ext cx="4347846" cy="32898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F2399D9-A7AF-5D7F-B067-0A3BCAB8FDC4}"/>
              </a:ext>
            </a:extLst>
          </p:cNvPr>
          <p:cNvSpPr txBox="1"/>
          <p:nvPr/>
        </p:nvSpPr>
        <p:spPr>
          <a:xfrm>
            <a:off x="604513" y="5939084"/>
            <a:ext cx="4331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(Plotted in a coordinate that undoes the spiral angle)</a:t>
            </a:r>
          </a:p>
        </p:txBody>
      </p:sp>
    </p:spTree>
    <p:extLst>
      <p:ext uri="{BB962C8B-B14F-4D97-AF65-F5344CB8AC3E}">
        <p14:creationId xmlns:p14="http://schemas.microsoft.com/office/powerpoint/2010/main" val="22306104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760BF5C-3645-5682-7894-679D3B5F6EE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4E585F2-1004-C0C0-1092-A1F0C8BC500C}"/>
                  </a:ext>
                </a:extLst>
              </p:cNvPr>
              <p:cNvSpPr txBox="1"/>
              <p:nvPr/>
            </p:nvSpPr>
            <p:spPr>
              <a:xfrm>
                <a:off x="345617" y="1135268"/>
                <a:ext cx="6398675" cy="7624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Setting BL</a:t>
                </a:r>
                <a:r>
                  <a:rPr lang="en-US" baseline="-25000" dirty="0"/>
                  <a:t>0 </a:t>
                </a:r>
                <a:r>
                  <a:rPr lang="en-US" dirty="0"/>
                  <a:t>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/>
                  <a:t> of the original value</a:t>
                </a:r>
              </a:p>
              <a:p>
                <a:r>
                  <a:rPr lang="en-US" dirty="0"/>
                  <a:t> 57 MeV extraction energy : BL</a:t>
                </a:r>
                <a:r>
                  <a:rPr lang="en-US" baseline="-25000" dirty="0"/>
                  <a:t>0 </a:t>
                </a:r>
                <a:r>
                  <a:rPr lang="en-US" dirty="0"/>
                  <a:t>:</a:t>
                </a:r>
                <a:r>
                  <a:rPr lang="en-GB" dirty="0">
                    <a:solidFill>
                      <a:srgbClr val="242424"/>
                    </a:solidFill>
                    <a:latin typeface="Segoe UI" panose="020B0502040204020203" pitchFamily="34" charset="0"/>
                  </a:rPr>
                  <a:t> 0.96 Tm , r</a:t>
                </a:r>
                <a:r>
                  <a:rPr lang="en-GB" baseline="-25000" dirty="0">
                    <a:solidFill>
                      <a:srgbClr val="242424"/>
                    </a:solidFill>
                    <a:latin typeface="Segoe UI" panose="020B0502040204020203" pitchFamily="34" charset="0"/>
                  </a:rPr>
                  <a:t>0 </a:t>
                </a:r>
                <a:r>
                  <a:rPr lang="en-GB" dirty="0">
                    <a:solidFill>
                      <a:srgbClr val="242424"/>
                    </a:solidFill>
                    <a:latin typeface="Segoe UI" panose="020B0502040204020203" pitchFamily="34" charset="0"/>
                  </a:rPr>
                  <a:t>:3.477m, k : 5.23</a:t>
                </a:r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4E585F2-1004-C0C0-1092-A1F0C8BC50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617" y="1135268"/>
                <a:ext cx="6398675" cy="762453"/>
              </a:xfrm>
              <a:prstGeom prst="rect">
                <a:avLst/>
              </a:prstGeom>
              <a:blipFill>
                <a:blip r:embed="rId3"/>
                <a:stretch>
                  <a:fillRect l="-794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graph of a graph&#10;&#10;Description automatically generated">
            <a:extLst>
              <a:ext uri="{FF2B5EF4-FFF2-40B4-BE49-F238E27FC236}">
                <a16:creationId xmlns:a16="http://schemas.microsoft.com/office/drawing/2014/main" id="{D76D8079-63C3-9812-63F0-E5456D4E83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326" y="2663213"/>
            <a:ext cx="3946303" cy="2968046"/>
          </a:xfrm>
          <a:prstGeom prst="rect">
            <a:avLst/>
          </a:prstGeom>
        </p:spPr>
      </p:pic>
      <p:pic>
        <p:nvPicPr>
          <p:cNvPr id="12" name="Picture 11" descr="A graph of a graph&#10;&#10;Description automatically generated">
            <a:extLst>
              <a:ext uri="{FF2B5EF4-FFF2-40B4-BE49-F238E27FC236}">
                <a16:creationId xmlns:a16="http://schemas.microsoft.com/office/drawing/2014/main" id="{3B4410CA-1846-420F-434E-02CD1E17F6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4344" y="2643012"/>
            <a:ext cx="3799897" cy="2968046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EC9D684F-6171-16F3-7707-0FB50DF0C33C}"/>
              </a:ext>
            </a:extLst>
          </p:cNvPr>
          <p:cNvSpPr txBox="1">
            <a:spLocks/>
          </p:cNvSpPr>
          <p:nvPr/>
        </p:nvSpPr>
        <p:spPr>
          <a:xfrm>
            <a:off x="729544" y="213845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/>
              <a:t>Field error, 57 MeV extraction energy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4FB23E0-819A-537B-C15B-AB0000F785A0}"/>
                  </a:ext>
                </a:extLst>
              </p:cNvPr>
              <p:cNvSpPr txBox="1"/>
              <p:nvPr/>
            </p:nvSpPr>
            <p:spPr>
              <a:xfrm>
                <a:off x="6087310" y="1283963"/>
                <a:ext cx="4033714" cy="613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4FB23E0-819A-537B-C15B-AB0000F785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7310" y="1283963"/>
                <a:ext cx="4033714" cy="61375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0393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0A18B1-032D-C742-F4FC-15AB607C54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9B9D38FE-71D8-1482-A6C2-982A0ED3EC61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B2888EF-FDC3-C1FE-4452-A8693A99D73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17</a:t>
            </a:fld>
            <a:endParaRPr lang="en-US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ED0C6637-6F28-4AA6-AD20-61A223202D7E}"/>
              </a:ext>
            </a:extLst>
          </p:cNvPr>
          <p:cNvSpPr txBox="1">
            <a:spLocks/>
          </p:cNvSpPr>
          <p:nvPr/>
        </p:nvSpPr>
        <p:spPr>
          <a:xfrm>
            <a:off x="729544" y="213845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/>
              <a:t>Ring tune</a:t>
            </a:r>
          </a:p>
        </p:txBody>
      </p:sp>
      <p:pic>
        <p:nvPicPr>
          <p:cNvPr id="7" name="Picture 6" descr="A graph of a ring&#10;&#10;AI-generated content may be incorrect.">
            <a:extLst>
              <a:ext uri="{FF2B5EF4-FFF2-40B4-BE49-F238E27FC236}">
                <a16:creationId xmlns:a16="http://schemas.microsoft.com/office/drawing/2014/main" id="{0644DF44-99BA-1A66-B74A-886751233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595" y="1753636"/>
            <a:ext cx="2818746" cy="2219329"/>
          </a:xfrm>
          <a:prstGeom prst="rect">
            <a:avLst/>
          </a:prstGeom>
        </p:spPr>
      </p:pic>
      <p:pic>
        <p:nvPicPr>
          <p:cNvPr id="10" name="Picture 9" descr="A graph with orange lines&#10;&#10;AI-generated content may be incorrect.">
            <a:extLst>
              <a:ext uri="{FF2B5EF4-FFF2-40B4-BE49-F238E27FC236}">
                <a16:creationId xmlns:a16="http://schemas.microsoft.com/office/drawing/2014/main" id="{CF80855B-4460-7F61-C84B-F7F527438E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595" y="3972965"/>
            <a:ext cx="2818746" cy="2215435"/>
          </a:xfrm>
          <a:prstGeom prst="rect">
            <a:avLst/>
          </a:prstGeom>
        </p:spPr>
      </p:pic>
      <p:pic>
        <p:nvPicPr>
          <p:cNvPr id="14" name="Picture 13" descr="A graph of a curve&#10;&#10;AI-generated content may be incorrect.">
            <a:extLst>
              <a:ext uri="{FF2B5EF4-FFF2-40B4-BE49-F238E27FC236}">
                <a16:creationId xmlns:a16="http://schemas.microsoft.com/office/drawing/2014/main" id="{AA065CE8-2B3A-742A-3CDC-B32C643B62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1186" y="3986696"/>
            <a:ext cx="2846316" cy="2219330"/>
          </a:xfrm>
          <a:prstGeom prst="rect">
            <a:avLst/>
          </a:prstGeom>
        </p:spPr>
      </p:pic>
      <p:pic>
        <p:nvPicPr>
          <p:cNvPr id="16" name="Picture 15" descr="A graph of a blue line&#10;&#10;AI-generated content may be incorrect.">
            <a:extLst>
              <a:ext uri="{FF2B5EF4-FFF2-40B4-BE49-F238E27FC236}">
                <a16:creationId xmlns:a16="http://schemas.microsoft.com/office/drawing/2014/main" id="{8A59CA6F-79C0-8BA9-F539-C863A04CDB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4262" y="1753636"/>
            <a:ext cx="2873240" cy="221933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B670BA8-E75D-7E8A-59B4-11E5ADBC2504}"/>
              </a:ext>
            </a:extLst>
          </p:cNvPr>
          <p:cNvSpPr txBox="1"/>
          <p:nvPr/>
        </p:nvSpPr>
        <p:spPr>
          <a:xfrm>
            <a:off x="184856" y="1319190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127 MeV extraction energy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CB3219-B175-5897-8C6D-0D75537B3A02}"/>
              </a:ext>
            </a:extLst>
          </p:cNvPr>
          <p:cNvSpPr txBox="1"/>
          <p:nvPr/>
        </p:nvSpPr>
        <p:spPr>
          <a:xfrm>
            <a:off x="3478657" y="1370574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57 MeV extraction energy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2F6E12D-ABB0-7D5E-1959-107AC4E56D57}"/>
              </a:ext>
            </a:extLst>
          </p:cNvPr>
          <p:cNvSpPr txBox="1"/>
          <p:nvPr/>
        </p:nvSpPr>
        <p:spPr>
          <a:xfrm>
            <a:off x="6292248" y="2618256"/>
            <a:ext cx="27847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Some variation of horizontal </a:t>
            </a:r>
          </a:p>
          <a:p>
            <a:r>
              <a:rPr lang="en-US" sz="1600" dirty="0"/>
              <a:t>tune at 127 MeV  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DC91B5B-08C6-095B-A82A-F11FC1EAE083}"/>
              </a:ext>
            </a:extLst>
          </p:cNvPr>
          <p:cNvSpPr txBox="1"/>
          <p:nvPr/>
        </p:nvSpPr>
        <p:spPr>
          <a:xfrm>
            <a:off x="6267502" y="4666158"/>
            <a:ext cx="29883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Vertical tune variation to be</a:t>
            </a:r>
          </a:p>
          <a:p>
            <a:r>
              <a:rPr lang="en-US" sz="1600" dirty="0"/>
              <a:t>minimized by shaping the field </a:t>
            </a:r>
          </a:p>
          <a:p>
            <a:r>
              <a:rPr lang="en-US" sz="1600" dirty="0"/>
              <a:t>clamps  </a:t>
            </a:r>
          </a:p>
        </p:txBody>
      </p:sp>
    </p:spTree>
    <p:extLst>
      <p:ext uri="{BB962C8B-B14F-4D97-AF65-F5344CB8AC3E}">
        <p14:creationId xmlns:p14="http://schemas.microsoft.com/office/powerpoint/2010/main" val="15182488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A93062-2032-840A-B0F5-B6698FE14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6DF075-9EC2-028D-7C86-E395EBD8B11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49FF46-4D00-6A77-9928-C40942F9E1FC}"/>
              </a:ext>
            </a:extLst>
          </p:cNvPr>
          <p:cNvSpPr txBox="1"/>
          <p:nvPr/>
        </p:nvSpPr>
        <p:spPr>
          <a:xfrm>
            <a:off x="1030713" y="14516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6454FC42-8F00-5E7D-D0A6-9485B6D5AC1F}"/>
              </a:ext>
            </a:extLst>
          </p:cNvPr>
          <p:cNvSpPr txBox="1">
            <a:spLocks/>
          </p:cNvSpPr>
          <p:nvPr/>
        </p:nvSpPr>
        <p:spPr>
          <a:xfrm>
            <a:off x="2508885" y="674369"/>
            <a:ext cx="4126230" cy="459073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B01485-1559-E72D-B38C-D2A796DFBF17}"/>
              </a:ext>
            </a:extLst>
          </p:cNvPr>
          <p:cNvSpPr txBox="1"/>
          <p:nvPr/>
        </p:nvSpPr>
        <p:spPr>
          <a:xfrm>
            <a:off x="1215444" y="2890391"/>
            <a:ext cx="67322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5. Adjusting fringe field</a:t>
            </a:r>
          </a:p>
        </p:txBody>
      </p:sp>
    </p:spTree>
    <p:extLst>
      <p:ext uri="{BB962C8B-B14F-4D97-AF65-F5344CB8AC3E}">
        <p14:creationId xmlns:p14="http://schemas.microsoft.com/office/powerpoint/2010/main" val="18395996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BF0B53-9971-A682-BCD6-1CCF033D91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3F72F6-94BA-3063-1F58-F1652D6E32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AFA3C7-8505-1EFB-9D0D-003BB02D2CF5}"/>
              </a:ext>
            </a:extLst>
          </p:cNvPr>
          <p:cNvSpPr txBox="1"/>
          <p:nvPr/>
        </p:nvSpPr>
        <p:spPr>
          <a:xfrm>
            <a:off x="0" y="919978"/>
            <a:ext cx="92640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Spiral angle of the magnet may not be the same as the spiral angle of the B field. </a:t>
            </a:r>
          </a:p>
          <a:p>
            <a:endParaRPr lang="en-US" dirty="0"/>
          </a:p>
          <a:p>
            <a:r>
              <a:rPr lang="en-US" dirty="0"/>
              <a:t>Calculate the integrated average gradient of the field to define magnetic field boundary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F72F08-2654-1422-B35C-CA749CA46713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F2EE9F-F441-77B0-807F-E667E432EFB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1F2D663-2151-B2DC-F888-EA3D9507A19F}"/>
                  </a:ext>
                </a:extLst>
              </p:cNvPr>
              <p:cNvSpPr txBox="1"/>
              <p:nvPr/>
            </p:nvSpPr>
            <p:spPr>
              <a:xfrm>
                <a:off x="5377816" y="2826884"/>
                <a:ext cx="3766184" cy="21313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𝐶𝑂𝑀</m:t>
                        </m:r>
                      </m:sub>
                    </m:sSub>
                    <m: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e>
                        </m:nary>
                      </m:num>
                      <m:den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e>
                        </m:nary>
                      </m:den>
                    </m:f>
                  </m:oMath>
                </a14:m>
                <a:r>
                  <a:rPr lang="en-US" sz="1800" i="1" dirty="0">
                    <a:latin typeface="Cambria Math" panose="02040503050406030204" pitchFamily="18" charset="0"/>
                  </a:rPr>
                  <a:t> 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den>
                    </m:f>
                  </m:oMath>
                </a14:m>
                <a:endParaRPr lang="en-US" dirty="0"/>
              </a:p>
              <a:p>
                <a:br>
                  <a:rPr lang="en-US" sz="1800" dirty="0"/>
                </a:br>
                <a:r>
                  <a:rPr lang="en-US" sz="1800" dirty="0"/>
                  <a:t>S</a:t>
                </a:r>
                <a:r>
                  <a:rPr lang="en-US" sz="1800" b="0" dirty="0"/>
                  <a:t>piral angle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US" sz="1800" b="0" dirty="0"/>
                  <a:t>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arctan</m:t>
                        </m:r>
                      </m:fName>
                      <m:e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 ∗</m:t>
                            </m:r>
                            <m:f>
                              <m:f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num>
                              <m:den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𝑑𝑟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sz="1800" b="0" dirty="0"/>
              </a:p>
              <a:p>
                <a:endParaRPr lang="en-US" sz="1800" dirty="0"/>
              </a:p>
              <a:p>
                <a:r>
                  <a:rPr lang="en-US" dirty="0"/>
                  <a:t>For entry and exit sides of magnet separately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sz="1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1F2D663-2151-B2DC-F888-EA3D9507A1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816" y="2826884"/>
                <a:ext cx="3766184" cy="2131353"/>
              </a:xfrm>
              <a:prstGeom prst="rect">
                <a:avLst/>
              </a:prstGeom>
              <a:blipFill>
                <a:blip r:embed="rId3"/>
                <a:stretch>
                  <a:fillRect l="-1347" t="-16568" b="-35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graph of a line graph&#10;&#10;Description automatically generated">
            <a:extLst>
              <a:ext uri="{FF2B5EF4-FFF2-40B4-BE49-F238E27FC236}">
                <a16:creationId xmlns:a16="http://schemas.microsoft.com/office/drawing/2014/main" id="{BF45715D-C761-0901-7FCF-8544A1BD3C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167" y="1940243"/>
            <a:ext cx="5115397" cy="3956857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9B311024-0B6B-DB81-E310-D9C9874A1779}"/>
              </a:ext>
            </a:extLst>
          </p:cNvPr>
          <p:cNvSpPr txBox="1">
            <a:spLocks/>
          </p:cNvSpPr>
          <p:nvPr/>
        </p:nvSpPr>
        <p:spPr>
          <a:xfrm>
            <a:off x="504842" y="177276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/>
              <a:t>Spiral angles</a:t>
            </a:r>
          </a:p>
        </p:txBody>
      </p:sp>
    </p:spTree>
    <p:extLst>
      <p:ext uri="{BB962C8B-B14F-4D97-AF65-F5344CB8AC3E}">
        <p14:creationId xmlns:p14="http://schemas.microsoft.com/office/powerpoint/2010/main" val="1176789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AD781D-944C-DF84-7FEF-B2BE7FFA2E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C85AB6-5ECA-F2F7-E2F4-FBBBECD35F4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2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5056ED-4989-0F92-9BF9-E7F87D190396}"/>
              </a:ext>
            </a:extLst>
          </p:cNvPr>
          <p:cNvSpPr txBox="1"/>
          <p:nvPr/>
        </p:nvSpPr>
        <p:spPr>
          <a:xfrm>
            <a:off x="1030713" y="14516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9B3C163C-EAF7-B4F1-6624-E45D59A23105}"/>
              </a:ext>
            </a:extLst>
          </p:cNvPr>
          <p:cNvSpPr txBox="1">
            <a:spLocks/>
          </p:cNvSpPr>
          <p:nvPr/>
        </p:nvSpPr>
        <p:spPr>
          <a:xfrm>
            <a:off x="2508885" y="674369"/>
            <a:ext cx="4126230" cy="459073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/>
              <a:t>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14DD55-28C7-D35C-539A-6D279998073A}"/>
              </a:ext>
            </a:extLst>
          </p:cNvPr>
          <p:cNvSpPr txBox="1"/>
          <p:nvPr/>
        </p:nvSpPr>
        <p:spPr>
          <a:xfrm>
            <a:off x="1123078" y="1328850"/>
            <a:ext cx="673227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800" dirty="0"/>
              <a:t>What is </a:t>
            </a:r>
            <a:r>
              <a:rPr lang="en-US" sz="2800" dirty="0" err="1"/>
              <a:t>LhARA</a:t>
            </a:r>
            <a:endParaRPr lang="en-US" sz="2800" dirty="0"/>
          </a:p>
          <a:p>
            <a:pPr marL="342900" indent="-342900">
              <a:buFont typeface="+mj-lt"/>
              <a:buAutoNum type="arabicPeriod"/>
            </a:pPr>
            <a:endParaRPr lang="en-US" sz="2800" dirty="0"/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Target field</a:t>
            </a:r>
          </a:p>
          <a:p>
            <a:pPr marL="342900" indent="-342900">
              <a:buFont typeface="+mj-lt"/>
              <a:buAutoNum type="arabicPeriod"/>
            </a:pPr>
            <a:endParaRPr lang="en-US" sz="2800" dirty="0"/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Magnet and coil geometry</a:t>
            </a:r>
          </a:p>
          <a:p>
            <a:pPr marL="342900" indent="-342900">
              <a:buFont typeface="+mj-lt"/>
              <a:buAutoNum type="arabicPeriod"/>
            </a:pPr>
            <a:endParaRPr lang="en-US" sz="2800" dirty="0"/>
          </a:p>
          <a:p>
            <a:pPr marL="342900" indent="-342900">
              <a:buFont typeface="+mj-lt"/>
              <a:buAutoNum type="arabicPeriod"/>
            </a:pPr>
            <a:r>
              <a:rPr lang="en-US" sz="2800" dirty="0" err="1"/>
              <a:t>Optimisating</a:t>
            </a:r>
            <a:r>
              <a:rPr lang="en-US" sz="2800" dirty="0"/>
              <a:t> of current</a:t>
            </a:r>
          </a:p>
          <a:p>
            <a:pPr marL="342900" indent="-342900">
              <a:buFont typeface="+mj-lt"/>
              <a:buAutoNum type="arabicPeriod"/>
            </a:pPr>
            <a:endParaRPr lang="en-US" sz="2800" dirty="0"/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Adjusting fringe field</a:t>
            </a:r>
          </a:p>
          <a:p>
            <a:pPr marL="342900" indent="-342900">
              <a:buFont typeface="+mj-lt"/>
              <a:buAutoNum type="arabicPeriod"/>
            </a:pPr>
            <a:endParaRPr lang="en-US" sz="2800" dirty="0"/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Final tune result</a:t>
            </a:r>
          </a:p>
        </p:txBody>
      </p:sp>
    </p:spTree>
    <p:extLst>
      <p:ext uri="{BB962C8B-B14F-4D97-AF65-F5344CB8AC3E}">
        <p14:creationId xmlns:p14="http://schemas.microsoft.com/office/powerpoint/2010/main" val="22290581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164DE-81C3-3B8F-1C6F-8C71903683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A90FD2-52AA-3A73-2C1F-2EE772F2C82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20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CE6896-4B45-FF96-EE1D-D1C7F86A1FA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DD29F5-04BA-616F-7B60-4B0EA7BB111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05662D-EA99-ED84-352D-731643CA7742}"/>
              </a:ext>
            </a:extLst>
          </p:cNvPr>
          <p:cNvSpPr txBox="1"/>
          <p:nvPr/>
        </p:nvSpPr>
        <p:spPr>
          <a:xfrm>
            <a:off x="142055" y="1192036"/>
            <a:ext cx="9003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describes the fringe field length of the magnet at the entrance and exit separately.</a:t>
            </a:r>
          </a:p>
          <a:p>
            <a:r>
              <a:rPr lang="en-US" dirty="0"/>
              <a:t>The larger C1 is the shorter the fringe field</a:t>
            </a:r>
          </a:p>
        </p:txBody>
      </p:sp>
      <p:pic>
        <p:nvPicPr>
          <p:cNvPr id="4" name="Picture 3" descr="A graph of a line graph&#10;&#10;AI-generated content may be incorrect.">
            <a:extLst>
              <a:ext uri="{FF2B5EF4-FFF2-40B4-BE49-F238E27FC236}">
                <a16:creationId xmlns:a16="http://schemas.microsoft.com/office/drawing/2014/main" id="{93981211-A5A0-26B1-2216-14B63ED420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5482" y="3236500"/>
            <a:ext cx="3627057" cy="28772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440F1CF-D32F-17C4-C2D1-9D38D4FAB950}"/>
                  </a:ext>
                </a:extLst>
              </p:cNvPr>
              <p:cNvSpPr txBox="1"/>
              <p:nvPr/>
            </p:nvSpPr>
            <p:spPr>
              <a:xfrm>
                <a:off x="290315" y="1843276"/>
                <a:ext cx="8563370" cy="12618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(1+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𝑒𝑛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1+</m:t>
                        </m:r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pPr algn="ctr"/>
                <a:endParaRPr lang="en-US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Fen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𝑒𝑛</m:t>
                          </m:r>
                        </m:sub>
                      </m:sSub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𝐸𝐹𝐵𝑒𝑛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−(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𝑡𝑎𝑛</m:t>
                      </m:r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𝑒𝑛</m:t>
                          </m:r>
                        </m:sub>
                      </m:sSub>
                      <m:func>
                        <m:func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𝑡𝑎𝑛</m:t>
                          </m:r>
                          <m:sSub>
                            <m:sSub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𝑒𝑥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𝐸𝐹𝐵𝑒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440F1CF-D32F-17C4-C2D1-9D38D4FAB9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315" y="1843276"/>
                <a:ext cx="8563370" cy="12618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2">
            <a:extLst>
              <a:ext uri="{FF2B5EF4-FFF2-40B4-BE49-F238E27FC236}">
                <a16:creationId xmlns:a16="http://schemas.microsoft.com/office/drawing/2014/main" id="{8CD2E8DF-B797-51A7-6765-7A0635854A7C}"/>
              </a:ext>
            </a:extLst>
          </p:cNvPr>
          <p:cNvSpPr txBox="1">
            <a:spLocks/>
          </p:cNvSpPr>
          <p:nvPr/>
        </p:nvSpPr>
        <p:spPr>
          <a:xfrm>
            <a:off x="528904" y="241176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/>
              <a:t>Tanh model of fringe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A2140E8-A3E6-8563-1C0E-B79D5F3415E7}"/>
                  </a:ext>
                </a:extLst>
              </p:cNvPr>
              <p:cNvSpPr txBox="1"/>
              <p:nvPr/>
            </p:nvSpPr>
            <p:spPr>
              <a:xfrm>
                <a:off x="0" y="3296374"/>
                <a:ext cx="6015478" cy="31758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dirty="0" smtClean="0"/>
                        <m:t>Independent</m:t>
                      </m:r>
                      <m:r>
                        <m:rPr>
                          <m:nor/>
                        </m:rPr>
                        <a:rPr lang="en-US" b="0" i="0" dirty="0" smtClean="0"/>
                        <m:t> </m:t>
                      </m:r>
                      <m:r>
                        <m:rPr>
                          <m:nor/>
                        </m:rPr>
                        <a:rPr lang="en-US" dirty="0"/>
                        <m:t>Parameters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: Gap height of the pole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: Max B field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𝑒𝑥</m:t>
                        </m:r>
                      </m:sub>
                    </m:sSub>
                  </m:oMath>
                </a14:m>
                <a:r>
                  <a:rPr lang="en-US" dirty="0"/>
                  <a:t>: Spiral angles from the previous equations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/>
                      <m:t>Parameters</m:t>
                    </m:r>
                  </m:oMath>
                </a14:m>
                <a:r>
                  <a:rPr lang="en-US" dirty="0"/>
                  <a:t> to fit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𝑒𝑥</m:t>
                        </m:r>
                      </m:sub>
                    </m:sSub>
                  </m:oMath>
                </a14:m>
                <a:r>
                  <a:rPr lang="en-US" dirty="0"/>
                  <a:t>: Describes the fringe field length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𝐸𝐹𝐵𝑒𝑛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𝑒𝑥</m:t>
                        </m:r>
                      </m:sub>
                    </m:sSub>
                  </m:oMath>
                </a14:m>
                <a:r>
                  <a:rPr lang="en-US" dirty="0"/>
                  <a:t>: Describes the effective field boundaries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A2140E8-A3E6-8563-1C0E-B79D5F3415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96374"/>
                <a:ext cx="6015478" cy="3175869"/>
              </a:xfrm>
              <a:prstGeom prst="rect">
                <a:avLst/>
              </a:prstGeom>
              <a:blipFill>
                <a:blip r:embed="rId5"/>
                <a:stretch>
                  <a:fillRect l="-4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84703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1A3CFE-A510-7894-768D-837CAC8A01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BE75BC-10AC-E794-4C8F-4E7EC471DED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21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33759D-A9DF-B5FB-8566-26986B2A374E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 descr="A diagram of a red and green arrow&#10;&#10;AI-generated content may be incorrect.">
            <a:extLst>
              <a:ext uri="{FF2B5EF4-FFF2-40B4-BE49-F238E27FC236}">
                <a16:creationId xmlns:a16="http://schemas.microsoft.com/office/drawing/2014/main" id="{38B41543-F392-E06E-7AA4-6B4BF6ED5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1258" y="2466937"/>
            <a:ext cx="4946487" cy="2433985"/>
          </a:xfrm>
          <a:prstGeom prst="rect">
            <a:avLst/>
          </a:prstGeom>
        </p:spPr>
      </p:pic>
      <p:pic>
        <p:nvPicPr>
          <p:cNvPr id="13" name="Picture 12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5CDA6C39-E3D5-536C-FDB4-7A0430077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255" y="2367868"/>
            <a:ext cx="3542529" cy="26321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CF24F72-19EE-F403-B0B0-D2E0F9953E06}"/>
              </a:ext>
            </a:extLst>
          </p:cNvPr>
          <p:cNvSpPr txBox="1"/>
          <p:nvPr/>
        </p:nvSpPr>
        <p:spPr>
          <a:xfrm>
            <a:off x="457200" y="1280087"/>
            <a:ext cx="86570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Vary the clamp height to achieve better tune spread. Iterations were done with tune</a:t>
            </a:r>
          </a:p>
          <a:p>
            <a:r>
              <a:rPr lang="en-US" dirty="0"/>
              <a:t>spread as the target. </a:t>
            </a:r>
          </a:p>
          <a:p>
            <a:r>
              <a:rPr lang="en-US" dirty="0"/>
              <a:t> 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00ABA355-FBB5-5134-AFC6-CB206C164863}"/>
              </a:ext>
            </a:extLst>
          </p:cNvPr>
          <p:cNvSpPr txBox="1">
            <a:spLocks/>
          </p:cNvSpPr>
          <p:nvPr/>
        </p:nvSpPr>
        <p:spPr>
          <a:xfrm>
            <a:off x="457200" y="136525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/>
              <a:t>Clamp height optimisation</a:t>
            </a:r>
          </a:p>
        </p:txBody>
      </p:sp>
    </p:spTree>
    <p:extLst>
      <p:ext uri="{BB962C8B-B14F-4D97-AF65-F5344CB8AC3E}">
        <p14:creationId xmlns:p14="http://schemas.microsoft.com/office/powerpoint/2010/main" val="25285103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FDA189-28D3-9AF7-24BC-36B4CBB62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72DE32-3F70-7C67-ACB3-FBDD7E8EE70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22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696629-85CE-84D0-5E4F-4402ED93816A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5DC4E6-086F-4C4A-4230-337851281C25}"/>
              </a:ext>
            </a:extLst>
          </p:cNvPr>
          <p:cNvSpPr txBox="1"/>
          <p:nvPr/>
        </p:nvSpPr>
        <p:spPr>
          <a:xfrm>
            <a:off x="565459" y="1008247"/>
            <a:ext cx="81414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Clamp shaped with tune as target</a:t>
            </a:r>
          </a:p>
          <a:p>
            <a:r>
              <a:rPr lang="en-US" dirty="0"/>
              <a:t>Fringe field parameters calculated for sanity check </a:t>
            </a:r>
          </a:p>
          <a:p>
            <a:r>
              <a:rPr lang="en-US" dirty="0"/>
              <a:t>Comparing the coefficients before and after clamp shaping</a:t>
            </a:r>
          </a:p>
        </p:txBody>
      </p:sp>
      <p:pic>
        <p:nvPicPr>
          <p:cNvPr id="17" name="Picture 16" descr="A graph of a diagram&#10;&#10;AI-generated content may be incorrect.">
            <a:extLst>
              <a:ext uri="{FF2B5EF4-FFF2-40B4-BE49-F238E27FC236}">
                <a16:creationId xmlns:a16="http://schemas.microsoft.com/office/drawing/2014/main" id="{B61A3A7D-8375-EB75-0862-4B2466BF29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7950" y="2082558"/>
            <a:ext cx="2454968" cy="1928297"/>
          </a:xfrm>
          <a:prstGeom prst="rect">
            <a:avLst/>
          </a:prstGeom>
        </p:spPr>
      </p:pic>
      <p:pic>
        <p:nvPicPr>
          <p:cNvPr id="20" name="Picture 19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9EFB92FE-FEE3-5A3B-0029-ED739F496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879" y="2082558"/>
            <a:ext cx="2411432" cy="1894994"/>
          </a:xfrm>
          <a:prstGeom prst="rect">
            <a:avLst/>
          </a:prstGeom>
        </p:spPr>
      </p:pic>
      <p:pic>
        <p:nvPicPr>
          <p:cNvPr id="23" name="Picture 22" descr="A graph with orange lines&#10;&#10;AI-generated content may be incorrect.">
            <a:extLst>
              <a:ext uri="{FF2B5EF4-FFF2-40B4-BE49-F238E27FC236}">
                <a16:creationId xmlns:a16="http://schemas.microsoft.com/office/drawing/2014/main" id="{97F82372-773D-9746-5926-DF9D46F378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0468" y="2065906"/>
            <a:ext cx="2411432" cy="1928298"/>
          </a:xfrm>
          <a:prstGeom prst="rect">
            <a:avLst/>
          </a:prstGeom>
        </p:spPr>
      </p:pic>
      <p:pic>
        <p:nvPicPr>
          <p:cNvPr id="26" name="Picture 25" descr="A graph of a curve&#10;&#10;AI-generated content may be incorrect.">
            <a:extLst>
              <a:ext uri="{FF2B5EF4-FFF2-40B4-BE49-F238E27FC236}">
                <a16:creationId xmlns:a16="http://schemas.microsoft.com/office/drawing/2014/main" id="{D966E6F0-D740-A4EE-298D-90D98D544C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879" y="4055516"/>
            <a:ext cx="2411432" cy="1952568"/>
          </a:xfrm>
          <a:prstGeom prst="rect">
            <a:avLst/>
          </a:prstGeom>
        </p:spPr>
      </p:pic>
      <p:pic>
        <p:nvPicPr>
          <p:cNvPr id="28" name="Picture 27" descr="A graph of a curve&#10;&#10;AI-generated content may be incorrect.">
            <a:extLst>
              <a:ext uri="{FF2B5EF4-FFF2-40B4-BE49-F238E27FC236}">
                <a16:creationId xmlns:a16="http://schemas.microsoft.com/office/drawing/2014/main" id="{656D03F1-595A-6539-0014-EEEFA18EFB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0468" y="4055516"/>
            <a:ext cx="2411432" cy="1953132"/>
          </a:xfrm>
          <a:prstGeom prst="rect">
            <a:avLst/>
          </a:prstGeom>
        </p:spPr>
      </p:pic>
      <p:pic>
        <p:nvPicPr>
          <p:cNvPr id="30" name="Picture 29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ECD83524-B6B2-6D7A-57F2-EA2F92C44D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1486" y="4098805"/>
            <a:ext cx="2411432" cy="1865989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CBDDEA0A-FC28-7047-85BC-AF82430D6D13}"/>
              </a:ext>
            </a:extLst>
          </p:cNvPr>
          <p:cNvSpPr txBox="1">
            <a:spLocks/>
          </p:cNvSpPr>
          <p:nvPr/>
        </p:nvSpPr>
        <p:spPr>
          <a:xfrm>
            <a:off x="457200" y="136525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/>
              <a:t>Fringe field parameters, 127 MeV extraction energy </a:t>
            </a:r>
          </a:p>
        </p:txBody>
      </p:sp>
    </p:spTree>
    <p:extLst>
      <p:ext uri="{BB962C8B-B14F-4D97-AF65-F5344CB8AC3E}">
        <p14:creationId xmlns:p14="http://schemas.microsoft.com/office/powerpoint/2010/main" val="16487690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D134D3-E7A2-8A59-CBE2-524488D90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DCE21F17-16CB-79CC-0104-3629DB53DF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40638" y="469900"/>
            <a:ext cx="2346162" cy="3122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A1D3BBF5-E3BD-3C1A-852F-6970E16F34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95256" y="791391"/>
            <a:ext cx="1591545" cy="257175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19CCAD-1C29-1CD4-1E04-C8B72847CFA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23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239C5D-DA24-4337-7330-2619756E18C3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 descr="A diagram of a graph&#10;&#10;AI-generated content may be incorrect.">
            <a:extLst>
              <a:ext uri="{FF2B5EF4-FFF2-40B4-BE49-F238E27FC236}">
                <a16:creationId xmlns:a16="http://schemas.microsoft.com/office/drawing/2014/main" id="{740D6A6F-1DA6-9FF7-C865-8E99A6355C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6433" y="1537298"/>
            <a:ext cx="4431200" cy="3783403"/>
          </a:xfrm>
          <a:prstGeom prst="rect">
            <a:avLst/>
          </a:prstGeom>
        </p:spPr>
      </p:pic>
      <p:pic>
        <p:nvPicPr>
          <p:cNvPr id="11" name="Picture 10" descr="A graph of a vertical ring tune&#10;&#10;AI-generated content may be incorrect.">
            <a:extLst>
              <a:ext uri="{FF2B5EF4-FFF2-40B4-BE49-F238E27FC236}">
                <a16:creationId xmlns:a16="http://schemas.microsoft.com/office/drawing/2014/main" id="{BF8A2BE9-5C6C-7B64-7A7D-4F0432BCC2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367" y="1048566"/>
            <a:ext cx="3209084" cy="2509022"/>
          </a:xfrm>
          <a:prstGeom prst="rect">
            <a:avLst/>
          </a:prstGeom>
        </p:spPr>
      </p:pic>
      <p:pic>
        <p:nvPicPr>
          <p:cNvPr id="14" name="Picture 13" descr="A graph of a ring&#10;&#10;AI-generated content may be incorrect.">
            <a:extLst>
              <a:ext uri="{FF2B5EF4-FFF2-40B4-BE49-F238E27FC236}">
                <a16:creationId xmlns:a16="http://schemas.microsoft.com/office/drawing/2014/main" id="{4476906C-66C7-371F-3CEB-905F49A72F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304" y="3591801"/>
            <a:ext cx="3097209" cy="2425786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8FA609DB-9CE7-129C-9E41-9C30004E822B}"/>
              </a:ext>
            </a:extLst>
          </p:cNvPr>
          <p:cNvSpPr txBox="1">
            <a:spLocks/>
          </p:cNvSpPr>
          <p:nvPr/>
        </p:nvSpPr>
        <p:spPr>
          <a:xfrm>
            <a:off x="457200" y="136525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/>
              <a:t>Ring tune, 127 MeV extraction energy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A0EC15-CC17-22D1-89FD-EB2B6189561B}"/>
              </a:ext>
            </a:extLst>
          </p:cNvPr>
          <p:cNvSpPr txBox="1"/>
          <p:nvPr/>
        </p:nvSpPr>
        <p:spPr>
          <a:xfrm>
            <a:off x="4100372" y="5578474"/>
            <a:ext cx="4942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(Not all the resonances plotted are systematic)</a:t>
            </a:r>
          </a:p>
        </p:txBody>
      </p:sp>
    </p:spTree>
    <p:extLst>
      <p:ext uri="{BB962C8B-B14F-4D97-AF65-F5344CB8AC3E}">
        <p14:creationId xmlns:p14="http://schemas.microsoft.com/office/powerpoint/2010/main" val="36449180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783A24-AD2E-E308-B340-C51C945B37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889438-C577-A94C-D0BC-FBE98468054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24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D69817-35DC-47FD-562C-4C5DB31A1F36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C8541DDF-DE8E-293F-6725-A844FB902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1486" y="1824375"/>
            <a:ext cx="2381350" cy="1876090"/>
          </a:xfrm>
          <a:prstGeom prst="rect">
            <a:avLst/>
          </a:prstGeom>
        </p:spPr>
      </p:pic>
      <p:pic>
        <p:nvPicPr>
          <p:cNvPr id="7" name="Picture 6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97D3F625-EDD5-660F-EF5D-F02ADDCB8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879" y="1838335"/>
            <a:ext cx="2449574" cy="1928298"/>
          </a:xfrm>
          <a:prstGeom prst="rect">
            <a:avLst/>
          </a:prstGeom>
        </p:spPr>
      </p:pic>
      <p:pic>
        <p:nvPicPr>
          <p:cNvPr id="9" name="Picture 8" descr="A graph with a line and numbers&#10;&#10;AI-generated content may be incorrect.">
            <a:extLst>
              <a:ext uri="{FF2B5EF4-FFF2-40B4-BE49-F238E27FC236}">
                <a16:creationId xmlns:a16="http://schemas.microsoft.com/office/drawing/2014/main" id="{90BF3E20-D589-ABD0-BD23-6A61B2E652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4472" y="1838335"/>
            <a:ext cx="2449574" cy="1943499"/>
          </a:xfrm>
          <a:prstGeom prst="rect">
            <a:avLst/>
          </a:prstGeom>
        </p:spPr>
      </p:pic>
      <p:pic>
        <p:nvPicPr>
          <p:cNvPr id="11" name="Picture 10" descr="A graph of a line graph&#10;&#10;AI-generated content may be incorrect.">
            <a:extLst>
              <a:ext uri="{FF2B5EF4-FFF2-40B4-BE49-F238E27FC236}">
                <a16:creationId xmlns:a16="http://schemas.microsoft.com/office/drawing/2014/main" id="{317E2641-CCDD-A8A0-E47B-CC3769143D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808" y="3995245"/>
            <a:ext cx="2449574" cy="1975323"/>
          </a:xfrm>
          <a:prstGeom prst="rect">
            <a:avLst/>
          </a:prstGeom>
        </p:spPr>
      </p:pic>
      <p:pic>
        <p:nvPicPr>
          <p:cNvPr id="14" name="Picture 13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4588DB1C-FFB1-0EEB-B57C-2E04039997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4112" y="3995245"/>
            <a:ext cx="2457217" cy="1975324"/>
          </a:xfrm>
          <a:prstGeom prst="rect">
            <a:avLst/>
          </a:prstGeom>
        </p:spPr>
      </p:pic>
      <p:pic>
        <p:nvPicPr>
          <p:cNvPr id="16" name="Picture 15" descr="A graph of a line&#10;&#10;AI-generated content may be incorrect.">
            <a:extLst>
              <a:ext uri="{FF2B5EF4-FFF2-40B4-BE49-F238E27FC236}">
                <a16:creationId xmlns:a16="http://schemas.microsoft.com/office/drawing/2014/main" id="{F63B50B8-A8D5-000C-7964-088E9598F1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0561" y="3969249"/>
            <a:ext cx="2583200" cy="2001319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20EEA900-F349-44F7-828D-E2882945D25B}"/>
              </a:ext>
            </a:extLst>
          </p:cNvPr>
          <p:cNvSpPr txBox="1">
            <a:spLocks/>
          </p:cNvSpPr>
          <p:nvPr/>
        </p:nvSpPr>
        <p:spPr>
          <a:xfrm>
            <a:off x="457200" y="136525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/>
              <a:t>Fringe field parameters, 57 MeV extraction energy </a:t>
            </a:r>
          </a:p>
        </p:txBody>
      </p:sp>
    </p:spTree>
    <p:extLst>
      <p:ext uri="{BB962C8B-B14F-4D97-AF65-F5344CB8AC3E}">
        <p14:creationId xmlns:p14="http://schemas.microsoft.com/office/powerpoint/2010/main" val="14708569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F2DE2D-9D71-58CF-CEDD-EB5A41575A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04D64936-431B-4D96-F52C-399CEB08FF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40638" y="469900"/>
            <a:ext cx="2346162" cy="3122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CA46570A-4631-66D3-6D86-117D36F65F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95256" y="791391"/>
            <a:ext cx="1591545" cy="257175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7374B1-2CBC-073E-2DC8-6B9CE98A014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25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578C66-6539-4242-ECE3-4458A7611FDF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 descr="A diagram of a graph&#10;&#10;AI-generated content may be incorrect.">
            <a:extLst>
              <a:ext uri="{FF2B5EF4-FFF2-40B4-BE49-F238E27FC236}">
                <a16:creationId xmlns:a16="http://schemas.microsoft.com/office/drawing/2014/main" id="{7997EF34-BC8A-C183-C872-B1716B40C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2485" y="1814826"/>
            <a:ext cx="4430930" cy="3775263"/>
          </a:xfrm>
          <a:prstGeom prst="rect">
            <a:avLst/>
          </a:prstGeom>
        </p:spPr>
      </p:pic>
      <p:pic>
        <p:nvPicPr>
          <p:cNvPr id="6" name="Picture 5" descr="A graph of a vertical ring&#10;&#10;AI-generated content may be incorrect.">
            <a:extLst>
              <a:ext uri="{FF2B5EF4-FFF2-40B4-BE49-F238E27FC236}">
                <a16:creationId xmlns:a16="http://schemas.microsoft.com/office/drawing/2014/main" id="{1F015616-594E-EE3A-BF72-054DA727C8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748" y="1015329"/>
            <a:ext cx="3289985" cy="2591585"/>
          </a:xfrm>
          <a:prstGeom prst="rect">
            <a:avLst/>
          </a:prstGeom>
        </p:spPr>
      </p:pic>
      <p:pic>
        <p:nvPicPr>
          <p:cNvPr id="8" name="Picture 7" descr="A graph of a ring&#10;&#10;AI-generated content may be incorrect.">
            <a:extLst>
              <a:ext uri="{FF2B5EF4-FFF2-40B4-BE49-F238E27FC236}">
                <a16:creationId xmlns:a16="http://schemas.microsoft.com/office/drawing/2014/main" id="{4664BA82-0230-AE74-C4B6-BA205019C6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843" y="3606914"/>
            <a:ext cx="3377797" cy="2591586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32D38568-A35B-DDA6-1AB4-E1BB58E7C730}"/>
              </a:ext>
            </a:extLst>
          </p:cNvPr>
          <p:cNvSpPr txBox="1">
            <a:spLocks/>
          </p:cNvSpPr>
          <p:nvPr/>
        </p:nvSpPr>
        <p:spPr>
          <a:xfrm>
            <a:off x="457200" y="136525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/>
              <a:t>Ring tune, 57 MeV extraction energy </a:t>
            </a:r>
          </a:p>
        </p:txBody>
      </p:sp>
    </p:spTree>
    <p:extLst>
      <p:ext uri="{BB962C8B-B14F-4D97-AF65-F5344CB8AC3E}">
        <p14:creationId xmlns:p14="http://schemas.microsoft.com/office/powerpoint/2010/main" val="5513135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9E7A21-C7B7-D7B3-4F0E-203476540E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D4D38FA3-DD62-0D83-6C2B-AC9D0C00E5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40638" y="469900"/>
            <a:ext cx="2346162" cy="3122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4C718AAC-9DCA-5DA4-762C-9227CE0C565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95256" y="791391"/>
            <a:ext cx="1591545" cy="257175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B73571-5B3E-966D-CBE5-0F986DDECE7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26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FB5D8E-AFA1-BA91-7B36-458A8856401E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 descr="A diagram of a graph&#10;&#10;AI-generated content may be incorrect.">
            <a:extLst>
              <a:ext uri="{FF2B5EF4-FFF2-40B4-BE49-F238E27FC236}">
                <a16:creationId xmlns:a16="http://schemas.microsoft.com/office/drawing/2014/main" id="{B65CA5D0-10A1-7E5C-B523-D0FAF28EC4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234" y="1048566"/>
            <a:ext cx="6089531" cy="519123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D775327-2CE3-22EA-CB04-F2082C6402E4}"/>
              </a:ext>
            </a:extLst>
          </p:cNvPr>
          <p:cNvSpPr txBox="1">
            <a:spLocks/>
          </p:cNvSpPr>
          <p:nvPr/>
        </p:nvSpPr>
        <p:spPr>
          <a:xfrm>
            <a:off x="457199" y="136525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/>
              <a:t>Final results</a:t>
            </a:r>
          </a:p>
        </p:txBody>
      </p:sp>
    </p:spTree>
    <p:extLst>
      <p:ext uri="{BB962C8B-B14F-4D97-AF65-F5344CB8AC3E}">
        <p14:creationId xmlns:p14="http://schemas.microsoft.com/office/powerpoint/2010/main" val="34973808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541B84-099F-ECCA-6A10-62399DC7AE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D0D8E8B0-2A4B-393C-A6FB-6BFB77C940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40638" y="469900"/>
            <a:ext cx="2346162" cy="3122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C7854BCB-53E7-73E6-D56B-1D8C982B73A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95256" y="791391"/>
            <a:ext cx="1591545" cy="257175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AE804F-5FE9-D6FE-0A53-BE4CAFC9F76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27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CDE008-93DF-ECF5-D20A-5F1D356CEB42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AC8923-1B68-2D1C-9B94-86A39B2E780F}"/>
              </a:ext>
            </a:extLst>
          </p:cNvPr>
          <p:cNvSpPr txBox="1">
            <a:spLocks/>
          </p:cNvSpPr>
          <p:nvPr/>
        </p:nvSpPr>
        <p:spPr>
          <a:xfrm>
            <a:off x="457199" y="136525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/>
              <a:t>Conclusion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133FB1-30ED-51BB-32F2-87CC4146E6A7}"/>
              </a:ext>
            </a:extLst>
          </p:cNvPr>
          <p:cNvSpPr txBox="1"/>
          <p:nvPr/>
        </p:nvSpPr>
        <p:spPr>
          <a:xfrm>
            <a:off x="742950" y="1639030"/>
            <a:ext cx="7772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+/- 0.035 variation in k achieved with the trim coils set up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Clamp shape optimized to reduce vertical tune variation at 127 MeV extraction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Working tune for two different extraction energies (57, 127 MeV) stay at the same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Tune spread in both cases are small enough to avoid any resonance up to fourth order </a:t>
            </a:r>
          </a:p>
        </p:txBody>
      </p:sp>
    </p:spTree>
    <p:extLst>
      <p:ext uri="{BB962C8B-B14F-4D97-AF65-F5344CB8AC3E}">
        <p14:creationId xmlns:p14="http://schemas.microsoft.com/office/powerpoint/2010/main" val="4117274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758E75-0D86-CD08-46ED-F28A7AE996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03E81F-D1A7-3766-8375-489601D6FE4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3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FE188D-420C-588B-0898-CD688022ECF1}"/>
              </a:ext>
            </a:extLst>
          </p:cNvPr>
          <p:cNvSpPr txBox="1"/>
          <p:nvPr/>
        </p:nvSpPr>
        <p:spPr>
          <a:xfrm>
            <a:off x="1030713" y="14516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BAF65131-BD14-039F-0F26-169F6F7C1EF0}"/>
              </a:ext>
            </a:extLst>
          </p:cNvPr>
          <p:cNvSpPr txBox="1">
            <a:spLocks/>
          </p:cNvSpPr>
          <p:nvPr/>
        </p:nvSpPr>
        <p:spPr>
          <a:xfrm>
            <a:off x="2508885" y="674369"/>
            <a:ext cx="4126230" cy="459073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B3B793-8CBD-60AC-2008-E7976CAAD366}"/>
              </a:ext>
            </a:extLst>
          </p:cNvPr>
          <p:cNvSpPr txBox="1"/>
          <p:nvPr/>
        </p:nvSpPr>
        <p:spPr>
          <a:xfrm>
            <a:off x="1215444" y="2890391"/>
            <a:ext cx="67322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en-US" sz="3200" dirty="0"/>
              <a:t>What is </a:t>
            </a:r>
            <a:r>
              <a:rPr lang="en-US" sz="3200" dirty="0" err="1"/>
              <a:t>LhARA</a:t>
            </a:r>
            <a:endParaRPr lang="en-US" sz="3200" dirty="0"/>
          </a:p>
          <a:p>
            <a:pPr marL="342900" indent="-342900" algn="ctr">
              <a:buFont typeface="+mj-lt"/>
              <a:buAutoNum type="arabicPeriod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86991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1E319D-09BC-DCA8-6632-3F23CE997A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EBE687-4237-3BF9-1EA4-4E3ED46B804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4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0D1C1F-8254-76D9-52E1-28919394C9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" y="1658785"/>
            <a:ext cx="8218170" cy="33985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4C8F0AA-2B77-E65E-D62B-888C09F3B414}"/>
              </a:ext>
            </a:extLst>
          </p:cNvPr>
          <p:cNvSpPr txBox="1"/>
          <p:nvPr/>
        </p:nvSpPr>
        <p:spPr>
          <a:xfrm>
            <a:off x="568509" y="5213673"/>
            <a:ext cx="5173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Laser target: Up to 15 MeV proton beam at 10Hz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C57682-B6BD-3A26-7E66-F8A386F61D10}"/>
              </a:ext>
            </a:extLst>
          </p:cNvPr>
          <p:cNvSpPr txBox="1"/>
          <p:nvPr/>
        </p:nvSpPr>
        <p:spPr>
          <a:xfrm>
            <a:off x="595508" y="5616375"/>
            <a:ext cx="4891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FFA: Variable extraction energy 15-127 MeV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3B4382-E052-B0A6-E2E2-74A0F5B2CEF6}"/>
              </a:ext>
            </a:extLst>
          </p:cNvPr>
          <p:cNvSpPr txBox="1">
            <a:spLocks/>
          </p:cNvSpPr>
          <p:nvPr/>
        </p:nvSpPr>
        <p:spPr>
          <a:xfrm>
            <a:off x="2508885" y="674369"/>
            <a:ext cx="4126230" cy="459073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 err="1"/>
              <a:t>LhARA</a:t>
            </a:r>
            <a:endParaRPr 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13B554-8812-CE25-847C-E2AB40315CC6}"/>
              </a:ext>
            </a:extLst>
          </p:cNvPr>
          <p:cNvSpPr txBox="1"/>
          <p:nvPr/>
        </p:nvSpPr>
        <p:spPr>
          <a:xfrm>
            <a:off x="82245" y="1252032"/>
            <a:ext cx="916141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00" dirty="0"/>
              <a:t>Laser-hybrid Accelerator for Radiobiological Applications, dedicated to  radiobiology research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730417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386881-70F2-8064-116F-75A44DC12D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2B1AFD8A-9F8E-0AC0-57AA-27465C7D05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40638" y="469900"/>
            <a:ext cx="2346162" cy="3122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19681F98-4361-EC2C-296D-12A3691512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95256" y="791391"/>
            <a:ext cx="1591545" cy="257175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43B5D7-44E0-50CE-F40C-99C54D9BD4B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C25072-DE03-71CD-8481-7797C1636452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 descr="A graph of a graph&#10;&#10;AI-generated content may be incorrect.">
            <a:extLst>
              <a:ext uri="{FF2B5EF4-FFF2-40B4-BE49-F238E27FC236}">
                <a16:creationId xmlns:a16="http://schemas.microsoft.com/office/drawing/2014/main" id="{80E6DE13-1C8D-76B6-68B0-4117D401B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43" y="1727923"/>
            <a:ext cx="4049190" cy="31331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9D56A-37CD-4029-909D-A572626B2B78}"/>
              </a:ext>
            </a:extLst>
          </p:cNvPr>
          <p:cNvSpPr txBox="1"/>
          <p:nvPr/>
        </p:nvSpPr>
        <p:spPr>
          <a:xfrm>
            <a:off x="4572000" y="2140350"/>
            <a:ext cx="430989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Combine beams of different energy to</a:t>
            </a:r>
          </a:p>
          <a:p>
            <a:r>
              <a:rPr lang="en-US" dirty="0"/>
              <a:t>create a spread out Bragg peak</a:t>
            </a:r>
          </a:p>
          <a:p>
            <a:endParaRPr lang="en-US" dirty="0"/>
          </a:p>
          <a:p>
            <a:r>
              <a:rPr lang="en-US" dirty="0"/>
              <a:t>Injection energy and total B field </a:t>
            </a:r>
          </a:p>
          <a:p>
            <a:r>
              <a:rPr lang="en-US" dirty="0"/>
              <a:t>varied for different extraction energy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Verify behavior at 2 different extraction </a:t>
            </a:r>
          </a:p>
          <a:p>
            <a:r>
              <a:rPr lang="en-US" dirty="0"/>
              <a:t>energies 127 Mev and 57 MeV.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E0096284-B0B9-94BE-36B3-B8B4FA162CB5}"/>
              </a:ext>
            </a:extLst>
          </p:cNvPr>
          <p:cNvSpPr txBox="1">
            <a:spLocks/>
          </p:cNvSpPr>
          <p:nvPr/>
        </p:nvSpPr>
        <p:spPr>
          <a:xfrm>
            <a:off x="2508885" y="674369"/>
            <a:ext cx="4126230" cy="459073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/>
              <a:t>Variable extraction energy</a:t>
            </a:r>
          </a:p>
        </p:txBody>
      </p:sp>
    </p:spTree>
    <p:extLst>
      <p:ext uri="{BB962C8B-B14F-4D97-AF65-F5344CB8AC3E}">
        <p14:creationId xmlns:p14="http://schemas.microsoft.com/office/powerpoint/2010/main" val="2403506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D43FD0-6748-FFFE-85A9-CEAD0A7819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F6894C-360D-C35C-4FF2-D4FC5281708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6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AACC69-D213-AA12-5984-B19EC753D355}"/>
              </a:ext>
            </a:extLst>
          </p:cNvPr>
          <p:cNvSpPr txBox="1"/>
          <p:nvPr/>
        </p:nvSpPr>
        <p:spPr>
          <a:xfrm>
            <a:off x="1030713" y="14516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598AE605-F8C0-85FE-7CB6-A96BA2DBABD1}"/>
              </a:ext>
            </a:extLst>
          </p:cNvPr>
          <p:cNvSpPr txBox="1">
            <a:spLocks/>
          </p:cNvSpPr>
          <p:nvPr/>
        </p:nvSpPr>
        <p:spPr>
          <a:xfrm>
            <a:off x="2508885" y="674369"/>
            <a:ext cx="4126230" cy="459073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E1FA9B-DDD8-84CA-9486-47C231D57020}"/>
              </a:ext>
            </a:extLst>
          </p:cNvPr>
          <p:cNvSpPr txBox="1"/>
          <p:nvPr/>
        </p:nvSpPr>
        <p:spPr>
          <a:xfrm>
            <a:off x="1215444" y="2890391"/>
            <a:ext cx="67322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2.Target field</a:t>
            </a:r>
          </a:p>
          <a:p>
            <a:pPr marL="342900" indent="-342900" algn="ctr">
              <a:buFont typeface="+mj-lt"/>
              <a:buAutoNum type="arabicPeriod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5269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B5889D-18D2-CCA6-89AB-EF8EAD99F6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D04D46-7EFE-7F8E-4091-D21653F0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56265-766F-3641-B481-BC2C17074666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9A47243-E7EE-9E9C-3443-D71635C75236}"/>
                  </a:ext>
                </a:extLst>
              </p:cNvPr>
              <p:cNvSpPr txBox="1"/>
              <p:nvPr/>
            </p:nvSpPr>
            <p:spPr>
              <a:xfrm>
                <a:off x="292809" y="2652441"/>
                <a:ext cx="8520281" cy="812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dirty="0"/>
                  <a:t> , k(r)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𝐵𝐿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𝐵𝐿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−1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𝑟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9A47243-E7EE-9E9C-3443-D71635C75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809" y="2652441"/>
                <a:ext cx="8520281" cy="812274"/>
              </a:xfrm>
              <a:prstGeom prst="rect">
                <a:avLst/>
              </a:prstGeom>
              <a:blipFill>
                <a:blip r:embed="rId3"/>
                <a:stretch>
                  <a:fillRect t="-53846" b="-52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9106021-AB21-26B4-A692-1E209F13793B}"/>
                  </a:ext>
                </a:extLst>
              </p:cNvPr>
              <p:cNvSpPr txBox="1"/>
              <p:nvPr/>
            </p:nvSpPr>
            <p:spPr>
              <a:xfrm>
                <a:off x="2071072" y="1300832"/>
                <a:ext cx="4673074" cy="7743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Scaling law: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Instead we make the integrated field scaling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9106021-AB21-26B4-A692-1E209F1379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1072" y="1300832"/>
                <a:ext cx="4673074" cy="774315"/>
              </a:xfrm>
              <a:prstGeom prst="rect">
                <a:avLst/>
              </a:prstGeom>
              <a:blipFill>
                <a:blip r:embed="rId4"/>
                <a:stretch>
                  <a:fillRect l="-1359" r="-272" b="-11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726BFC40-37C8-6735-2D9F-172ACAEB6646}"/>
              </a:ext>
            </a:extLst>
          </p:cNvPr>
          <p:cNvSpPr txBox="1"/>
          <p:nvPr/>
        </p:nvSpPr>
        <p:spPr>
          <a:xfrm>
            <a:off x="777929" y="3774849"/>
            <a:ext cx="725936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the same as making the average B field scaling if it’s a singlet.</a:t>
            </a:r>
          </a:p>
          <a:p>
            <a:r>
              <a:rPr lang="en-US" dirty="0"/>
              <a:t>Slightly different for doublet (FETS-FFA magnet talk tomorrow)</a:t>
            </a:r>
          </a:p>
          <a:p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To first order the horizontal tune roughly constant </a:t>
            </a:r>
          </a:p>
          <a:p>
            <a:r>
              <a:rPr lang="en-US" dirty="0"/>
              <a:t>Vertical tune variation will need to be investigated later on</a:t>
            </a:r>
          </a:p>
        </p:txBody>
      </p:sp>
      <p:sp>
        <p:nvSpPr>
          <p:cNvPr id="23" name="Title 2">
            <a:extLst>
              <a:ext uri="{FF2B5EF4-FFF2-40B4-BE49-F238E27FC236}">
                <a16:creationId xmlns:a16="http://schemas.microsoft.com/office/drawing/2014/main" id="{69171EBE-C91C-EE4D-1020-4125A55D848A}"/>
              </a:ext>
            </a:extLst>
          </p:cNvPr>
          <p:cNvSpPr txBox="1">
            <a:spLocks/>
          </p:cNvSpPr>
          <p:nvPr/>
        </p:nvSpPr>
        <p:spPr>
          <a:xfrm>
            <a:off x="292809" y="276756"/>
            <a:ext cx="8229600" cy="114300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/>
              <a:t>Integrated scaling law</a:t>
            </a:r>
          </a:p>
        </p:txBody>
      </p:sp>
    </p:spTree>
    <p:extLst>
      <p:ext uri="{BB962C8B-B14F-4D97-AF65-F5344CB8AC3E}">
        <p14:creationId xmlns:p14="http://schemas.microsoft.com/office/powerpoint/2010/main" val="788414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54DCD3-DA4F-F881-AA77-F8DB190F9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5B238C-16AE-EA92-11EB-DB009D11988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39BD97-4FF6-B6EF-E6FF-3B40C910AE74}"/>
              </a:ext>
            </a:extLst>
          </p:cNvPr>
          <p:cNvSpPr txBox="1"/>
          <p:nvPr/>
        </p:nvSpPr>
        <p:spPr>
          <a:xfrm>
            <a:off x="1030713" y="14516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57FB28AA-F50C-E399-BC46-CF4BD405F164}"/>
              </a:ext>
            </a:extLst>
          </p:cNvPr>
          <p:cNvSpPr txBox="1">
            <a:spLocks/>
          </p:cNvSpPr>
          <p:nvPr/>
        </p:nvSpPr>
        <p:spPr>
          <a:xfrm>
            <a:off x="2508885" y="674369"/>
            <a:ext cx="4126230" cy="459073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B97D4E-90D0-9C34-AA02-BACB54EFFFBE}"/>
              </a:ext>
            </a:extLst>
          </p:cNvPr>
          <p:cNvSpPr txBox="1"/>
          <p:nvPr/>
        </p:nvSpPr>
        <p:spPr>
          <a:xfrm>
            <a:off x="1215444" y="2890391"/>
            <a:ext cx="67322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3.Geometry of magnet and coils</a:t>
            </a:r>
          </a:p>
          <a:p>
            <a:pPr marL="342900" indent="-342900" algn="ctr">
              <a:buFont typeface="+mj-lt"/>
              <a:buAutoNum type="arabicPeriod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24449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9B8C59-C69E-09B0-3437-9E3B17D44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975812-0163-2D21-1E09-D87D58FE2EE0}"/>
              </a:ext>
            </a:extLst>
          </p:cNvPr>
          <p:cNvSpPr txBox="1"/>
          <p:nvPr/>
        </p:nvSpPr>
        <p:spPr>
          <a:xfrm>
            <a:off x="0" y="991605"/>
            <a:ext cx="7789333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Spiral angle 53.9 degrees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10 fold symmetry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Full gap of iron 96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Field gradient generated by radially dependent trim coils, each with a different current setting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872A09-0628-A0E8-C6BD-DCB3EF4FAAA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9</a:t>
            </a:fld>
            <a:endParaRPr lang="en-US" dirty="0"/>
          </a:p>
        </p:txBody>
      </p:sp>
      <p:pic>
        <p:nvPicPr>
          <p:cNvPr id="10" name="Picture 9" descr="A diagram of a machine&#10;&#10;AI-generated content may be incorrect.">
            <a:extLst>
              <a:ext uri="{FF2B5EF4-FFF2-40B4-BE49-F238E27FC236}">
                <a16:creationId xmlns:a16="http://schemas.microsoft.com/office/drawing/2014/main" id="{10F0C0F1-5197-29CB-40A5-1B040AA75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6774" y="3567649"/>
            <a:ext cx="3955206" cy="219419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6BE30DF-1568-1C84-2A8B-6C432736FB0A}"/>
              </a:ext>
            </a:extLst>
          </p:cNvPr>
          <p:cNvSpPr txBox="1"/>
          <p:nvPr/>
        </p:nvSpPr>
        <p:spPr>
          <a:xfrm>
            <a:off x="147484" y="6437291"/>
            <a:ext cx="20970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Clive Hill, Daresbury lab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3851D004-1318-5EC4-9446-C2C1531FFB0A}"/>
              </a:ext>
            </a:extLst>
          </p:cNvPr>
          <p:cNvSpPr txBox="1">
            <a:spLocks/>
          </p:cNvSpPr>
          <p:nvPr/>
        </p:nvSpPr>
        <p:spPr>
          <a:xfrm>
            <a:off x="285750" y="327679"/>
            <a:ext cx="8229600" cy="701710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400" dirty="0"/>
              <a:t>Geometry of the magnet</a:t>
            </a:r>
          </a:p>
        </p:txBody>
      </p:sp>
      <p:pic>
        <p:nvPicPr>
          <p:cNvPr id="11" name="Picture 10" descr="A diagram of a circular object with lines and numbers&#10;&#10;AI-generated content may be incorrect.">
            <a:extLst>
              <a:ext uri="{FF2B5EF4-FFF2-40B4-BE49-F238E27FC236}">
                <a16:creationId xmlns:a16="http://schemas.microsoft.com/office/drawing/2014/main" id="{1F1E3253-C546-B9F5-CEF5-633B6B2A3B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094" y="3128362"/>
            <a:ext cx="3232954" cy="273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184443"/>
      </p:ext>
    </p:extLst>
  </p:cSld>
  <p:clrMapOvr>
    <a:masterClrMapping/>
  </p:clrMapOvr>
</p:sld>
</file>

<file path=ppt/theme/theme1.xml><?xml version="1.0" encoding="utf-8"?>
<a:theme xmlns:a="http://schemas.openxmlformats.org/drawingml/2006/main" name="Imperial College London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66591</TotalTime>
  <Words>894</Words>
  <Application>Microsoft Macintosh PowerPoint</Application>
  <PresentationFormat>On-screen Show (4:3)</PresentationFormat>
  <Paragraphs>182</Paragraphs>
  <Slides>27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Cambria Math</vt:lpstr>
      <vt:lpstr>Segoe UI</vt:lpstr>
      <vt:lpstr>Imperial College London Theme</vt:lpstr>
      <vt:lpstr>Design of FFA magnet for LhARA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Imperial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</dc:creator>
  <cp:lastModifiedBy>Kuo, Ta-Jen</cp:lastModifiedBy>
  <cp:revision>245</cp:revision>
  <dcterms:created xsi:type="dcterms:W3CDTF">2017-02-16T14:49:58Z</dcterms:created>
  <dcterms:modified xsi:type="dcterms:W3CDTF">2025-09-18T08:52:27Z</dcterms:modified>
</cp:coreProperties>
</file>