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32"/>
    <p:restoredTop sz="94638"/>
  </p:normalViewPr>
  <p:slideViewPr>
    <p:cSldViewPr snapToGrid="0">
      <p:cViewPr>
        <p:scale>
          <a:sx n="102" d="100"/>
          <a:sy n="102" d="100"/>
        </p:scale>
        <p:origin x="736"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8A0EE7-7BED-8544-A478-14AB53F52537}" type="datetimeFigureOut">
              <a:rPr lang="en-CH" smtClean="0"/>
              <a:t>03.06.2025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98300-47BF-EC45-A4F5-67136D1DEA7B}" type="slidenum">
              <a:rPr lang="en-CH" smtClean="0"/>
              <a:t>‹#›</a:t>
            </a:fld>
            <a:endParaRPr lang="en-CH"/>
          </a:p>
        </p:txBody>
      </p:sp>
    </p:spTree>
    <p:extLst>
      <p:ext uri="{BB962C8B-B14F-4D97-AF65-F5344CB8AC3E}">
        <p14:creationId xmlns:p14="http://schemas.microsoft.com/office/powerpoint/2010/main" val="2775329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3798300-47BF-EC45-A4F5-67136D1DEA7B}" type="slidenum">
              <a:rPr lang="en-CH" smtClean="0"/>
              <a:t>2</a:t>
            </a:fld>
            <a:endParaRPr lang="en-CH"/>
          </a:p>
        </p:txBody>
      </p:sp>
    </p:spTree>
    <p:extLst>
      <p:ext uri="{BB962C8B-B14F-4D97-AF65-F5344CB8AC3E}">
        <p14:creationId xmlns:p14="http://schemas.microsoft.com/office/powerpoint/2010/main" val="2614351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E6DBF-2579-113E-6FEB-A438B409FD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CB3B2C-F678-68AF-4B58-541F78C062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1B99E2-6DF2-4F04-CE13-E01AC95D1665}"/>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AE81F33-6DF7-E247-F8AD-BE6F8B9F2DE5}"/>
              </a:ext>
            </a:extLst>
          </p:cNvPr>
          <p:cNvSpPr>
            <a:spLocks noGrp="1"/>
          </p:cNvSpPr>
          <p:nvPr>
            <p:ph type="sldNum" sz="quarter" idx="5"/>
          </p:nvPr>
        </p:nvSpPr>
        <p:spPr/>
        <p:txBody>
          <a:bodyPr/>
          <a:lstStyle/>
          <a:p>
            <a:fld id="{93798300-47BF-EC45-A4F5-67136D1DEA7B}" type="slidenum">
              <a:rPr lang="en-CH" smtClean="0"/>
              <a:t>3</a:t>
            </a:fld>
            <a:endParaRPr lang="en-CH"/>
          </a:p>
        </p:txBody>
      </p:sp>
    </p:spTree>
    <p:extLst>
      <p:ext uri="{BB962C8B-B14F-4D97-AF65-F5344CB8AC3E}">
        <p14:creationId xmlns:p14="http://schemas.microsoft.com/office/powerpoint/2010/main" val="608429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EB9D0-CCE9-1FB7-2BFA-1A10F6BC41D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B1D39BF7-7A2B-2A52-5DBF-670F0BF2DB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5A316FBE-4B43-ED28-1323-82A272CDF79D}"/>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0177FE68-FAFC-C19A-1014-7670725CDFC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A8A87C8-DB91-8CDD-FDAA-6882FFEFB10B}"/>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3847552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C6598-FEC5-C6A5-626E-71521FC0318B}"/>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D24A3450-9BE5-40E1-8934-219FE07A4FA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C45E34D-5DE1-EA56-4F3A-C4A1A200D050}"/>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BD82CFD4-8404-E781-3FE0-0FF808285E8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FF44289-7CE9-F02B-1053-AF0505CDE668}"/>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112330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A2E533-281F-94A7-4056-B1F12B70292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227130F-1D30-39B9-F77C-35A96CF2E52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E5337CB-1574-E07E-5CBC-4240FEE7885F}"/>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1F2B4139-5CD5-F8A4-563E-6A84BF0671B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518AB0F-F129-AD58-21F9-DBD191EA8697}"/>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2704377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67302-1188-7088-6348-9D92C5B17B09}"/>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2244F4EE-C167-E542-D3B3-350B5DD4306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D387AF3-FD2B-560D-C7ED-CDB6235E9EC3}"/>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41E933BB-0724-D2C3-64C1-AB52F9533A9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FF3A349-EF07-9754-FEAF-D3DA49E29CAB}"/>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249368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67932-4586-5B2E-5014-838A16DE19C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9400AEF2-423C-882F-1BE9-883FDA8DF83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3F86C60-129D-33F5-FB94-ECE56DAEB692}"/>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56AC34A6-06EF-8DFA-3B1C-46B94E040A9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E556EC8-0A48-A341-3DDF-264B24598F0E}"/>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4087318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F61C9-A79E-CE36-C37E-8402C582EA4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B16D44A5-5085-43CE-5CB7-9E088D3F0FD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0123BA03-8608-A24D-70B0-58F38FE653C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921BBD5A-40AD-1807-08EB-A0498FC36647}"/>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6" name="Footer Placeholder 5">
            <a:extLst>
              <a:ext uri="{FF2B5EF4-FFF2-40B4-BE49-F238E27FC236}">
                <a16:creationId xmlns:a16="http://schemas.microsoft.com/office/drawing/2014/main" id="{7CD966B4-CCF5-ABF3-F8AB-D9CE10D09263}"/>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2D66074-585C-E7C2-7B50-5420A7451DD3}"/>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668643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E0F27-F8F9-1E21-693C-BCAB016E8F02}"/>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DCFB011C-A227-A14E-5004-C2ECD1454B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677E8C6-7C25-3633-715A-E11883E2D2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931D21B1-8389-9515-0252-5BB462C82C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DC4D01D-0B10-25F5-B19C-8217B21B6EC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6314B9FA-F226-6708-0399-19CF37C69473}"/>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8" name="Footer Placeholder 7">
            <a:extLst>
              <a:ext uri="{FF2B5EF4-FFF2-40B4-BE49-F238E27FC236}">
                <a16:creationId xmlns:a16="http://schemas.microsoft.com/office/drawing/2014/main" id="{AC66B5EE-0A90-37D8-86F3-77AE921F1091}"/>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CF70805-0B44-D760-FA29-B97617871093}"/>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4259044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E1E7F-BFE4-6348-AFA0-40C1902F395F}"/>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D46FCAEE-DC86-E23A-C6A7-C6B7267F3A18}"/>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4" name="Footer Placeholder 3">
            <a:extLst>
              <a:ext uri="{FF2B5EF4-FFF2-40B4-BE49-F238E27FC236}">
                <a16:creationId xmlns:a16="http://schemas.microsoft.com/office/drawing/2014/main" id="{E7CF699B-176B-57C3-9D79-B39E1D81A319}"/>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950F4B9C-131F-052F-DE93-896004A3587C}"/>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852923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0480D3-9179-C43B-6499-FF6F58F27515}"/>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3" name="Footer Placeholder 2">
            <a:extLst>
              <a:ext uri="{FF2B5EF4-FFF2-40B4-BE49-F238E27FC236}">
                <a16:creationId xmlns:a16="http://schemas.microsoft.com/office/drawing/2014/main" id="{E1275EA2-137C-F590-35EB-2EB75114619C}"/>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6DEBDD61-38EE-D0AB-AA5F-07F108D69A67}"/>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3287825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7C3E-F856-C868-B4E6-7ADE53FE0D8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D7F65C3A-820B-C442-776D-1426BCF552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985C719F-A6A8-81E6-D4A5-04E6B5565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C3FFE93-77FA-F2AF-E454-FF91FE31F787}"/>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6" name="Footer Placeholder 5">
            <a:extLst>
              <a:ext uri="{FF2B5EF4-FFF2-40B4-BE49-F238E27FC236}">
                <a16:creationId xmlns:a16="http://schemas.microsoft.com/office/drawing/2014/main" id="{2EB831B0-522B-59E8-1C50-2F762BE48564}"/>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87075E9-BDDB-130A-D1B3-3E48BAA5CEF0}"/>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1152807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AA690-6DB5-3028-6971-2A426342E2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B2E2D826-5847-081E-E489-E2AAAD2909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B9F531B-BD43-8423-2B35-9508D5A31B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5C70698-0D0E-BCB0-A84E-25C776AD5324}"/>
              </a:ext>
            </a:extLst>
          </p:cNvPr>
          <p:cNvSpPr>
            <a:spLocks noGrp="1"/>
          </p:cNvSpPr>
          <p:nvPr>
            <p:ph type="dt" sz="half" idx="10"/>
          </p:nvPr>
        </p:nvSpPr>
        <p:spPr/>
        <p:txBody>
          <a:bodyPr/>
          <a:lstStyle/>
          <a:p>
            <a:fld id="{D1537DCB-B9B7-874A-A551-EFD10F49214B}" type="datetimeFigureOut">
              <a:rPr lang="en-CH" smtClean="0"/>
              <a:t>03.06.2025</a:t>
            </a:fld>
            <a:endParaRPr lang="en-CH"/>
          </a:p>
        </p:txBody>
      </p:sp>
      <p:sp>
        <p:nvSpPr>
          <p:cNvPr id="6" name="Footer Placeholder 5">
            <a:extLst>
              <a:ext uri="{FF2B5EF4-FFF2-40B4-BE49-F238E27FC236}">
                <a16:creationId xmlns:a16="http://schemas.microsoft.com/office/drawing/2014/main" id="{3EA08FA5-8F64-6CA0-2AA3-EE62BF6D38E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F920B65-9F5C-83C2-736C-C04FFE499ACD}"/>
              </a:ext>
            </a:extLst>
          </p:cNvPr>
          <p:cNvSpPr>
            <a:spLocks noGrp="1"/>
          </p:cNvSpPr>
          <p:nvPr>
            <p:ph type="sldNum" sz="quarter" idx="12"/>
          </p:nvPr>
        </p:nvSpPr>
        <p:spPr/>
        <p:txBody>
          <a:bodyPr/>
          <a:lstStyle/>
          <a:p>
            <a:fld id="{2F440F67-446A-824F-BC65-466BA6FEA2B2}" type="slidenum">
              <a:rPr lang="en-CH" smtClean="0"/>
              <a:t>‹#›</a:t>
            </a:fld>
            <a:endParaRPr lang="en-CH"/>
          </a:p>
        </p:txBody>
      </p:sp>
    </p:spTree>
    <p:extLst>
      <p:ext uri="{BB962C8B-B14F-4D97-AF65-F5344CB8AC3E}">
        <p14:creationId xmlns:p14="http://schemas.microsoft.com/office/powerpoint/2010/main" val="7941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2DEEEF-D7DC-4751-39E5-4EC8E03F8F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5004246C-A9DD-0C90-2150-24591821F9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00CF81BC-AE7E-53F8-3837-0635E510E7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537DCB-B9B7-874A-A551-EFD10F49214B}" type="datetimeFigureOut">
              <a:rPr lang="en-CH" smtClean="0"/>
              <a:t>03.06.2025</a:t>
            </a:fld>
            <a:endParaRPr lang="en-CH"/>
          </a:p>
        </p:txBody>
      </p:sp>
      <p:sp>
        <p:nvSpPr>
          <p:cNvPr id="5" name="Footer Placeholder 4">
            <a:extLst>
              <a:ext uri="{FF2B5EF4-FFF2-40B4-BE49-F238E27FC236}">
                <a16:creationId xmlns:a16="http://schemas.microsoft.com/office/drawing/2014/main" id="{87830125-C4DA-2561-D40D-311083C1D1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84BD3782-5397-C089-AC31-F74C9F38F8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F440F67-446A-824F-BC65-466BA6FEA2B2}" type="slidenum">
              <a:rPr lang="en-CH" smtClean="0"/>
              <a:t>‹#›</a:t>
            </a:fld>
            <a:endParaRPr lang="en-CH"/>
          </a:p>
        </p:txBody>
      </p:sp>
    </p:spTree>
    <p:extLst>
      <p:ext uri="{BB962C8B-B14F-4D97-AF65-F5344CB8AC3E}">
        <p14:creationId xmlns:p14="http://schemas.microsoft.com/office/powerpoint/2010/main" val="19731651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jpg"/><Relationship Id="rId12"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g"/><Relationship Id="rId10" Type="http://schemas.openxmlformats.org/officeDocument/2006/relationships/image" Target="../media/image10.jpg"/><Relationship Id="rId4" Type="http://schemas.openxmlformats.org/officeDocument/2006/relationships/image" Target="../media/image4.jpg"/><Relationship Id="rId9"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8E7E189-45B9-2BE7-88E5-9241FD89C812}"/>
              </a:ext>
            </a:extLst>
          </p:cNvPr>
          <p:cNvSpPr txBox="1"/>
          <p:nvPr/>
        </p:nvSpPr>
        <p:spPr>
          <a:xfrm>
            <a:off x="9298005" y="74428"/>
            <a:ext cx="2742170" cy="646331"/>
          </a:xfrm>
          <a:prstGeom prst="rect">
            <a:avLst/>
          </a:prstGeom>
          <a:noFill/>
        </p:spPr>
        <p:txBody>
          <a:bodyPr wrap="square" rtlCol="0">
            <a:spAutoFit/>
          </a:bodyPr>
          <a:lstStyle/>
          <a:p>
            <a:pPr algn="r"/>
            <a:r>
              <a:rPr lang="en-CH" dirty="0"/>
              <a:t>EDMS 3306199</a:t>
            </a:r>
          </a:p>
          <a:p>
            <a:pPr algn="r"/>
            <a:r>
              <a:rPr lang="en-CH" dirty="0"/>
              <a:t>J. Devine  EP-DI-SO</a:t>
            </a:r>
          </a:p>
        </p:txBody>
      </p:sp>
      <p:sp>
        <p:nvSpPr>
          <p:cNvPr id="14" name="TextBox 13">
            <a:extLst>
              <a:ext uri="{FF2B5EF4-FFF2-40B4-BE49-F238E27FC236}">
                <a16:creationId xmlns:a16="http://schemas.microsoft.com/office/drawing/2014/main" id="{293DA300-2DF9-7EE1-072E-28A9DF5EC371}"/>
              </a:ext>
            </a:extLst>
          </p:cNvPr>
          <p:cNvSpPr txBox="1"/>
          <p:nvPr/>
        </p:nvSpPr>
        <p:spPr>
          <a:xfrm>
            <a:off x="151826" y="259094"/>
            <a:ext cx="6379439" cy="369332"/>
          </a:xfrm>
          <a:prstGeom prst="rect">
            <a:avLst/>
          </a:prstGeom>
          <a:noFill/>
        </p:spPr>
        <p:txBody>
          <a:bodyPr wrap="none" rtlCol="0">
            <a:spAutoFit/>
          </a:bodyPr>
          <a:lstStyle/>
          <a:p>
            <a:r>
              <a:rPr lang="en-CH" b="1" dirty="0"/>
              <a:t>Procedure for reset after an AUL trip in EHN1, H8b beamline</a:t>
            </a:r>
          </a:p>
        </p:txBody>
      </p:sp>
      <p:sp>
        <p:nvSpPr>
          <p:cNvPr id="15" name="TextBox 14">
            <a:extLst>
              <a:ext uri="{FF2B5EF4-FFF2-40B4-BE49-F238E27FC236}">
                <a16:creationId xmlns:a16="http://schemas.microsoft.com/office/drawing/2014/main" id="{FDF7728B-4DA8-1C00-69A1-D54B6AD1ED0D}"/>
              </a:ext>
            </a:extLst>
          </p:cNvPr>
          <p:cNvSpPr txBox="1"/>
          <p:nvPr/>
        </p:nvSpPr>
        <p:spPr>
          <a:xfrm>
            <a:off x="151825" y="2666717"/>
            <a:ext cx="11777905" cy="4524315"/>
          </a:xfrm>
          <a:prstGeom prst="rect">
            <a:avLst/>
          </a:prstGeom>
          <a:noFill/>
        </p:spPr>
        <p:txBody>
          <a:bodyPr wrap="square" rtlCol="0">
            <a:spAutoFit/>
          </a:bodyPr>
          <a:lstStyle/>
          <a:p>
            <a:pPr marL="342900" indent="-342900">
              <a:buFont typeface="+mj-lt"/>
              <a:buAutoNum type="arabicPeriod"/>
            </a:pPr>
            <a:r>
              <a:rPr lang="en-CH" dirty="0"/>
              <a:t>Call the CCC TI desk on 72201. They do not receive any alarms from the AUL, but will be able to confirm if it is due to another cause. The operator may be able to assist directly, or can call in the EN/EL piquet service to help you.</a:t>
            </a:r>
          </a:p>
          <a:p>
            <a:pPr marL="342900" indent="-342900">
              <a:buFont typeface="+mj-lt"/>
              <a:buAutoNum type="arabicPeriod"/>
            </a:pPr>
            <a:r>
              <a:rPr lang="en-CH" dirty="0"/>
              <a:t>When someone with the habilitation electrique has arrived, you may start the reset process.</a:t>
            </a:r>
          </a:p>
          <a:p>
            <a:pPr marL="342900" indent="-342900">
              <a:buFont typeface="+mj-lt"/>
              <a:buAutoNum type="arabicPeriod"/>
            </a:pPr>
            <a:r>
              <a:rPr lang="en-CH" dirty="0"/>
              <a:t>Locate t</a:t>
            </a:r>
            <a:r>
              <a:rPr lang="en-GB" dirty="0"/>
              <a:t>he</a:t>
            </a:r>
            <a:r>
              <a:rPr lang="en-CH" dirty="0"/>
              <a:t> AUL which was pressed, if possible. Depending upon the type of button, it can be reset either by turning the button, or inserting and turning a key in the keyhole. T</a:t>
            </a:r>
            <a:r>
              <a:rPr lang="en-GB" dirty="0"/>
              <a:t>h</a:t>
            </a:r>
            <a:r>
              <a:rPr lang="en-CH" dirty="0"/>
              <a:t>e TI operator/EL piquet has the correct key.</a:t>
            </a:r>
          </a:p>
          <a:p>
            <a:pPr marL="342900" indent="-342900">
              <a:buFont typeface="+mj-lt"/>
              <a:buAutoNum type="arabicPeriod"/>
            </a:pPr>
            <a:r>
              <a:rPr lang="en-CH" dirty="0"/>
              <a:t>After the button has been reset, proceed to switchboard EXC404/HN1. The fault light will be lit if this is an AUL event. Open the switchboard and push the Effacement Defaut button for several seconds. The fault light should go out.</a:t>
            </a:r>
          </a:p>
          <a:p>
            <a:pPr marL="342900" indent="-342900">
              <a:buFont typeface="+mj-lt"/>
              <a:buAutoNum type="arabicPeriod"/>
            </a:pPr>
            <a:r>
              <a:rPr lang="en-CH" dirty="0"/>
              <a:t>Proceed to EXD404/HN1 (far end of GIF++ control room barracks) and reset the tripped circuit breakers (404.02, 404.03)</a:t>
            </a:r>
          </a:p>
          <a:p>
            <a:pPr marL="342900" indent="-342900">
              <a:buFont typeface="+mj-lt"/>
              <a:buAutoNum type="arabicPeriod"/>
            </a:pPr>
            <a:r>
              <a:rPr lang="en-CH" dirty="0"/>
              <a:t>Proceed to EXD430/HN1 (outside GIF++ control room). Push the reset button for 3s until you hear a click. Reset the circuit breaker with the handle on the front (lower to off, then raise to on).</a:t>
            </a:r>
          </a:p>
          <a:p>
            <a:pPr marL="342900" indent="-342900">
              <a:buFont typeface="+mj-lt"/>
              <a:buAutoNum type="arabicPeriod"/>
            </a:pPr>
            <a:r>
              <a:rPr lang="en-CH" dirty="0"/>
              <a:t>Proceed to EXD3/HN1 (GIF++ assembly area). Open the switchboard and reset the circuit breaker.</a:t>
            </a:r>
          </a:p>
          <a:p>
            <a:pPr marL="342900" indent="-342900">
              <a:buFont typeface="+mj-lt"/>
              <a:buAutoNum type="arabicPeriod"/>
            </a:pPr>
            <a:r>
              <a:rPr lang="en-CH" dirty="0"/>
              <a:t>Go to EXD402/HN1 (by control room opposite Morpurgo magnet). Reset fault with the button on the indicator panel and then reset the main circuit breaker.</a:t>
            </a:r>
          </a:p>
          <a:p>
            <a:pPr marL="342900" indent="-342900">
              <a:buFont typeface="+mj-lt"/>
              <a:buAutoNum type="arabicPeriod"/>
            </a:pPr>
            <a:endParaRPr lang="en-CH" dirty="0"/>
          </a:p>
        </p:txBody>
      </p:sp>
      <p:sp>
        <p:nvSpPr>
          <p:cNvPr id="16" name="TextBox 15">
            <a:extLst>
              <a:ext uri="{FF2B5EF4-FFF2-40B4-BE49-F238E27FC236}">
                <a16:creationId xmlns:a16="http://schemas.microsoft.com/office/drawing/2014/main" id="{25D93BE1-004F-9B9B-6AFA-6A19A4514A05}"/>
              </a:ext>
            </a:extLst>
          </p:cNvPr>
          <p:cNvSpPr txBox="1"/>
          <p:nvPr/>
        </p:nvSpPr>
        <p:spPr>
          <a:xfrm>
            <a:off x="151827" y="781645"/>
            <a:ext cx="11677622" cy="1754326"/>
          </a:xfrm>
          <a:prstGeom prst="rect">
            <a:avLst/>
          </a:prstGeom>
          <a:noFill/>
        </p:spPr>
        <p:txBody>
          <a:bodyPr wrap="square" rtlCol="0">
            <a:spAutoFit/>
          </a:bodyPr>
          <a:lstStyle/>
          <a:p>
            <a:r>
              <a:rPr lang="en-CH" dirty="0"/>
              <a:t>This procedure is for physics users or beam line operators (BE-EA-LE), </a:t>
            </a:r>
            <a:r>
              <a:rPr lang="en-CH" b="1" dirty="0"/>
              <a:t>who do not have a habilitation electrique</a:t>
            </a:r>
            <a:r>
              <a:rPr lang="en-CH" dirty="0"/>
              <a:t>. You can assist the competent services to turn the power back on, but you are </a:t>
            </a:r>
            <a:r>
              <a:rPr lang="en-CH" b="1" dirty="0"/>
              <a:t>not </a:t>
            </a:r>
            <a:r>
              <a:rPr lang="en-CH" dirty="0"/>
              <a:t>authorised to switch circuit breakers yourself.</a:t>
            </a:r>
          </a:p>
          <a:p>
            <a:endParaRPr lang="en-CH" dirty="0"/>
          </a:p>
          <a:p>
            <a:r>
              <a:rPr lang="en-CH" dirty="0"/>
              <a:t>How to tell if an AUL is pushed? Local power cut to H8b/GIF++ equipment only; general lighting in EHN1 remains on. If so… </a:t>
            </a:r>
          </a:p>
        </p:txBody>
      </p:sp>
    </p:spTree>
    <p:extLst>
      <p:ext uri="{BB962C8B-B14F-4D97-AF65-F5344CB8AC3E}">
        <p14:creationId xmlns:p14="http://schemas.microsoft.com/office/powerpoint/2010/main" val="317873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505CE-22A7-78B4-D063-FEAAB37CC78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71ADFD5-98A1-C62B-70C1-C8D395B631E1}"/>
              </a:ext>
            </a:extLst>
          </p:cNvPr>
          <p:cNvSpPr txBox="1"/>
          <p:nvPr/>
        </p:nvSpPr>
        <p:spPr>
          <a:xfrm>
            <a:off x="10345479" y="74428"/>
            <a:ext cx="1694695" cy="369332"/>
          </a:xfrm>
          <a:prstGeom prst="rect">
            <a:avLst/>
          </a:prstGeom>
          <a:noFill/>
        </p:spPr>
        <p:txBody>
          <a:bodyPr wrap="none" rtlCol="0">
            <a:spAutoFit/>
          </a:bodyPr>
          <a:lstStyle/>
          <a:p>
            <a:r>
              <a:rPr lang="en-CH" dirty="0"/>
              <a:t>EDMS 3306199</a:t>
            </a:r>
          </a:p>
        </p:txBody>
      </p:sp>
      <p:pic>
        <p:nvPicPr>
          <p:cNvPr id="6" name="Picture 5" descr="A blueprint of a building&#10;&#10;AI-generated content may be incorrect.">
            <a:extLst>
              <a:ext uri="{FF2B5EF4-FFF2-40B4-BE49-F238E27FC236}">
                <a16:creationId xmlns:a16="http://schemas.microsoft.com/office/drawing/2014/main" id="{C0607653-F6F9-E4A7-8CBD-137D992E2C94}"/>
              </a:ext>
            </a:extLst>
          </p:cNvPr>
          <p:cNvPicPr>
            <a:picLocks noChangeAspect="1"/>
          </p:cNvPicPr>
          <p:nvPr/>
        </p:nvPicPr>
        <p:blipFill>
          <a:blip r:embed="rId3"/>
          <a:stretch>
            <a:fillRect/>
          </a:stretch>
        </p:blipFill>
        <p:spPr>
          <a:xfrm>
            <a:off x="0" y="-1735"/>
            <a:ext cx="7748446" cy="6859735"/>
          </a:xfrm>
          <a:prstGeom prst="rect">
            <a:avLst/>
          </a:prstGeom>
        </p:spPr>
      </p:pic>
      <p:pic>
        <p:nvPicPr>
          <p:cNvPr id="8" name="Picture 7" descr="A blueprint of a building&#10;&#10;AI-generated content may be incorrect.">
            <a:extLst>
              <a:ext uri="{FF2B5EF4-FFF2-40B4-BE49-F238E27FC236}">
                <a16:creationId xmlns:a16="http://schemas.microsoft.com/office/drawing/2014/main" id="{ED16F854-C959-D9D4-6E3E-F48A17589463}"/>
              </a:ext>
            </a:extLst>
          </p:cNvPr>
          <p:cNvPicPr>
            <a:picLocks noChangeAspect="1"/>
          </p:cNvPicPr>
          <p:nvPr/>
        </p:nvPicPr>
        <p:blipFill>
          <a:blip r:embed="rId4"/>
          <a:stretch>
            <a:fillRect/>
          </a:stretch>
        </p:blipFill>
        <p:spPr>
          <a:xfrm>
            <a:off x="6308386" y="1711842"/>
            <a:ext cx="5883614" cy="5146158"/>
          </a:xfrm>
          <a:prstGeom prst="rect">
            <a:avLst/>
          </a:prstGeom>
        </p:spPr>
      </p:pic>
      <p:sp>
        <p:nvSpPr>
          <p:cNvPr id="9" name="Rectangle 8">
            <a:extLst>
              <a:ext uri="{FF2B5EF4-FFF2-40B4-BE49-F238E27FC236}">
                <a16:creationId xmlns:a16="http://schemas.microsoft.com/office/drawing/2014/main" id="{AA1A8DB2-FCBB-0856-204C-E6CA158042E5}"/>
              </a:ext>
            </a:extLst>
          </p:cNvPr>
          <p:cNvSpPr/>
          <p:nvPr/>
        </p:nvSpPr>
        <p:spPr>
          <a:xfrm>
            <a:off x="9744677" y="5146158"/>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EXC404/HN1</a:t>
            </a:r>
          </a:p>
        </p:txBody>
      </p:sp>
      <p:sp>
        <p:nvSpPr>
          <p:cNvPr id="10" name="Rectangle 9">
            <a:extLst>
              <a:ext uri="{FF2B5EF4-FFF2-40B4-BE49-F238E27FC236}">
                <a16:creationId xmlns:a16="http://schemas.microsoft.com/office/drawing/2014/main" id="{5A94CAD2-8ECE-5587-D531-78B896BB9D42}"/>
              </a:ext>
            </a:extLst>
          </p:cNvPr>
          <p:cNvSpPr/>
          <p:nvPr/>
        </p:nvSpPr>
        <p:spPr>
          <a:xfrm>
            <a:off x="9086538" y="5644485"/>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EXD404/HN1</a:t>
            </a:r>
          </a:p>
        </p:txBody>
      </p:sp>
      <p:sp>
        <p:nvSpPr>
          <p:cNvPr id="11" name="Rectangle 10">
            <a:extLst>
              <a:ext uri="{FF2B5EF4-FFF2-40B4-BE49-F238E27FC236}">
                <a16:creationId xmlns:a16="http://schemas.microsoft.com/office/drawing/2014/main" id="{FC65FA23-5784-1474-0393-A3D6F01FAEC7}"/>
              </a:ext>
            </a:extLst>
          </p:cNvPr>
          <p:cNvSpPr/>
          <p:nvPr/>
        </p:nvSpPr>
        <p:spPr>
          <a:xfrm>
            <a:off x="10250628" y="1822211"/>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EXD430/HN1</a:t>
            </a:r>
          </a:p>
        </p:txBody>
      </p:sp>
      <p:sp>
        <p:nvSpPr>
          <p:cNvPr id="12" name="Rectangle 11">
            <a:extLst>
              <a:ext uri="{FF2B5EF4-FFF2-40B4-BE49-F238E27FC236}">
                <a16:creationId xmlns:a16="http://schemas.microsoft.com/office/drawing/2014/main" id="{0218C40E-DF6C-CCA0-DA3B-A49A0BB61AB5}"/>
              </a:ext>
            </a:extLst>
          </p:cNvPr>
          <p:cNvSpPr/>
          <p:nvPr/>
        </p:nvSpPr>
        <p:spPr>
          <a:xfrm>
            <a:off x="2289971" y="74428"/>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EXD3/HN1</a:t>
            </a:r>
          </a:p>
        </p:txBody>
      </p:sp>
      <p:sp>
        <p:nvSpPr>
          <p:cNvPr id="13" name="Rectangle 12">
            <a:extLst>
              <a:ext uri="{FF2B5EF4-FFF2-40B4-BE49-F238E27FC236}">
                <a16:creationId xmlns:a16="http://schemas.microsoft.com/office/drawing/2014/main" id="{D334F1D2-774F-387E-D2BD-89C88ACC59C3}"/>
              </a:ext>
            </a:extLst>
          </p:cNvPr>
          <p:cNvSpPr/>
          <p:nvPr/>
        </p:nvSpPr>
        <p:spPr>
          <a:xfrm>
            <a:off x="2248147" y="6252145"/>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EXD402/HN1</a:t>
            </a:r>
          </a:p>
        </p:txBody>
      </p:sp>
      <p:sp>
        <p:nvSpPr>
          <p:cNvPr id="2" name="Oval 1">
            <a:extLst>
              <a:ext uri="{FF2B5EF4-FFF2-40B4-BE49-F238E27FC236}">
                <a16:creationId xmlns:a16="http://schemas.microsoft.com/office/drawing/2014/main" id="{24A424F0-73F7-A2FF-203E-7E29B58CA3FF}"/>
              </a:ext>
            </a:extLst>
          </p:cNvPr>
          <p:cNvSpPr/>
          <p:nvPr/>
        </p:nvSpPr>
        <p:spPr>
          <a:xfrm>
            <a:off x="9428813" y="4666938"/>
            <a:ext cx="204865" cy="204865"/>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1</a:t>
            </a:r>
          </a:p>
        </p:txBody>
      </p:sp>
      <p:sp>
        <p:nvSpPr>
          <p:cNvPr id="3" name="Oval 2">
            <a:extLst>
              <a:ext uri="{FF2B5EF4-FFF2-40B4-BE49-F238E27FC236}">
                <a16:creationId xmlns:a16="http://schemas.microsoft.com/office/drawing/2014/main" id="{47A74D33-ECC6-4AD0-5C80-8EF0C7632306}"/>
              </a:ext>
            </a:extLst>
          </p:cNvPr>
          <p:cNvSpPr/>
          <p:nvPr/>
        </p:nvSpPr>
        <p:spPr>
          <a:xfrm>
            <a:off x="9086538" y="4462073"/>
            <a:ext cx="204865" cy="204865"/>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2</a:t>
            </a:r>
          </a:p>
        </p:txBody>
      </p:sp>
      <p:sp>
        <p:nvSpPr>
          <p:cNvPr id="7" name="Oval 6">
            <a:extLst>
              <a:ext uri="{FF2B5EF4-FFF2-40B4-BE49-F238E27FC236}">
                <a16:creationId xmlns:a16="http://schemas.microsoft.com/office/drawing/2014/main" id="{6F98121A-4C57-92C8-27DF-86C1DB28C6C3}"/>
              </a:ext>
            </a:extLst>
          </p:cNvPr>
          <p:cNvSpPr/>
          <p:nvPr/>
        </p:nvSpPr>
        <p:spPr>
          <a:xfrm>
            <a:off x="11042754" y="2665752"/>
            <a:ext cx="204865" cy="204865"/>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3</a:t>
            </a:r>
          </a:p>
        </p:txBody>
      </p:sp>
      <p:sp>
        <p:nvSpPr>
          <p:cNvPr id="14" name="Oval 13">
            <a:extLst>
              <a:ext uri="{FF2B5EF4-FFF2-40B4-BE49-F238E27FC236}">
                <a16:creationId xmlns:a16="http://schemas.microsoft.com/office/drawing/2014/main" id="{61C4BF49-D3AB-EAF9-9585-4FAA198C57F0}"/>
              </a:ext>
            </a:extLst>
          </p:cNvPr>
          <p:cNvSpPr/>
          <p:nvPr/>
        </p:nvSpPr>
        <p:spPr>
          <a:xfrm>
            <a:off x="1450790" y="5967752"/>
            <a:ext cx="204865" cy="204865"/>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5</a:t>
            </a:r>
          </a:p>
        </p:txBody>
      </p:sp>
      <p:sp>
        <p:nvSpPr>
          <p:cNvPr id="15" name="Oval 14">
            <a:extLst>
              <a:ext uri="{FF2B5EF4-FFF2-40B4-BE49-F238E27FC236}">
                <a16:creationId xmlns:a16="http://schemas.microsoft.com/office/drawing/2014/main" id="{D93245E4-2FBF-F089-3F6C-C02BC8B2E5B5}"/>
              </a:ext>
            </a:extLst>
          </p:cNvPr>
          <p:cNvSpPr/>
          <p:nvPr/>
        </p:nvSpPr>
        <p:spPr>
          <a:xfrm>
            <a:off x="4060063" y="443760"/>
            <a:ext cx="204865" cy="204865"/>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4</a:t>
            </a:r>
          </a:p>
        </p:txBody>
      </p:sp>
      <p:cxnSp>
        <p:nvCxnSpPr>
          <p:cNvPr id="17" name="Straight Arrow Connector 16">
            <a:extLst>
              <a:ext uri="{FF2B5EF4-FFF2-40B4-BE49-F238E27FC236}">
                <a16:creationId xmlns:a16="http://schemas.microsoft.com/office/drawing/2014/main" id="{B9B197D5-27A9-4407-A74B-490EB92A318B}"/>
              </a:ext>
            </a:extLst>
          </p:cNvPr>
          <p:cNvCxnSpPr>
            <a:cxnSpLocks/>
          </p:cNvCxnSpPr>
          <p:nvPr/>
        </p:nvCxnSpPr>
        <p:spPr>
          <a:xfrm>
            <a:off x="3874223" y="323272"/>
            <a:ext cx="215842" cy="178198"/>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3C9CBA91-121B-2CFB-7DE5-273FAC8F7F74}"/>
              </a:ext>
            </a:extLst>
          </p:cNvPr>
          <p:cNvCxnSpPr>
            <a:cxnSpLocks/>
            <a:stCxn id="13" idx="1"/>
          </p:cNvCxnSpPr>
          <p:nvPr/>
        </p:nvCxnSpPr>
        <p:spPr>
          <a:xfrm flipH="1" flipV="1">
            <a:off x="1629131" y="6145950"/>
            <a:ext cx="619016" cy="334795"/>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D366D715-BEC0-CD42-3C01-47A15F8AFB2E}"/>
              </a:ext>
            </a:extLst>
          </p:cNvPr>
          <p:cNvCxnSpPr>
            <a:cxnSpLocks/>
          </p:cNvCxnSpPr>
          <p:nvPr/>
        </p:nvCxnSpPr>
        <p:spPr>
          <a:xfrm>
            <a:off x="11019126" y="2157337"/>
            <a:ext cx="126060" cy="521772"/>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3AC66FA5-EF20-3339-6455-D540BE481FEB}"/>
              </a:ext>
            </a:extLst>
          </p:cNvPr>
          <p:cNvCxnSpPr>
            <a:cxnSpLocks/>
            <a:stCxn id="9" idx="1"/>
            <a:endCxn id="2" idx="6"/>
          </p:cNvCxnSpPr>
          <p:nvPr/>
        </p:nvCxnSpPr>
        <p:spPr>
          <a:xfrm flipH="1" flipV="1">
            <a:off x="9633678" y="4769371"/>
            <a:ext cx="110999" cy="605387"/>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ED882235-EDA8-D175-B904-9BEF905890A8}"/>
              </a:ext>
            </a:extLst>
          </p:cNvPr>
          <p:cNvCxnSpPr>
            <a:cxnSpLocks/>
          </p:cNvCxnSpPr>
          <p:nvPr/>
        </p:nvCxnSpPr>
        <p:spPr>
          <a:xfrm flipH="1" flipV="1">
            <a:off x="9194693" y="4666938"/>
            <a:ext cx="207709" cy="977547"/>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CE999668-EC39-008A-FB86-19F9DCE187C2}"/>
              </a:ext>
            </a:extLst>
          </p:cNvPr>
          <p:cNvSpPr txBox="1"/>
          <p:nvPr/>
        </p:nvSpPr>
        <p:spPr>
          <a:xfrm>
            <a:off x="7824359" y="420358"/>
            <a:ext cx="4291728" cy="1200329"/>
          </a:xfrm>
          <a:prstGeom prst="rect">
            <a:avLst/>
          </a:prstGeom>
          <a:noFill/>
        </p:spPr>
        <p:txBody>
          <a:bodyPr wrap="square" rtlCol="0">
            <a:spAutoFit/>
          </a:bodyPr>
          <a:lstStyle/>
          <a:p>
            <a:r>
              <a:rPr lang="en-CH" dirty="0"/>
              <a:t>Location of equipment to reset in sequence. Note, failure to reset the AUL and EXC404/HN1 renders resupply of all switchboards impossible.</a:t>
            </a:r>
          </a:p>
        </p:txBody>
      </p:sp>
      <p:sp>
        <p:nvSpPr>
          <p:cNvPr id="5" name="TextBox 4">
            <a:extLst>
              <a:ext uri="{FF2B5EF4-FFF2-40B4-BE49-F238E27FC236}">
                <a16:creationId xmlns:a16="http://schemas.microsoft.com/office/drawing/2014/main" id="{1A50BDB0-C912-6CB5-F8ED-5F2BA812361B}"/>
              </a:ext>
            </a:extLst>
          </p:cNvPr>
          <p:cNvSpPr txBox="1"/>
          <p:nvPr/>
        </p:nvSpPr>
        <p:spPr>
          <a:xfrm>
            <a:off x="11426" y="43039"/>
            <a:ext cx="2063450" cy="369332"/>
          </a:xfrm>
          <a:prstGeom prst="rect">
            <a:avLst/>
          </a:prstGeom>
          <a:solidFill>
            <a:schemeClr val="bg1"/>
          </a:solidFill>
        </p:spPr>
        <p:txBody>
          <a:bodyPr wrap="none" rtlCol="0">
            <a:spAutoFit/>
          </a:bodyPr>
          <a:lstStyle/>
          <a:p>
            <a:r>
              <a:rPr lang="en-CH" dirty="0"/>
              <a:t>Ground floor EHN1</a:t>
            </a:r>
          </a:p>
        </p:txBody>
      </p:sp>
      <p:sp>
        <p:nvSpPr>
          <p:cNvPr id="16" name="TextBox 15">
            <a:extLst>
              <a:ext uri="{FF2B5EF4-FFF2-40B4-BE49-F238E27FC236}">
                <a16:creationId xmlns:a16="http://schemas.microsoft.com/office/drawing/2014/main" id="{CE485C00-294C-1CD8-4EF4-FD949158BAAB}"/>
              </a:ext>
            </a:extLst>
          </p:cNvPr>
          <p:cNvSpPr txBox="1"/>
          <p:nvPr/>
        </p:nvSpPr>
        <p:spPr>
          <a:xfrm>
            <a:off x="10373341" y="6437642"/>
            <a:ext cx="1748556" cy="369332"/>
          </a:xfrm>
          <a:prstGeom prst="rect">
            <a:avLst/>
          </a:prstGeom>
          <a:solidFill>
            <a:schemeClr val="bg1"/>
          </a:solidFill>
        </p:spPr>
        <p:txBody>
          <a:bodyPr wrap="none" rtlCol="0">
            <a:spAutoFit/>
          </a:bodyPr>
          <a:lstStyle/>
          <a:p>
            <a:r>
              <a:rPr lang="en-CH" dirty="0"/>
              <a:t>First floor EHN1</a:t>
            </a:r>
          </a:p>
        </p:txBody>
      </p:sp>
    </p:spTree>
    <p:extLst>
      <p:ext uri="{BB962C8B-B14F-4D97-AF65-F5344CB8AC3E}">
        <p14:creationId xmlns:p14="http://schemas.microsoft.com/office/powerpoint/2010/main" val="3379054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77F475-241E-F8A0-005A-F14C68AD0381}"/>
            </a:ext>
          </a:extLst>
        </p:cNvPr>
        <p:cNvGrpSpPr/>
        <p:nvPr/>
      </p:nvGrpSpPr>
      <p:grpSpPr>
        <a:xfrm>
          <a:off x="0" y="0"/>
          <a:ext cx="0" cy="0"/>
          <a:chOff x="0" y="0"/>
          <a:chExt cx="0" cy="0"/>
        </a:xfrm>
      </p:grpSpPr>
      <p:pic>
        <p:nvPicPr>
          <p:cNvPr id="44" name="Picture 43" descr="A close up of a box&#10;&#10;AI-generated content may be incorrect.">
            <a:extLst>
              <a:ext uri="{FF2B5EF4-FFF2-40B4-BE49-F238E27FC236}">
                <a16:creationId xmlns:a16="http://schemas.microsoft.com/office/drawing/2014/main" id="{876BEBAD-80EC-C903-6911-C41FA4DD5765}"/>
              </a:ext>
            </a:extLst>
          </p:cNvPr>
          <p:cNvPicPr>
            <a:picLocks noChangeAspect="1"/>
          </p:cNvPicPr>
          <p:nvPr/>
        </p:nvPicPr>
        <p:blipFill>
          <a:blip r:embed="rId3"/>
          <a:stretch>
            <a:fillRect/>
          </a:stretch>
        </p:blipFill>
        <p:spPr>
          <a:xfrm>
            <a:off x="9233977" y="610453"/>
            <a:ext cx="2928616" cy="2198995"/>
          </a:xfrm>
          <a:prstGeom prst="rect">
            <a:avLst/>
          </a:prstGeom>
        </p:spPr>
      </p:pic>
      <p:sp>
        <p:nvSpPr>
          <p:cNvPr id="4" name="TextBox 3">
            <a:extLst>
              <a:ext uri="{FF2B5EF4-FFF2-40B4-BE49-F238E27FC236}">
                <a16:creationId xmlns:a16="http://schemas.microsoft.com/office/drawing/2014/main" id="{A78E7AE7-7389-8102-A3EA-8CD0A86D3D19}"/>
              </a:ext>
            </a:extLst>
          </p:cNvPr>
          <p:cNvSpPr txBox="1"/>
          <p:nvPr/>
        </p:nvSpPr>
        <p:spPr>
          <a:xfrm>
            <a:off x="10345479" y="74428"/>
            <a:ext cx="1694695" cy="369332"/>
          </a:xfrm>
          <a:prstGeom prst="rect">
            <a:avLst/>
          </a:prstGeom>
          <a:noFill/>
        </p:spPr>
        <p:txBody>
          <a:bodyPr wrap="none" rtlCol="0">
            <a:spAutoFit/>
          </a:bodyPr>
          <a:lstStyle/>
          <a:p>
            <a:r>
              <a:rPr lang="en-CH" dirty="0"/>
              <a:t>EDMS 3306199</a:t>
            </a:r>
          </a:p>
        </p:txBody>
      </p:sp>
      <p:sp>
        <p:nvSpPr>
          <p:cNvPr id="5" name="Rectangle 4">
            <a:extLst>
              <a:ext uri="{FF2B5EF4-FFF2-40B4-BE49-F238E27FC236}">
                <a16:creationId xmlns:a16="http://schemas.microsoft.com/office/drawing/2014/main" id="{0A0FDFBC-AA38-A899-A593-FB278B758A1E}"/>
              </a:ext>
            </a:extLst>
          </p:cNvPr>
          <p:cNvSpPr/>
          <p:nvPr/>
        </p:nvSpPr>
        <p:spPr>
          <a:xfrm>
            <a:off x="555018" y="140306"/>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EXC404/HN1</a:t>
            </a:r>
          </a:p>
        </p:txBody>
      </p:sp>
      <p:sp>
        <p:nvSpPr>
          <p:cNvPr id="16" name="Rectangle 15">
            <a:extLst>
              <a:ext uri="{FF2B5EF4-FFF2-40B4-BE49-F238E27FC236}">
                <a16:creationId xmlns:a16="http://schemas.microsoft.com/office/drawing/2014/main" id="{3C0B7ABB-23BE-8E78-FBFD-BD19A2B682BF}"/>
              </a:ext>
            </a:extLst>
          </p:cNvPr>
          <p:cNvSpPr/>
          <p:nvPr/>
        </p:nvSpPr>
        <p:spPr>
          <a:xfrm>
            <a:off x="4568207" y="30494"/>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EXD404/HN1</a:t>
            </a:r>
          </a:p>
        </p:txBody>
      </p:sp>
      <p:sp>
        <p:nvSpPr>
          <p:cNvPr id="18" name="Rectangle 17">
            <a:extLst>
              <a:ext uri="{FF2B5EF4-FFF2-40B4-BE49-F238E27FC236}">
                <a16:creationId xmlns:a16="http://schemas.microsoft.com/office/drawing/2014/main" id="{297407B3-94BA-107D-555B-42EE926B8C0A}"/>
              </a:ext>
            </a:extLst>
          </p:cNvPr>
          <p:cNvSpPr/>
          <p:nvPr/>
        </p:nvSpPr>
        <p:spPr>
          <a:xfrm>
            <a:off x="597414" y="2833571"/>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EXD430/HN1</a:t>
            </a:r>
          </a:p>
        </p:txBody>
      </p:sp>
      <p:sp>
        <p:nvSpPr>
          <p:cNvPr id="21" name="Rectangle 20">
            <a:extLst>
              <a:ext uri="{FF2B5EF4-FFF2-40B4-BE49-F238E27FC236}">
                <a16:creationId xmlns:a16="http://schemas.microsoft.com/office/drawing/2014/main" id="{41E1D524-6749-81BB-D1EF-A6FC4B877DD0}"/>
              </a:ext>
            </a:extLst>
          </p:cNvPr>
          <p:cNvSpPr/>
          <p:nvPr/>
        </p:nvSpPr>
        <p:spPr>
          <a:xfrm>
            <a:off x="9748312" y="534032"/>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EXD402/HN1</a:t>
            </a:r>
          </a:p>
        </p:txBody>
      </p:sp>
      <p:pic>
        <p:nvPicPr>
          <p:cNvPr id="25" name="Picture 24" descr="A close up of a box&#10;&#10;AI-generated content may be incorrect.">
            <a:extLst>
              <a:ext uri="{FF2B5EF4-FFF2-40B4-BE49-F238E27FC236}">
                <a16:creationId xmlns:a16="http://schemas.microsoft.com/office/drawing/2014/main" id="{6C69D8E5-3B56-84F0-878B-09B8E2AD22FA}"/>
              </a:ext>
            </a:extLst>
          </p:cNvPr>
          <p:cNvPicPr>
            <a:picLocks noChangeAspect="1"/>
          </p:cNvPicPr>
          <p:nvPr/>
        </p:nvPicPr>
        <p:blipFill>
          <a:blip r:embed="rId4"/>
          <a:stretch>
            <a:fillRect/>
          </a:stretch>
        </p:blipFill>
        <p:spPr>
          <a:xfrm>
            <a:off x="29407" y="737812"/>
            <a:ext cx="2094397" cy="1572609"/>
          </a:xfrm>
          <a:prstGeom prst="rect">
            <a:avLst/>
          </a:prstGeom>
        </p:spPr>
      </p:pic>
      <p:pic>
        <p:nvPicPr>
          <p:cNvPr id="28" name="Picture 27" descr="A circuit breaker box with fuses&#10;&#10;AI-generated content may be incorrect.">
            <a:extLst>
              <a:ext uri="{FF2B5EF4-FFF2-40B4-BE49-F238E27FC236}">
                <a16:creationId xmlns:a16="http://schemas.microsoft.com/office/drawing/2014/main" id="{7CBE8818-D0BC-6EF7-CA14-3D3E7E18B31D}"/>
              </a:ext>
            </a:extLst>
          </p:cNvPr>
          <p:cNvPicPr>
            <a:picLocks noChangeAspect="1"/>
          </p:cNvPicPr>
          <p:nvPr/>
        </p:nvPicPr>
        <p:blipFill>
          <a:blip r:embed="rId5"/>
          <a:stretch>
            <a:fillRect/>
          </a:stretch>
        </p:blipFill>
        <p:spPr>
          <a:xfrm>
            <a:off x="2123804" y="0"/>
            <a:ext cx="1859239" cy="2476129"/>
          </a:xfrm>
          <a:prstGeom prst="rect">
            <a:avLst/>
          </a:prstGeom>
        </p:spPr>
      </p:pic>
      <p:sp>
        <p:nvSpPr>
          <p:cNvPr id="30" name="Oval 29">
            <a:extLst>
              <a:ext uri="{FF2B5EF4-FFF2-40B4-BE49-F238E27FC236}">
                <a16:creationId xmlns:a16="http://schemas.microsoft.com/office/drawing/2014/main" id="{E1A11828-B665-EF20-F765-103B90AD1F00}"/>
              </a:ext>
            </a:extLst>
          </p:cNvPr>
          <p:cNvSpPr/>
          <p:nvPr/>
        </p:nvSpPr>
        <p:spPr>
          <a:xfrm>
            <a:off x="3124831" y="567891"/>
            <a:ext cx="250257" cy="1254320"/>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2" name="Picture 31" descr="A close up of a machine&#10;&#10;AI-generated content may be incorrect.">
            <a:extLst>
              <a:ext uri="{FF2B5EF4-FFF2-40B4-BE49-F238E27FC236}">
                <a16:creationId xmlns:a16="http://schemas.microsoft.com/office/drawing/2014/main" id="{B89738B4-C0FC-78F9-C548-05D3A8F34DCB}"/>
              </a:ext>
            </a:extLst>
          </p:cNvPr>
          <p:cNvPicPr>
            <a:picLocks noChangeAspect="1"/>
          </p:cNvPicPr>
          <p:nvPr/>
        </p:nvPicPr>
        <p:blipFill>
          <a:blip r:embed="rId6"/>
          <a:stretch>
            <a:fillRect/>
          </a:stretch>
        </p:blipFill>
        <p:spPr>
          <a:xfrm>
            <a:off x="3999888" y="473260"/>
            <a:ext cx="1998340" cy="2661384"/>
          </a:xfrm>
          <a:prstGeom prst="rect">
            <a:avLst/>
          </a:prstGeom>
        </p:spPr>
      </p:pic>
      <p:pic>
        <p:nvPicPr>
          <p:cNvPr id="34" name="Picture 33" descr="A group of electrical switches&#10;&#10;AI-generated content may be incorrect.">
            <a:extLst>
              <a:ext uri="{FF2B5EF4-FFF2-40B4-BE49-F238E27FC236}">
                <a16:creationId xmlns:a16="http://schemas.microsoft.com/office/drawing/2014/main" id="{A5FEFAEE-E779-ACF4-45C8-D33DBB7C95A4}"/>
              </a:ext>
            </a:extLst>
          </p:cNvPr>
          <p:cNvPicPr>
            <a:picLocks noChangeAspect="1"/>
          </p:cNvPicPr>
          <p:nvPr/>
        </p:nvPicPr>
        <p:blipFill>
          <a:blip r:embed="rId7"/>
          <a:stretch>
            <a:fillRect/>
          </a:stretch>
        </p:blipFill>
        <p:spPr>
          <a:xfrm>
            <a:off x="5898446" y="320604"/>
            <a:ext cx="3205667" cy="2407023"/>
          </a:xfrm>
          <a:prstGeom prst="rect">
            <a:avLst/>
          </a:prstGeom>
        </p:spPr>
      </p:pic>
      <p:sp>
        <p:nvSpPr>
          <p:cNvPr id="35" name="Oval 34">
            <a:extLst>
              <a:ext uri="{FF2B5EF4-FFF2-40B4-BE49-F238E27FC236}">
                <a16:creationId xmlns:a16="http://schemas.microsoft.com/office/drawing/2014/main" id="{DC89F312-4F47-1415-8D22-42FF8321BF4F}"/>
              </a:ext>
            </a:extLst>
          </p:cNvPr>
          <p:cNvSpPr/>
          <p:nvPr/>
        </p:nvSpPr>
        <p:spPr>
          <a:xfrm>
            <a:off x="6467202" y="949607"/>
            <a:ext cx="1469129" cy="686071"/>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7" name="Picture 36" descr="A grey box with buttons and switches&#10;&#10;AI-generated content may be incorrect.">
            <a:extLst>
              <a:ext uri="{FF2B5EF4-FFF2-40B4-BE49-F238E27FC236}">
                <a16:creationId xmlns:a16="http://schemas.microsoft.com/office/drawing/2014/main" id="{555D1FF4-6405-9A53-6062-EC91A6404954}"/>
              </a:ext>
            </a:extLst>
          </p:cNvPr>
          <p:cNvPicPr>
            <a:picLocks noChangeAspect="1"/>
          </p:cNvPicPr>
          <p:nvPr/>
        </p:nvPicPr>
        <p:blipFill>
          <a:blip r:embed="rId8"/>
          <a:stretch>
            <a:fillRect/>
          </a:stretch>
        </p:blipFill>
        <p:spPr>
          <a:xfrm>
            <a:off x="16487" y="3313669"/>
            <a:ext cx="2661314" cy="3544331"/>
          </a:xfrm>
          <a:prstGeom prst="rect">
            <a:avLst/>
          </a:prstGeom>
        </p:spPr>
      </p:pic>
      <p:sp>
        <p:nvSpPr>
          <p:cNvPr id="38" name="Oval 37">
            <a:extLst>
              <a:ext uri="{FF2B5EF4-FFF2-40B4-BE49-F238E27FC236}">
                <a16:creationId xmlns:a16="http://schemas.microsoft.com/office/drawing/2014/main" id="{787A88FA-1A8A-3640-E210-6ABCEA409CCC}"/>
              </a:ext>
            </a:extLst>
          </p:cNvPr>
          <p:cNvSpPr/>
          <p:nvPr/>
        </p:nvSpPr>
        <p:spPr>
          <a:xfrm>
            <a:off x="1309629" y="4916287"/>
            <a:ext cx="342865" cy="355928"/>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40" name="Picture 39" descr="A white cabinet with blue lights&#10;&#10;AI-generated content may be incorrect.">
            <a:extLst>
              <a:ext uri="{FF2B5EF4-FFF2-40B4-BE49-F238E27FC236}">
                <a16:creationId xmlns:a16="http://schemas.microsoft.com/office/drawing/2014/main" id="{4467BB37-57CC-904F-2B95-D80B0DC57953}"/>
              </a:ext>
            </a:extLst>
          </p:cNvPr>
          <p:cNvPicPr>
            <a:picLocks noChangeAspect="1"/>
          </p:cNvPicPr>
          <p:nvPr/>
        </p:nvPicPr>
        <p:blipFill>
          <a:blip r:embed="rId9"/>
          <a:stretch>
            <a:fillRect/>
          </a:stretch>
        </p:blipFill>
        <p:spPr>
          <a:xfrm>
            <a:off x="3747258" y="3312901"/>
            <a:ext cx="2661314" cy="3544330"/>
          </a:xfrm>
          <a:prstGeom prst="rect">
            <a:avLst/>
          </a:prstGeom>
        </p:spPr>
      </p:pic>
      <p:sp>
        <p:nvSpPr>
          <p:cNvPr id="19" name="Rectangle 18">
            <a:extLst>
              <a:ext uri="{FF2B5EF4-FFF2-40B4-BE49-F238E27FC236}">
                <a16:creationId xmlns:a16="http://schemas.microsoft.com/office/drawing/2014/main" id="{3B323131-93EA-BE44-CB70-1D90BB65787C}"/>
              </a:ext>
            </a:extLst>
          </p:cNvPr>
          <p:cNvSpPr/>
          <p:nvPr/>
        </p:nvSpPr>
        <p:spPr>
          <a:xfrm>
            <a:off x="3708958" y="3166305"/>
            <a:ext cx="1584252" cy="457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EXD3/HN1</a:t>
            </a:r>
          </a:p>
        </p:txBody>
      </p:sp>
      <p:pic>
        <p:nvPicPr>
          <p:cNvPr id="42" name="Picture 41" descr="A black box with buttons and switches&#10;&#10;AI-generated content may be incorrect.">
            <a:extLst>
              <a:ext uri="{FF2B5EF4-FFF2-40B4-BE49-F238E27FC236}">
                <a16:creationId xmlns:a16="http://schemas.microsoft.com/office/drawing/2014/main" id="{AD66C599-5FA4-9EC0-FB5C-8D627C18507F}"/>
              </a:ext>
            </a:extLst>
          </p:cNvPr>
          <p:cNvPicPr>
            <a:picLocks noChangeAspect="1"/>
          </p:cNvPicPr>
          <p:nvPr/>
        </p:nvPicPr>
        <p:blipFill>
          <a:blip r:embed="rId10"/>
          <a:stretch>
            <a:fillRect/>
          </a:stretch>
        </p:blipFill>
        <p:spPr>
          <a:xfrm>
            <a:off x="6152459" y="4157514"/>
            <a:ext cx="2470621" cy="1855103"/>
          </a:xfrm>
          <a:prstGeom prst="rect">
            <a:avLst/>
          </a:prstGeom>
        </p:spPr>
      </p:pic>
      <p:pic>
        <p:nvPicPr>
          <p:cNvPr id="48" name="Picture 47" descr="A close-up of a metal box&#10;&#10;AI-generated content may be incorrect.">
            <a:extLst>
              <a:ext uri="{FF2B5EF4-FFF2-40B4-BE49-F238E27FC236}">
                <a16:creationId xmlns:a16="http://schemas.microsoft.com/office/drawing/2014/main" id="{ACE6C8D0-6EDE-3EA9-0E70-7161DD985B4F}"/>
              </a:ext>
            </a:extLst>
          </p:cNvPr>
          <p:cNvPicPr>
            <a:picLocks noChangeAspect="1"/>
          </p:cNvPicPr>
          <p:nvPr/>
        </p:nvPicPr>
        <p:blipFill>
          <a:blip r:embed="rId11"/>
          <a:stretch>
            <a:fillRect/>
          </a:stretch>
        </p:blipFill>
        <p:spPr>
          <a:xfrm>
            <a:off x="9654237" y="3490046"/>
            <a:ext cx="2537763" cy="3379785"/>
          </a:xfrm>
          <a:prstGeom prst="rect">
            <a:avLst/>
          </a:prstGeom>
        </p:spPr>
      </p:pic>
      <p:pic>
        <p:nvPicPr>
          <p:cNvPr id="46" name="Picture 45" descr="A close-up of a panel with buttons&#10;&#10;AI-generated content may be incorrect.">
            <a:extLst>
              <a:ext uri="{FF2B5EF4-FFF2-40B4-BE49-F238E27FC236}">
                <a16:creationId xmlns:a16="http://schemas.microsoft.com/office/drawing/2014/main" id="{EAD050D5-3B04-C98F-85F2-F3BBA2A7D08D}"/>
              </a:ext>
            </a:extLst>
          </p:cNvPr>
          <p:cNvPicPr>
            <a:picLocks noChangeAspect="1"/>
          </p:cNvPicPr>
          <p:nvPr/>
        </p:nvPicPr>
        <p:blipFill>
          <a:blip r:embed="rId12"/>
          <a:stretch>
            <a:fillRect/>
          </a:stretch>
        </p:blipFill>
        <p:spPr>
          <a:xfrm>
            <a:off x="9246897" y="2066807"/>
            <a:ext cx="2928617" cy="2198996"/>
          </a:xfrm>
          <a:prstGeom prst="rect">
            <a:avLst/>
          </a:prstGeom>
        </p:spPr>
      </p:pic>
      <p:sp>
        <p:nvSpPr>
          <p:cNvPr id="49" name="Oval 48">
            <a:extLst>
              <a:ext uri="{FF2B5EF4-FFF2-40B4-BE49-F238E27FC236}">
                <a16:creationId xmlns:a16="http://schemas.microsoft.com/office/drawing/2014/main" id="{50792333-151B-8CC4-EC34-6D4B5C5A57C4}"/>
              </a:ext>
            </a:extLst>
          </p:cNvPr>
          <p:cNvSpPr/>
          <p:nvPr/>
        </p:nvSpPr>
        <p:spPr>
          <a:xfrm>
            <a:off x="6781261" y="4520901"/>
            <a:ext cx="1469129" cy="686071"/>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0" name="Oval 49">
            <a:extLst>
              <a:ext uri="{FF2B5EF4-FFF2-40B4-BE49-F238E27FC236}">
                <a16:creationId xmlns:a16="http://schemas.microsoft.com/office/drawing/2014/main" id="{E1A1C84A-2ECD-CA6B-E739-0CBFFEB0BFF1}"/>
              </a:ext>
            </a:extLst>
          </p:cNvPr>
          <p:cNvSpPr/>
          <p:nvPr/>
        </p:nvSpPr>
        <p:spPr>
          <a:xfrm>
            <a:off x="11117705" y="3527685"/>
            <a:ext cx="429718" cy="364761"/>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1" name="Oval 50">
            <a:extLst>
              <a:ext uri="{FF2B5EF4-FFF2-40B4-BE49-F238E27FC236}">
                <a16:creationId xmlns:a16="http://schemas.microsoft.com/office/drawing/2014/main" id="{F514BAB1-0108-C556-6F74-5915AD00466D}"/>
              </a:ext>
            </a:extLst>
          </p:cNvPr>
          <p:cNvSpPr/>
          <p:nvPr/>
        </p:nvSpPr>
        <p:spPr>
          <a:xfrm>
            <a:off x="10763108" y="4764020"/>
            <a:ext cx="654400" cy="925022"/>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Oval 1">
            <a:extLst>
              <a:ext uri="{FF2B5EF4-FFF2-40B4-BE49-F238E27FC236}">
                <a16:creationId xmlns:a16="http://schemas.microsoft.com/office/drawing/2014/main" id="{57051B5C-FCC7-82D5-B675-2AB781E43EC6}"/>
              </a:ext>
            </a:extLst>
          </p:cNvPr>
          <p:cNvSpPr/>
          <p:nvPr/>
        </p:nvSpPr>
        <p:spPr>
          <a:xfrm>
            <a:off x="29407" y="75343"/>
            <a:ext cx="597017" cy="597017"/>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4800" dirty="0"/>
              <a:t>1</a:t>
            </a:r>
          </a:p>
        </p:txBody>
      </p:sp>
      <p:sp>
        <p:nvSpPr>
          <p:cNvPr id="3" name="Oval 2">
            <a:extLst>
              <a:ext uri="{FF2B5EF4-FFF2-40B4-BE49-F238E27FC236}">
                <a16:creationId xmlns:a16="http://schemas.microsoft.com/office/drawing/2014/main" id="{EC79898B-A652-061A-A1C6-AFCC7A4C8A65}"/>
              </a:ext>
            </a:extLst>
          </p:cNvPr>
          <p:cNvSpPr/>
          <p:nvPr/>
        </p:nvSpPr>
        <p:spPr>
          <a:xfrm>
            <a:off x="4006708" y="-72740"/>
            <a:ext cx="597017" cy="597017"/>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4800" dirty="0"/>
              <a:t>2</a:t>
            </a:r>
          </a:p>
        </p:txBody>
      </p:sp>
      <p:sp>
        <p:nvSpPr>
          <p:cNvPr id="6" name="Oval 5">
            <a:extLst>
              <a:ext uri="{FF2B5EF4-FFF2-40B4-BE49-F238E27FC236}">
                <a16:creationId xmlns:a16="http://schemas.microsoft.com/office/drawing/2014/main" id="{F952B711-4A71-3D1A-BFFF-3FCCC57507CA}"/>
              </a:ext>
            </a:extLst>
          </p:cNvPr>
          <p:cNvSpPr/>
          <p:nvPr/>
        </p:nvSpPr>
        <p:spPr>
          <a:xfrm>
            <a:off x="19057" y="2727627"/>
            <a:ext cx="597017" cy="597017"/>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4800" dirty="0"/>
              <a:t>3</a:t>
            </a:r>
          </a:p>
        </p:txBody>
      </p:sp>
      <p:sp>
        <p:nvSpPr>
          <p:cNvPr id="7" name="Oval 6">
            <a:extLst>
              <a:ext uri="{FF2B5EF4-FFF2-40B4-BE49-F238E27FC236}">
                <a16:creationId xmlns:a16="http://schemas.microsoft.com/office/drawing/2014/main" id="{FD48EC6D-F49D-CEFB-2CEF-1016E5AD16E3}"/>
              </a:ext>
            </a:extLst>
          </p:cNvPr>
          <p:cNvSpPr/>
          <p:nvPr/>
        </p:nvSpPr>
        <p:spPr>
          <a:xfrm>
            <a:off x="9104113" y="511875"/>
            <a:ext cx="597017" cy="597017"/>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4800" dirty="0"/>
              <a:t>5</a:t>
            </a:r>
          </a:p>
        </p:txBody>
      </p:sp>
      <p:sp>
        <p:nvSpPr>
          <p:cNvPr id="8" name="Oval 7">
            <a:extLst>
              <a:ext uri="{FF2B5EF4-FFF2-40B4-BE49-F238E27FC236}">
                <a16:creationId xmlns:a16="http://schemas.microsoft.com/office/drawing/2014/main" id="{1B5A5A9D-F897-35CA-EE12-297A65C05FF8}"/>
              </a:ext>
            </a:extLst>
          </p:cNvPr>
          <p:cNvSpPr/>
          <p:nvPr/>
        </p:nvSpPr>
        <p:spPr>
          <a:xfrm>
            <a:off x="3162088" y="3130491"/>
            <a:ext cx="597017" cy="597017"/>
          </a:xfrm>
          <a:prstGeom prst="ellipse">
            <a:avLst/>
          </a:prstGeom>
          <a:solidFill>
            <a:schemeClr val="accent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4800" dirty="0"/>
              <a:t>4</a:t>
            </a:r>
          </a:p>
        </p:txBody>
      </p:sp>
      <p:sp>
        <p:nvSpPr>
          <p:cNvPr id="9" name="TextBox 8">
            <a:extLst>
              <a:ext uri="{FF2B5EF4-FFF2-40B4-BE49-F238E27FC236}">
                <a16:creationId xmlns:a16="http://schemas.microsoft.com/office/drawing/2014/main" id="{7F9E9303-71F3-F0B5-8DFE-30182A59F23B}"/>
              </a:ext>
            </a:extLst>
          </p:cNvPr>
          <p:cNvSpPr txBox="1"/>
          <p:nvPr/>
        </p:nvSpPr>
        <p:spPr>
          <a:xfrm>
            <a:off x="126979" y="2326489"/>
            <a:ext cx="3478901" cy="369332"/>
          </a:xfrm>
          <a:prstGeom prst="rect">
            <a:avLst/>
          </a:prstGeom>
          <a:solidFill>
            <a:schemeClr val="bg1"/>
          </a:solidFill>
        </p:spPr>
        <p:txBody>
          <a:bodyPr wrap="none" rtlCol="0">
            <a:spAutoFit/>
          </a:bodyPr>
          <a:lstStyle/>
          <a:p>
            <a:r>
              <a:rPr lang="en-CH" dirty="0"/>
              <a:t>Far end of GIF++ control barracks</a:t>
            </a:r>
          </a:p>
        </p:txBody>
      </p:sp>
      <p:sp>
        <p:nvSpPr>
          <p:cNvPr id="10" name="TextBox 9">
            <a:extLst>
              <a:ext uri="{FF2B5EF4-FFF2-40B4-BE49-F238E27FC236}">
                <a16:creationId xmlns:a16="http://schemas.microsoft.com/office/drawing/2014/main" id="{A83F7123-5EDB-03C2-C2B7-97BD462A45AC}"/>
              </a:ext>
            </a:extLst>
          </p:cNvPr>
          <p:cNvSpPr txBox="1"/>
          <p:nvPr/>
        </p:nvSpPr>
        <p:spPr>
          <a:xfrm>
            <a:off x="-32423" y="6533028"/>
            <a:ext cx="2939459" cy="369332"/>
          </a:xfrm>
          <a:prstGeom prst="rect">
            <a:avLst/>
          </a:prstGeom>
          <a:solidFill>
            <a:schemeClr val="bg1"/>
          </a:solidFill>
        </p:spPr>
        <p:txBody>
          <a:bodyPr wrap="none" rtlCol="0">
            <a:spAutoFit/>
          </a:bodyPr>
          <a:lstStyle/>
          <a:p>
            <a:r>
              <a:rPr lang="en-CH" dirty="0"/>
              <a:t>Outside GIF++ control room</a:t>
            </a:r>
          </a:p>
        </p:txBody>
      </p:sp>
      <p:sp>
        <p:nvSpPr>
          <p:cNvPr id="11" name="TextBox 10">
            <a:extLst>
              <a:ext uri="{FF2B5EF4-FFF2-40B4-BE49-F238E27FC236}">
                <a16:creationId xmlns:a16="http://schemas.microsoft.com/office/drawing/2014/main" id="{F3BBC330-27F4-27A9-6494-808E36BC5F8B}"/>
              </a:ext>
            </a:extLst>
          </p:cNvPr>
          <p:cNvSpPr txBox="1"/>
          <p:nvPr/>
        </p:nvSpPr>
        <p:spPr>
          <a:xfrm>
            <a:off x="5702852" y="2788065"/>
            <a:ext cx="3478901" cy="369332"/>
          </a:xfrm>
          <a:prstGeom prst="rect">
            <a:avLst/>
          </a:prstGeom>
          <a:solidFill>
            <a:schemeClr val="bg1"/>
          </a:solidFill>
        </p:spPr>
        <p:txBody>
          <a:bodyPr wrap="none" rtlCol="0">
            <a:spAutoFit/>
          </a:bodyPr>
          <a:lstStyle/>
          <a:p>
            <a:r>
              <a:rPr lang="en-CH" dirty="0"/>
              <a:t>Far end of GIF++ control barracks</a:t>
            </a:r>
          </a:p>
        </p:txBody>
      </p:sp>
      <p:sp>
        <p:nvSpPr>
          <p:cNvPr id="12" name="TextBox 11">
            <a:extLst>
              <a:ext uri="{FF2B5EF4-FFF2-40B4-BE49-F238E27FC236}">
                <a16:creationId xmlns:a16="http://schemas.microsoft.com/office/drawing/2014/main" id="{157ECFB5-1E34-E966-552E-61EDF4488079}"/>
              </a:ext>
            </a:extLst>
          </p:cNvPr>
          <p:cNvSpPr txBox="1"/>
          <p:nvPr/>
        </p:nvSpPr>
        <p:spPr>
          <a:xfrm>
            <a:off x="3863138" y="6500499"/>
            <a:ext cx="2271840" cy="369332"/>
          </a:xfrm>
          <a:prstGeom prst="rect">
            <a:avLst/>
          </a:prstGeom>
          <a:solidFill>
            <a:schemeClr val="bg1"/>
          </a:solidFill>
        </p:spPr>
        <p:txBody>
          <a:bodyPr wrap="none" rtlCol="0">
            <a:spAutoFit/>
          </a:bodyPr>
          <a:lstStyle/>
          <a:p>
            <a:r>
              <a:rPr lang="en-CH" dirty="0"/>
              <a:t>GIF++ assembly area</a:t>
            </a:r>
          </a:p>
        </p:txBody>
      </p:sp>
      <p:sp>
        <p:nvSpPr>
          <p:cNvPr id="13" name="TextBox 12">
            <a:extLst>
              <a:ext uri="{FF2B5EF4-FFF2-40B4-BE49-F238E27FC236}">
                <a16:creationId xmlns:a16="http://schemas.microsoft.com/office/drawing/2014/main" id="{26888E2B-ACA2-4045-562B-3692ED114456}"/>
              </a:ext>
            </a:extLst>
          </p:cNvPr>
          <p:cNvSpPr txBox="1"/>
          <p:nvPr/>
        </p:nvSpPr>
        <p:spPr>
          <a:xfrm>
            <a:off x="9697418" y="6500499"/>
            <a:ext cx="2437590" cy="369332"/>
          </a:xfrm>
          <a:prstGeom prst="rect">
            <a:avLst/>
          </a:prstGeom>
          <a:solidFill>
            <a:schemeClr val="bg1"/>
          </a:solidFill>
        </p:spPr>
        <p:txBody>
          <a:bodyPr wrap="none" rtlCol="0">
            <a:spAutoFit/>
          </a:bodyPr>
          <a:lstStyle/>
          <a:p>
            <a:r>
              <a:rPr lang="en-CH" dirty="0"/>
              <a:t>near Morpurgo magnet</a:t>
            </a:r>
          </a:p>
        </p:txBody>
      </p:sp>
    </p:spTree>
    <p:extLst>
      <p:ext uri="{BB962C8B-B14F-4D97-AF65-F5344CB8AC3E}">
        <p14:creationId xmlns:p14="http://schemas.microsoft.com/office/powerpoint/2010/main" val="102966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146</TotalTime>
  <Words>486</Words>
  <Application>Microsoft Macintosh PowerPoint</Application>
  <PresentationFormat>Widescreen</PresentationFormat>
  <Paragraphs>46</Paragraphs>
  <Slides>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Aptos</vt:lpstr>
      <vt:lpstr>Aptos Display</vt:lpstr>
      <vt:lpstr>Arial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James Devine</dc:creator>
  <cp:lastModifiedBy>James Devine</cp:lastModifiedBy>
  <cp:revision>2</cp:revision>
  <dcterms:created xsi:type="dcterms:W3CDTF">2025-06-02T13:38:18Z</dcterms:created>
  <dcterms:modified xsi:type="dcterms:W3CDTF">2025-06-03T12:23:52Z</dcterms:modified>
</cp:coreProperties>
</file>