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6" r:id="rId1"/>
  </p:sldMasterIdLst>
  <p:notesMasterIdLst>
    <p:notesMasterId r:id="rId11"/>
  </p:notesMasterIdLst>
  <p:handoutMasterIdLst>
    <p:handoutMasterId r:id="rId12"/>
  </p:handoutMasterIdLst>
  <p:sldIdLst>
    <p:sldId id="1290" r:id="rId2"/>
    <p:sldId id="1318" r:id="rId3"/>
    <p:sldId id="1319" r:id="rId4"/>
    <p:sldId id="1320" r:id="rId5"/>
    <p:sldId id="1321" r:id="rId6"/>
    <p:sldId id="1323" r:id="rId7"/>
    <p:sldId id="1322" r:id="rId8"/>
    <p:sldId id="1324" r:id="rId9"/>
    <p:sldId id="1280" r:id="rId10"/>
  </p:sldIdLst>
  <p:sldSz cx="12192000" cy="6858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Losito" initials="RL" lastIdx="1" clrIdx="0">
    <p:extLst>
      <p:ext uri="{19B8F6BF-5375-455C-9EA6-DF929625EA0E}">
        <p15:presenceInfo xmlns:p15="http://schemas.microsoft.com/office/powerpoint/2012/main" userId="S-1-5-21-1526224874-1540688658-1361462980-20718" providerId="AD"/>
      </p:ext>
    </p:extLst>
  </p:cmAuthor>
  <p:cmAuthor id="2" name="Sebastien Evrard" initials="SE" lastIdx="5" clrIdx="1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63" autoAdjust="0"/>
    <p:restoredTop sz="94654" autoAdjust="0"/>
  </p:normalViewPr>
  <p:slideViewPr>
    <p:cSldViewPr snapToGrid="0" snapToObjects="1">
      <p:cViewPr varScale="1">
        <p:scale>
          <a:sx n="86" d="100"/>
          <a:sy n="86" d="100"/>
        </p:scale>
        <p:origin x="91" y="10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F0814-C90E-466A-9599-35CAED424228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26C7-BC28-4B38-9BD5-1CA3EFAE5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9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0EC39-106C-4C59-8EC7-E1C2243195E0}" type="datetimeFigureOut">
              <a:rPr lang="en-US"/>
              <a:pPr>
                <a:defRPr/>
              </a:pPr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070B05-FE01-46DF-9BA6-B2DC2943E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03.06.2025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Naming update of North Area devices - EATM 185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1731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03.06.2025</a:t>
            </a: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Naming update of North Area devices - EATM 185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193837" y="1134213"/>
            <a:ext cx="1180432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1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056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0435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03.06.2025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Naming update of North Area devices - EATM 185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AA82-8CEA-4C55-8F8B-ED521A745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41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  <a:latin typeface="Corbel" panose="020B0503020204020204" pitchFamily="34" charset="0"/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65094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 algn="l">
              <a:defRPr/>
            </a:pPr>
            <a:r>
              <a:rPr lang="en-US"/>
              <a:t>03.06.2025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65094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65094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r>
              <a:rPr lang="en-GB"/>
              <a:t>Naming update of North Area devices - EATM 185</a:t>
            </a:r>
            <a:endParaRPr lang="en-GB"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49854"/>
            <a:ext cx="399415" cy="3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2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30" r:id="rId2"/>
    <p:sldLayoutId id="2147483747" r:id="rId3"/>
    <p:sldLayoutId id="2147483749" r:id="rId4"/>
    <p:sldLayoutId id="2147483750" r:id="rId5"/>
    <p:sldLayoutId id="2147483696" r:id="rId6"/>
    <p:sldLayoutId id="2147483703" r:id="rId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dms.cern.ch/document/2232190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232190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3154" y="1870534"/>
            <a:ext cx="10785088" cy="1016626"/>
          </a:xfrm>
        </p:spPr>
        <p:txBody>
          <a:bodyPr/>
          <a:lstStyle/>
          <a:p>
            <a:r>
              <a:rPr lang="en-GB" sz="4400" dirty="0"/>
              <a:t>Naming update of North Area devices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3154" y="3442789"/>
            <a:ext cx="10008492" cy="803787"/>
          </a:xfrm>
        </p:spPr>
        <p:txBody>
          <a:bodyPr/>
          <a:lstStyle/>
          <a:p>
            <a:r>
              <a:rPr lang="en-US" b="1" dirty="0"/>
              <a:t>EATM – 185</a:t>
            </a:r>
            <a:r>
              <a:rPr lang="en-US" b="1" baseline="30000" dirty="0"/>
              <a:t>th</a:t>
            </a:r>
            <a:r>
              <a:rPr lang="en-US" b="1" dirty="0"/>
              <a:t> Meeting</a:t>
            </a:r>
          </a:p>
          <a:p>
            <a:r>
              <a:rPr lang="en-US" dirty="0"/>
              <a:t>03 Jun 2025</a:t>
            </a:r>
            <a:endParaRPr lang="en-US" b="1" dirty="0"/>
          </a:p>
          <a:p>
            <a:r>
              <a:rPr lang="en-US" i="1" dirty="0"/>
              <a:t>Dipanwita Banerjee, Bastien Rae, Johannes Bernhard, Giulia Romagnoli, …..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C721C0-9843-7E13-01A4-325699720489}"/>
              </a:ext>
            </a:extLst>
          </p:cNvPr>
          <p:cNvSpPr txBox="1"/>
          <p:nvPr/>
        </p:nvSpPr>
        <p:spPr bwMode="auto">
          <a:xfrm>
            <a:off x="3048802" y="3246740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Dipanwita Banerjee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046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958A5-A0FE-4E16-951A-7B3D4B2E2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83398" cy="751151"/>
          </a:xfrm>
        </p:spPr>
        <p:txBody>
          <a:bodyPr/>
          <a:lstStyle/>
          <a:p>
            <a:r>
              <a:rPr lang="en-GB" dirty="0"/>
              <a:t>Functional Positioning Scheme for the SPS North Area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D1C155-8CA5-1C63-A390-636A4A124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5F2CA0-67D5-D587-7953-E57538D48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Naming update of North Area devices - EATM 185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0A37DB-957E-5762-1DF1-9E160038F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E4B877-56FB-9903-F215-3809CB0A1954}"/>
              </a:ext>
            </a:extLst>
          </p:cNvPr>
          <p:cNvSpPr txBox="1"/>
          <p:nvPr/>
        </p:nvSpPr>
        <p:spPr bwMode="auto">
          <a:xfrm>
            <a:off x="3916997" y="1491756"/>
            <a:ext cx="3549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EDMS </a:t>
            </a:r>
            <a:r>
              <a:rPr lang="en-US" sz="1800" u="sng" dirty="0">
                <a:solidFill>
                  <a:srgbClr val="0563C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2232190</a:t>
            </a:r>
            <a:endParaRPr lang="en-US" sz="1800" u="sng" dirty="0">
              <a:solidFill>
                <a:srgbClr val="0563C1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i="1" u="sng" dirty="0">
              <a:solidFill>
                <a:srgbClr val="0563C1"/>
              </a:solidFill>
              <a:latin typeface="Segoe UI" panose="020B0502040204020203" pitchFamily="34" charset="0"/>
              <a:cs typeface="Times New Roman" panose="02020603050405020304" pitchFamily="18" charset="0"/>
            </a:endParaRPr>
          </a:p>
          <a:p>
            <a:r>
              <a:rPr lang="en-US" i="1" dirty="0">
                <a:latin typeface="Segoe UI" panose="020B0502040204020203" pitchFamily="34" charset="0"/>
                <a:cs typeface="Times New Roman" panose="02020603050405020304" pitchFamily="18" charset="0"/>
              </a:rPr>
              <a:t>First version: 2019-09-23</a:t>
            </a:r>
          </a:p>
          <a:p>
            <a:r>
              <a:rPr lang="en-US" i="1" dirty="0">
                <a:latin typeface="Segoe UI" panose="020B0502040204020203" pitchFamily="34" charset="0"/>
                <a:cs typeface="Times New Roman" panose="02020603050405020304" pitchFamily="18" charset="0"/>
              </a:rPr>
              <a:t>Released: 2023-11-10</a:t>
            </a:r>
            <a:endParaRPr lang="en-US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504E31-E219-815C-07C3-E0A1472D0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10" y="1360067"/>
            <a:ext cx="3288526" cy="47344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C90063-C70E-0C21-E26E-E83F47329BCD}"/>
              </a:ext>
            </a:extLst>
          </p:cNvPr>
          <p:cNvSpPr txBox="1"/>
          <p:nvPr/>
        </p:nvSpPr>
        <p:spPr bwMode="auto">
          <a:xfrm>
            <a:off x="4305670" y="4645240"/>
            <a:ext cx="6711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 err="1"/>
              <a:t>We</a:t>
            </a:r>
            <a:r>
              <a:rPr lang="fr-CH" b="1" i="1" dirty="0"/>
              <a:t> </a:t>
            </a:r>
            <a:r>
              <a:rPr lang="fr-CH" b="1" i="1" dirty="0" err="1"/>
              <a:t>would</a:t>
            </a:r>
            <a:r>
              <a:rPr lang="fr-CH" b="1" i="1" dirty="0"/>
              <a:t> like to do a follow-up </a:t>
            </a:r>
            <a:r>
              <a:rPr lang="fr-CH" b="1" i="1" dirty="0" err="1"/>
              <a:t>status</a:t>
            </a:r>
            <a:r>
              <a:rPr lang="fr-CH" b="1" i="1" dirty="0"/>
              <a:t> of the </a:t>
            </a:r>
            <a:r>
              <a:rPr lang="fr-CH" b="1" i="1" dirty="0" err="1"/>
              <a:t>names</a:t>
            </a:r>
            <a:r>
              <a:rPr lang="fr-CH" b="1" i="1" dirty="0"/>
              <a:t> of the </a:t>
            </a:r>
            <a:r>
              <a:rPr lang="fr-CH" b="1" i="1" dirty="0" err="1"/>
              <a:t>funtional</a:t>
            </a:r>
            <a:r>
              <a:rPr lang="fr-CH" b="1" i="1" dirty="0"/>
              <a:t> positions in the </a:t>
            </a:r>
            <a:r>
              <a:rPr lang="fr-CH" b="1" i="1" dirty="0" err="1"/>
              <a:t>different</a:t>
            </a:r>
            <a:r>
              <a:rPr lang="fr-CH" b="1" i="1" dirty="0"/>
              <a:t> </a:t>
            </a:r>
            <a:r>
              <a:rPr lang="fr-CH" b="1" i="1" dirty="0" err="1"/>
              <a:t>database</a:t>
            </a:r>
            <a:r>
              <a:rPr lang="fr-CH" b="1" i="1" dirty="0"/>
              <a:t>!</a:t>
            </a:r>
          </a:p>
          <a:p>
            <a:r>
              <a:rPr lang="fr-CH" b="1" i="1" dirty="0"/>
              <a:t>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92790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95D2C-F917-90BA-BCC2-51BE380A7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OLD Convention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325428-0BC0-D4AD-3415-F5280BA75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58ACCC-EF77-0C68-CC3D-2E1911F1C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Naming update of North Area devices - EATM 185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D4365B-B798-C0F3-7717-98C26008A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205D6A-AB47-3C33-368E-68C5BCEC0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371599"/>
            <a:ext cx="8685742" cy="474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68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10757-F997-6968-14FE-1CFE975EA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Convention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93C674-177E-9709-5685-C71ED4280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07D6C-D609-A817-FE4F-7AD2093FA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Naming update of North Area devices - EATM 185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C34030-6A45-AAF7-2C0B-E6E54E3F4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E764ED-F7FD-F4F4-2B77-1A448850D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54" y="1367755"/>
            <a:ext cx="9095662" cy="475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454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0804B-9B0A-1DC4-D8A7-762E72C7F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Functional Positions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F33619-CB8F-A3B9-EDE3-B698EC937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E677E-1579-0922-B004-3F70137D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Naming update of North Area devices - EATM 185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7676F-9ED5-366C-EAEB-ADAD753DA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473836-FE23-653B-E181-3AB74BE52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44" y="1210266"/>
            <a:ext cx="9522582" cy="482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123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AE59D-D64C-9D4D-B1CD-D03FBF69C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37B95-A7B8-D633-1B45-9579479C4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Changes 1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287592-AE0D-C0C9-5FC3-0D9AB219F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3D49DB-BB2A-52F4-0412-A39A53556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Naming update of North Area devices - EATM 185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6F1205-7B53-E2FA-7D35-B696C8F5A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5690F21-B4B1-3F3F-E5D4-11DD3A46BA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789380"/>
              </p:ext>
            </p:extLst>
          </p:nvPr>
        </p:nvGraphicFramePr>
        <p:xfrm>
          <a:off x="407988" y="1313984"/>
          <a:ext cx="11230636" cy="4678446"/>
        </p:xfrm>
        <a:graphic>
          <a:graphicData uri="http://schemas.openxmlformats.org/drawingml/2006/table">
            <a:tbl>
              <a:tblPr firstRow="1" firstCol="1" bandRow="1"/>
              <a:tblGrid>
                <a:gridCol w="2800163">
                  <a:extLst>
                    <a:ext uri="{9D8B030D-6E8A-4147-A177-3AD203B41FA5}">
                      <a16:colId xmlns:a16="http://schemas.microsoft.com/office/drawing/2014/main" val="2781578855"/>
                    </a:ext>
                  </a:extLst>
                </a:gridCol>
                <a:gridCol w="2883199">
                  <a:extLst>
                    <a:ext uri="{9D8B030D-6E8A-4147-A177-3AD203B41FA5}">
                      <a16:colId xmlns:a16="http://schemas.microsoft.com/office/drawing/2014/main" val="609646025"/>
                    </a:ext>
                  </a:extLst>
                </a:gridCol>
                <a:gridCol w="2779404">
                  <a:extLst>
                    <a:ext uri="{9D8B030D-6E8A-4147-A177-3AD203B41FA5}">
                      <a16:colId xmlns:a16="http://schemas.microsoft.com/office/drawing/2014/main" val="3836010475"/>
                    </a:ext>
                  </a:extLst>
                </a:gridCol>
                <a:gridCol w="2767870">
                  <a:extLst>
                    <a:ext uri="{9D8B030D-6E8A-4147-A177-3AD203B41FA5}">
                      <a16:colId xmlns:a16="http://schemas.microsoft.com/office/drawing/2014/main" val="2280308378"/>
                    </a:ext>
                  </a:extLst>
                </a:gridCol>
              </a:tblGrid>
              <a:tr h="588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Database/Change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 responsible for the change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 to notify after change is done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4960286"/>
                  </a:ext>
                </a:extLst>
              </a:tr>
              <a:tr h="8331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Functional positions in Layout Database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 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388458"/>
                  </a:ext>
                </a:extLst>
              </a:tr>
              <a:tr h="588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Electrical circuits in Layout Database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Natalya Kahn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 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530220"/>
                  </a:ext>
                </a:extLst>
              </a:tr>
              <a:tr h="588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Release naming convention North Area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 EDMS 2232190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572225"/>
                  </a:ext>
                </a:extLst>
              </a:tr>
              <a:tr h="3007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Timber variables/NXCALS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Equipment groups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855153"/>
                  </a:ext>
                </a:extLst>
              </a:tr>
              <a:tr h="588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Change and update the integration drawing 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Vincent Clerc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going…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297896"/>
                  </a:ext>
                </a:extLst>
              </a:tr>
              <a:tr h="5886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 SPS operational applications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James Ridewood, Stephane Cettour Cave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Kevin Li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6256259"/>
                  </a:ext>
                </a:extLst>
              </a:tr>
              <a:tr h="3007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Cesar Software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Bastien Rae/Maciej Peryt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Bastien Rae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going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53099"/>
                  </a:ext>
                </a:extLst>
              </a:tr>
              <a:tr h="3007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MADx</a:t>
                      </a: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/Beatch optics file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Dipanwita Banerjee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299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178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DBC9C-B55E-05DE-C4DB-28F67DBB8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Changes 2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35BFF1-1211-1A55-8880-6D20E3C31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6155E-FDDB-2DA7-97CE-81B801E7A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Naming update of North Area devices - EATM 185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4C6DD-7CB8-C58B-3347-C0653CB65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D7CBBC4-2039-76B5-242C-AC7BAABABB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14228"/>
              </p:ext>
            </p:extLst>
          </p:nvPr>
        </p:nvGraphicFramePr>
        <p:xfrm>
          <a:off x="407988" y="1313984"/>
          <a:ext cx="11266148" cy="4008122"/>
        </p:xfrm>
        <a:graphic>
          <a:graphicData uri="http://schemas.openxmlformats.org/drawingml/2006/table">
            <a:tbl>
              <a:tblPr firstRow="1" firstCol="1" bandRow="1"/>
              <a:tblGrid>
                <a:gridCol w="2809017">
                  <a:extLst>
                    <a:ext uri="{9D8B030D-6E8A-4147-A177-3AD203B41FA5}">
                      <a16:colId xmlns:a16="http://schemas.microsoft.com/office/drawing/2014/main" val="2781578855"/>
                    </a:ext>
                  </a:extLst>
                </a:gridCol>
                <a:gridCol w="2892316">
                  <a:extLst>
                    <a:ext uri="{9D8B030D-6E8A-4147-A177-3AD203B41FA5}">
                      <a16:colId xmlns:a16="http://schemas.microsoft.com/office/drawing/2014/main" val="609646025"/>
                    </a:ext>
                  </a:extLst>
                </a:gridCol>
                <a:gridCol w="2788193">
                  <a:extLst>
                    <a:ext uri="{9D8B030D-6E8A-4147-A177-3AD203B41FA5}">
                      <a16:colId xmlns:a16="http://schemas.microsoft.com/office/drawing/2014/main" val="3836010475"/>
                    </a:ext>
                  </a:extLst>
                </a:gridCol>
                <a:gridCol w="2776622">
                  <a:extLst>
                    <a:ext uri="{9D8B030D-6E8A-4147-A177-3AD203B41FA5}">
                      <a16:colId xmlns:a16="http://schemas.microsoft.com/office/drawing/2014/main" val="2280308378"/>
                    </a:ext>
                  </a:extLst>
                </a:gridCol>
              </a:tblGrid>
              <a:tr h="2745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Database/Change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 responsible for the change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 to notify after change is done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b="1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4960286"/>
                  </a:ext>
                </a:extLst>
              </a:tr>
              <a:tr h="2745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Controls Configuration Database (CCDB) 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(FESA responsible for equipment)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Bastien Rae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755452"/>
                  </a:ext>
                </a:extLst>
              </a:tr>
              <a:tr h="55537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EPC database 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Yves Gaillard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David Nisbet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FUTURE (keep old names until new PC installation in LS3) see chapter 3.3 in EDMS 2232190.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419593"/>
                  </a:ext>
                </a:extLst>
              </a:tr>
              <a:tr h="55537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 Name Changes and RBAC access maps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Yves Gaillard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David Nisbet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FUTURE (keep old names until new PC installation in LS3) see chapter 3.3 in EDMS 2232190.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810680"/>
                  </a:ext>
                </a:extLst>
              </a:tr>
              <a:tr h="1341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FGC device name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Raul Murillo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Raul Murillo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535259"/>
                  </a:ext>
                </a:extLst>
              </a:tr>
              <a:tr h="1341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WIC GUI update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Richard Mompo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Bastien Rae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989215"/>
                  </a:ext>
                </a:extLst>
              </a:tr>
              <a:tr h="1341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Safety Documents for EIS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Didier Chapuis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Christelle Gaignant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????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2703225"/>
                  </a:ext>
                </a:extLst>
              </a:tr>
              <a:tr h="2745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H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 </a:t>
                      </a:r>
                      <a:r>
                        <a:rPr lang="fr-CH" sz="14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cablothèque</a:t>
                      </a:r>
                      <a:r>
                        <a:rPr lang="fr-CH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(M2 part </a:t>
                      </a:r>
                      <a:r>
                        <a:rPr lang="fr-CH" sz="1400" kern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fr-CH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065)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Eric Van Uytvinck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Sylvain Girod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2088567"/>
                  </a:ext>
                </a:extLst>
              </a:tr>
              <a:tr h="2745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RP survey files (add expert names as info)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Yann Pira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7866"/>
                  </a:ext>
                </a:extLst>
              </a:tr>
              <a:tr h="13416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Survey Files (Geode)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Camille Vendeuvre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Giulia Romagnoli</a:t>
                      </a:r>
                      <a:endParaRPr lang="en-US" sz="1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going</a:t>
                      </a:r>
                      <a:endParaRPr lang="en-US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47" marR="590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494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2130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F710A-A94B-C31D-8E60-C100D7BCE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BF1C41-3085-E581-7089-1A1A746A3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DA0C03-1381-3952-1381-9FE740245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Naming update of North Area devices - EATM 185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62F25-FD14-98B5-0D29-4D08380B4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1B3604-3131-4797-6F5C-28AE8DFEF15F}"/>
              </a:ext>
            </a:extLst>
          </p:cNvPr>
          <p:cNvSpPr txBox="1"/>
          <p:nvPr/>
        </p:nvSpPr>
        <p:spPr bwMode="auto">
          <a:xfrm>
            <a:off x="514520" y="3183860"/>
            <a:ext cx="626543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noProof="0" dirty="0"/>
              <a:t>Verify the status of the naming change in different databases</a:t>
            </a:r>
          </a:p>
          <a:p>
            <a:pPr marL="285750" indent="-285750">
              <a:buFontTx/>
              <a:buChar char="-"/>
            </a:pPr>
            <a:r>
              <a:rPr lang="en-US" noProof="0" dirty="0"/>
              <a:t>Contact people in charge of perform/verify the changes…</a:t>
            </a:r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r>
              <a:rPr lang="en-US" noProof="0" dirty="0"/>
              <a:t>Create a EATM action </a:t>
            </a:r>
          </a:p>
          <a:p>
            <a:pPr marL="285750" indent="-285750">
              <a:buFontTx/>
              <a:buChar char="-"/>
            </a:pPr>
            <a:r>
              <a:rPr lang="en-US" noProof="0" dirty="0"/>
              <a:t>Follow-up status after the summer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BACAAA-E7C1-7B2D-F6CC-08C808252572}"/>
              </a:ext>
            </a:extLst>
          </p:cNvPr>
          <p:cNvSpPr txBox="1"/>
          <p:nvPr/>
        </p:nvSpPr>
        <p:spPr bwMode="auto">
          <a:xfrm>
            <a:off x="322468" y="1353541"/>
            <a:ext cx="11547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noProof="0" dirty="0"/>
              <a:t>Almost 2 years after the release of the new naming convention for the North Area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EDMS </a:t>
            </a:r>
            <a:r>
              <a:rPr lang="en-US" sz="1800" u="sng" dirty="0">
                <a:solidFill>
                  <a:srgbClr val="0563C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2232190</a:t>
            </a:r>
            <a:r>
              <a:rPr lang="fr-CH" dirty="0"/>
              <a:t> </a:t>
            </a:r>
            <a:r>
              <a:rPr lang="en-US" noProof="0" dirty="0"/>
              <a:t>there are still databases not consistent and following the old version of it (or different ones </a:t>
            </a:r>
            <a:r>
              <a:rPr lang="en-US" noProof="0" dirty="0">
                <a:sym typeface="Wingdings" panose="05000000000000000000" pitchFamily="2" charset="2"/>
              </a:rPr>
              <a:t> )</a:t>
            </a:r>
          </a:p>
          <a:p>
            <a:r>
              <a:rPr lang="fr-CH" dirty="0"/>
              <a:t> 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4EC35C-4F22-76E0-D0D9-9DEC8AFD00EA}"/>
              </a:ext>
            </a:extLst>
          </p:cNvPr>
          <p:cNvSpPr txBox="1"/>
          <p:nvPr/>
        </p:nvSpPr>
        <p:spPr bwMode="auto">
          <a:xfrm>
            <a:off x="407988" y="2658282"/>
            <a:ext cx="116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u="sng" dirty="0"/>
              <a:t>ACTIONS: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305196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044461" y="2839915"/>
            <a:ext cx="32714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THANK YOU!!</a:t>
            </a:r>
          </a:p>
        </p:txBody>
      </p:sp>
    </p:spTree>
    <p:extLst>
      <p:ext uri="{BB962C8B-B14F-4D97-AF65-F5344CB8AC3E}">
        <p14:creationId xmlns:p14="http://schemas.microsoft.com/office/powerpoint/2010/main" val="2519173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23090</TotalTime>
  <Words>482</Words>
  <Application>Microsoft Office PowerPoint</Application>
  <PresentationFormat>Widescreen</PresentationFormat>
  <Paragraphs>127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Corbel</vt:lpstr>
      <vt:lpstr>Segoe UI</vt:lpstr>
      <vt:lpstr>Wingdings</vt:lpstr>
      <vt:lpstr>Office Theme</vt:lpstr>
      <vt:lpstr>Naming update of North Area devices</vt:lpstr>
      <vt:lpstr>Functional Positioning Scheme for the SPS North Area</vt:lpstr>
      <vt:lpstr>OLD Convention</vt:lpstr>
      <vt:lpstr>NEW Convention</vt:lpstr>
      <vt:lpstr>Functional Positions</vt:lpstr>
      <vt:lpstr>Changes 1</vt:lpstr>
      <vt:lpstr>Changes 2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Renovation News Project team meeting #41,  11.12.2020</dc:title>
  <dc:creator>Sebastien Evrard</dc:creator>
  <cp:lastModifiedBy>Giulia Romagnoli</cp:lastModifiedBy>
  <cp:revision>471</cp:revision>
  <cp:lastPrinted>2021-02-23T12:06:40Z</cp:lastPrinted>
  <dcterms:created xsi:type="dcterms:W3CDTF">2020-11-30T16:41:37Z</dcterms:created>
  <dcterms:modified xsi:type="dcterms:W3CDTF">2025-06-03T12:01:08Z</dcterms:modified>
</cp:coreProperties>
</file>