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handoutMasterIdLst>
    <p:handoutMasterId r:id="rId8"/>
  </p:handoutMasterIdLst>
  <p:sldIdLst>
    <p:sldId id="257" r:id="rId2"/>
    <p:sldId id="423" r:id="rId3"/>
    <p:sldId id="418" r:id="rId4"/>
    <p:sldId id="419" r:id="rId5"/>
    <p:sldId id="417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6807" autoAdjust="0"/>
  </p:normalViewPr>
  <p:slideViewPr>
    <p:cSldViewPr snapToGrid="0">
      <p:cViewPr varScale="1">
        <p:scale>
          <a:sx n="121" d="100"/>
          <a:sy n="121" d="100"/>
        </p:scale>
        <p:origin x="1498" y="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7A4B50-109A-3648-AE83-7639CBD19B7B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31D3C3-14F5-7A41-A2BE-4916C253F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8658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84256-49B4-4035-B8A5-FFAC5BCC5997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5DED32-3385-45A4-B053-FD11A8C23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9082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77925" y="1235075"/>
            <a:ext cx="4441825" cy="33305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F4EF424-F1F4-4777-86A2-DA5989A8E72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1350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313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8A14A89E-E408-45A9-982C-DB7387787E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3364" y="5325920"/>
            <a:ext cx="1594420" cy="1445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0E600346-63C4-4AC1-BE0B-41ABA70E46A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4893" y="5462918"/>
            <a:ext cx="1632830" cy="129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670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12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13" y="1245528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100"/>
            </a:lvl1pPr>
          </a:lstStyle>
          <a:p>
            <a:fld id="{B9FC9755-3F17-4A88-BC36-1FB3879279FF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2" y="6356371"/>
            <a:ext cx="2598712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B. Raë 03.06.2025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71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EATM : TS1 + YETS25-26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973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12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41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13" y="1260001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E70421B4-580E-4317-84D1-ED4C3F55CB3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1" y="6356371"/>
            <a:ext cx="2481123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B. Raë 03.06.2025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71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EATM : TS1 + YETS25-26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855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12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41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1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1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18FE782C-61DB-49A1-9DB7-03288D7370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4742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12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4" y="1438279"/>
            <a:ext cx="4113212" cy="833439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9"/>
            <a:ext cx="4113212" cy="833439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41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94"/>
            <a:ext cx="4073702" cy="3923287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94"/>
            <a:ext cx="4071135" cy="3923287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>
          <a:xfrm>
            <a:off x="2295525" y="6356371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B. Raë 03.06.2025</a:t>
            </a: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>
          <a:xfrm>
            <a:off x="3667137" y="6356371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EATM : TS1 + YETS25-26</a:t>
            </a:r>
            <a:endParaRPr lang="en-US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54A95BAA-57E0-43A6-9BEB-8F8A537BF4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3254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12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525" y="6356371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B. Raë 03.06.2025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7137" y="6356371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EATM : TS1 + YETS25-26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EEE8E-04E1-46DF-8F91-11A50BCA24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3974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295525" y="6356371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B. Raë 03.06.2025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7137" y="6356371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EATM : TS1 + YETS25-26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ACD9C9-8FB1-4DB5-8443-88D9D5EF6F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0499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1752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36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3205D8B7-2AE5-4970-9E3F-0C33AA53DA7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2319" y="2290501"/>
            <a:ext cx="1074861" cy="974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1EFD54A7-63CF-45DE-8FBA-10C98345D98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7458" y="2411252"/>
            <a:ext cx="1074861" cy="853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242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71"/>
            <a:ext cx="7302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729FCF"/>
                </a:solidFill>
              </a:defRPr>
            </a:lvl1pPr>
          </a:lstStyle>
          <a:p>
            <a:fld id="{C8079559-D982-4BBB-B918-CE7B7CA1B2A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12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Slide text first level</a:t>
            </a:r>
          </a:p>
          <a:p>
            <a:pPr lvl="1"/>
            <a:r>
              <a:rPr lang="fr-CH" altLang="en-US" dirty="0"/>
              <a:t>Slide text second level</a:t>
            </a:r>
          </a:p>
          <a:p>
            <a:pPr lvl="2"/>
            <a:r>
              <a:rPr lang="fr-CH" altLang="en-US" dirty="0"/>
              <a:t>Slide text third level</a:t>
            </a:r>
          </a:p>
          <a:p>
            <a:pPr lvl="3"/>
            <a:r>
              <a:rPr lang="fr-CH" altLang="en-US" dirty="0"/>
              <a:t>Slide text fourth level</a:t>
            </a:r>
          </a:p>
          <a:p>
            <a:pPr lvl="4"/>
            <a:r>
              <a:rPr lang="fr-CH" altLang="en-US" dirty="0"/>
              <a:t>Slide text fifth level</a:t>
            </a:r>
            <a:endParaRPr lang="en-US" altLang="en-US" dirty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12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3" y="6356371"/>
            <a:ext cx="223418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B. Raë 03.06.2025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71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EATM : TS1 + YETS25-26</a:t>
            </a:r>
            <a:endParaRPr lang="en-US" dirty="0"/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A7C27FE4-686A-4D9C-B5D6-B65FBFA304FB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14" y="6321238"/>
            <a:ext cx="558288" cy="506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F27656C0-12CE-4254-BBBF-B32C6B8C176D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226" y="6352598"/>
            <a:ext cx="558288" cy="443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811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MS PGothic" panose="020B0600070205080204" pitchFamily="34" charset="-128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MS PGothic" panose="020B0600070205080204" pitchFamily="34" charset="-128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 charset="0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be-dep-ea.web.cern.ch/content/md-planning-north-area" TargetMode="Externa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>
          <a:xfrm>
            <a:off x="383542" y="2299142"/>
            <a:ext cx="8376916" cy="1827213"/>
          </a:xfrm>
        </p:spPr>
        <p:txBody>
          <a:bodyPr>
            <a:normAutofit/>
          </a:bodyPr>
          <a:lstStyle/>
          <a:p>
            <a:pPr eaLnBrk="1" hangingPunct="1">
              <a:spcBef>
                <a:spcPct val="0"/>
              </a:spcBef>
            </a:pPr>
            <a:r>
              <a:rPr lang="fr-CH" sz="4400" dirty="0"/>
              <a:t>TS1 + YETS25-26 </a:t>
            </a:r>
            <a:br>
              <a:rPr lang="fr-CH" sz="4400" dirty="0"/>
            </a:br>
            <a:r>
              <a:rPr lang="fr-CH" sz="4400" dirty="0"/>
              <a:t>info </a:t>
            </a:r>
            <a:r>
              <a:rPr lang="fr-CH" sz="4400" dirty="0" err="1"/>
              <a:t>from</a:t>
            </a:r>
            <a:r>
              <a:rPr lang="fr-CH" sz="4400" dirty="0"/>
              <a:t> </a:t>
            </a:r>
            <a:r>
              <a:rPr lang="fr-CH" sz="4400" dirty="0" err="1"/>
              <a:t>Experiments</a:t>
            </a:r>
            <a:br>
              <a:rPr lang="en-GB" sz="4400" dirty="0"/>
            </a:br>
            <a:endParaRPr lang="en-GB" altLang="en-US" sz="4400" dirty="0">
              <a:ln>
                <a:noFill/>
              </a:ln>
              <a:ea typeface="MS PGothic" panose="020B0600070205080204" pitchFamily="34" charset="-128"/>
            </a:endParaRP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E7E7A03-6704-4FAB-8564-67E66F145A0E}"/>
              </a:ext>
            </a:extLst>
          </p:cNvPr>
          <p:cNvSpPr txBox="1">
            <a:spLocks/>
          </p:cNvSpPr>
          <p:nvPr/>
        </p:nvSpPr>
        <p:spPr bwMode="auto">
          <a:xfrm>
            <a:off x="383544" y="3593009"/>
            <a:ext cx="4843211" cy="10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0" rIns="45720" bIns="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2100" b="0" i="0" kern="1200">
                <a:solidFill>
                  <a:schemeClr val="accent4"/>
                </a:solidFill>
                <a:effectLst/>
                <a:latin typeface="+mn-lt"/>
                <a:ea typeface="MS PGothic" panose="020B0600070205080204" pitchFamily="34" charset="-128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dirty="0"/>
              <a:t>Bastien Rae</a:t>
            </a:r>
          </a:p>
          <a:p>
            <a:pPr defTabSz="914400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12365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A31B0-0BA8-41AB-EEF6-7962271D0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TS1 + O ions run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19FE81-B91E-EC4B-96AC-E001CC4CCE7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2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489363-AE2B-AEAB-2CF1-80742CA42B7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B. Raë 03.06.2025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439138-EAAE-184B-0B02-6F15347974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EATM : TS1 + YETS25-26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E4E2B21-1A10-08DF-EFD3-9B4D726187E9}"/>
              </a:ext>
            </a:extLst>
          </p:cNvPr>
          <p:cNvSpPr txBox="1"/>
          <p:nvPr/>
        </p:nvSpPr>
        <p:spPr>
          <a:xfrm>
            <a:off x="662128" y="1336916"/>
            <a:ext cx="8059332" cy="3737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Cooldown start on the 23</a:t>
            </a:r>
            <a:r>
              <a:rPr lang="en-GB" sz="2000" baseline="30000" dirty="0"/>
              <a:t>rd</a:t>
            </a:r>
            <a:r>
              <a:rPr lang="en-GB" sz="2000" dirty="0"/>
              <a:t> of June (time to be confirm by RP)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No beam for East and North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24</a:t>
            </a:r>
            <a:r>
              <a:rPr lang="en-GB" sz="2000" baseline="30000" dirty="0"/>
              <a:t>th</a:t>
            </a:r>
            <a:r>
              <a:rPr lang="en-GB" sz="2000" dirty="0"/>
              <a:t> of June : start of the TS for 30hrs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25</a:t>
            </a:r>
            <a:r>
              <a:rPr lang="en-GB" sz="2000" baseline="30000" dirty="0"/>
              <a:t>th</a:t>
            </a:r>
            <a:r>
              <a:rPr lang="en-GB" sz="2000" dirty="0"/>
              <a:t> of June : Restart of Machines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East beam should be back around lunch time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26</a:t>
            </a:r>
            <a:r>
              <a:rPr lang="en-GB" sz="2000" baseline="30000" dirty="0"/>
              <a:t>th</a:t>
            </a:r>
            <a:r>
              <a:rPr lang="en-GB" sz="2000" dirty="0"/>
              <a:t> of June : DSO test follow by ions beam tuning for North Area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28</a:t>
            </a:r>
            <a:r>
              <a:rPr lang="en-GB" sz="2000" baseline="30000" dirty="0"/>
              <a:t>th</a:t>
            </a:r>
            <a:r>
              <a:rPr lang="en-GB" sz="2000" dirty="0"/>
              <a:t> of June : Start of Ions physics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43809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5025E-447C-460B-8D08-00BE68ABF9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12" y="233363"/>
            <a:ext cx="8421927" cy="811212"/>
          </a:xfrm>
        </p:spPr>
        <p:txBody>
          <a:bodyPr/>
          <a:lstStyle/>
          <a:p>
            <a:r>
              <a:rPr lang="en-GB" sz="3200" dirty="0"/>
              <a:t>YETS 25-26 works announced by experiments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3AFBE8-43A1-4393-A2F1-651C15F7AD4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3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643C7D-325A-466E-A814-E2A54C1ED77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B. Raë 03.06.2025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E45FE1-E163-415E-AE65-5A16771276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EATM : TS1 + YETS25-26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885E40-8613-74D8-F559-814E6BE73F1D}"/>
              </a:ext>
            </a:extLst>
          </p:cNvPr>
          <p:cNvSpPr txBox="1"/>
          <p:nvPr/>
        </p:nvSpPr>
        <p:spPr>
          <a:xfrm>
            <a:off x="504496" y="1128812"/>
            <a:ext cx="54422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>
                <a:solidFill>
                  <a:srgbClr val="FF0000"/>
                </a:solidFill>
              </a:rPr>
              <a:t>For Information :</a:t>
            </a:r>
          </a:p>
          <a:p>
            <a:r>
              <a:rPr lang="en-GB" dirty="0">
                <a:solidFill>
                  <a:srgbClr val="FF0000"/>
                </a:solidFill>
              </a:rPr>
              <a:t>YETS 25-26 draft dates 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End of Physic/ YETS start : 08.12.2025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Start of Physics : 13.03.2026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095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5025E-447C-460B-8D08-00BE68ABF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Services requirements for 2026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3AFBE8-43A1-4393-A2F1-651C15F7AD4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4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643C7D-325A-466E-A814-E2A54C1ED77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B. Raë 03.06.2025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E45FE1-E163-415E-AE65-5A16771276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EATM : TS1 + YETS25-26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AA616E3-834F-14C3-99F5-A6DC324A1361}"/>
              </a:ext>
            </a:extLst>
          </p:cNvPr>
          <p:cNvSpPr txBox="1"/>
          <p:nvPr/>
        </p:nvSpPr>
        <p:spPr>
          <a:xfrm>
            <a:off x="681070" y="1450428"/>
            <a:ext cx="78386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Amber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H2, N2, He, </a:t>
            </a:r>
            <a:r>
              <a:rPr lang="en-GB" sz="18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Ar</a:t>
            </a:r>
            <a:r>
              <a:rPr lang="en-GB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, CO2 and CF4 gas supplied (beginning of march</a:t>
            </a:r>
            <a:r>
              <a:rPr lang="en-GB" sz="18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) </a:t>
            </a:r>
            <a:r>
              <a:rPr lang="en-GB" sz="18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  <a:sym typeface="Wingdings" panose="05000000000000000000" pitchFamily="2" charset="2"/>
              </a:rPr>
              <a:t> </a:t>
            </a:r>
            <a:r>
              <a:rPr lang="en-GB" sz="1800" dirty="0">
                <a:solidFill>
                  <a:srgbClr val="FFC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  <a:sym typeface="Wingdings" panose="05000000000000000000" pitchFamily="2" charset="2"/>
              </a:rPr>
              <a:t>TBC</a:t>
            </a:r>
            <a:r>
              <a:rPr lang="en-GB" sz="18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  <a:sym typeface="Wingdings" panose="05000000000000000000" pitchFamily="2" charset="2"/>
              </a:rPr>
              <a:t> </a:t>
            </a:r>
            <a:endParaRPr lang="en-GB" sz="1800" b="1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Cooling water available as early as possible </a:t>
            </a:r>
            <a:r>
              <a:rPr lang="en-GB" dirty="0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(best in February) </a:t>
            </a:r>
            <a:r>
              <a:rPr lang="en-GB" dirty="0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  <a:sym typeface="Wingdings" panose="05000000000000000000" pitchFamily="2" charset="2"/>
              </a:rPr>
              <a:t> </a:t>
            </a:r>
            <a:r>
              <a:rPr lang="en-GB" dirty="0">
                <a:solidFill>
                  <a:srgbClr val="00B05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  <a:sym typeface="Wingdings" panose="05000000000000000000" pitchFamily="2" charset="2"/>
              </a:rPr>
              <a:t>Ok</a:t>
            </a:r>
            <a:endParaRPr lang="en-GB" dirty="0">
              <a:solidFill>
                <a:srgbClr val="00B050"/>
              </a:solidFill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latin typeface="Aptos" panose="020B0004020202020204" pitchFamily="34" charset="0"/>
              </a:rPr>
              <a:t>NA62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Aptos" panose="020B0004020202020204" pitchFamily="34" charset="0"/>
              </a:rPr>
              <a:t>Cooling water for racks </a:t>
            </a:r>
            <a:r>
              <a:rPr lang="en-GB" dirty="0">
                <a:latin typeface="Aptos" panose="020B0004020202020204" pitchFamily="34" charset="0"/>
                <a:sym typeface="Wingdings" panose="05000000000000000000" pitchFamily="2" charset="2"/>
              </a:rPr>
              <a:t> 13.02.26  </a:t>
            </a:r>
            <a:r>
              <a:rPr lang="en-GB" dirty="0">
                <a:solidFill>
                  <a:srgbClr val="00B050"/>
                </a:solidFill>
                <a:latin typeface="Aptos" panose="020B0004020202020204" pitchFamily="34" charset="0"/>
                <a:sym typeface="Wingdings" panose="05000000000000000000" pitchFamily="2" charset="2"/>
              </a:rPr>
              <a:t>Ok</a:t>
            </a:r>
            <a:endParaRPr lang="en-GB" dirty="0">
              <a:solidFill>
                <a:srgbClr val="00B05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78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5D6A43-3582-4A4E-A926-F9F5D96EAE8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58543" y="3429000"/>
            <a:ext cx="7426914" cy="2196456"/>
          </a:xfrm>
        </p:spPr>
        <p:txBody>
          <a:bodyPr/>
          <a:lstStyle/>
          <a:p>
            <a:r>
              <a:rPr lang="en-GB" dirty="0"/>
              <a:t>MD and Stop Planning during RUN </a:t>
            </a:r>
            <a:r>
              <a:rPr lang="en-GB" dirty="0">
                <a:hlinkClick r:id="rId2"/>
              </a:rPr>
              <a:t>BE-EA website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4892381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1885</TotalTime>
  <Words>199</Words>
  <Application>Microsoft Office PowerPoint</Application>
  <PresentationFormat>On-screen Show (4:3)</PresentationFormat>
  <Paragraphs>32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MS PGothic</vt:lpstr>
      <vt:lpstr>Aptos</vt:lpstr>
      <vt:lpstr>Arial</vt:lpstr>
      <vt:lpstr>Calibri</vt:lpstr>
      <vt:lpstr>Corbel</vt:lpstr>
      <vt:lpstr>CERN_ENdept_Presentation_ArialFont copy</vt:lpstr>
      <vt:lpstr>TS1 + YETS25-26  info from Experiments </vt:lpstr>
      <vt:lpstr>TS1 + O ions run</vt:lpstr>
      <vt:lpstr>YETS 25-26 works announced by experiments</vt:lpstr>
      <vt:lpstr>Services requirements for 2026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Areas Planning EATM 26 January 2021</dc:title>
  <dc:creator>Bastien Rae</dc:creator>
  <cp:lastModifiedBy>Bastien Rae</cp:lastModifiedBy>
  <cp:revision>102</cp:revision>
  <dcterms:created xsi:type="dcterms:W3CDTF">2021-01-26T09:56:08Z</dcterms:created>
  <dcterms:modified xsi:type="dcterms:W3CDTF">2025-06-03T11:46:23Z</dcterms:modified>
</cp:coreProperties>
</file>