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90" r:id="rId2"/>
    <p:sldId id="878" r:id="rId3"/>
    <p:sldId id="864" r:id="rId4"/>
    <p:sldId id="879" r:id="rId5"/>
    <p:sldId id="865" r:id="rId6"/>
    <p:sldId id="883" r:id="rId7"/>
    <p:sldId id="880" r:id="rId8"/>
    <p:sldId id="881" r:id="rId9"/>
    <p:sldId id="88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7"/>
    <p:restoredTop sz="93316"/>
  </p:normalViewPr>
  <p:slideViewPr>
    <p:cSldViewPr snapToGrid="0" snapToObjects="1">
      <p:cViewPr>
        <p:scale>
          <a:sx n="121" d="100"/>
          <a:sy n="121" d="100"/>
        </p:scale>
        <p:origin x="544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191F2-8BBB-0E4C-A4EA-78A34AA02CD4}" type="datetimeFigureOut">
              <a:rPr lang="en-US" smtClean="0"/>
              <a:t>10/7/25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E1258-7FE0-6447-B955-B079D036B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9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E1258-7FE0-6447-B955-B079D036BC8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62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E1258-7FE0-6447-B955-B079D036BC8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370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E1258-7FE0-6447-B955-B079D036BC8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450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87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30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9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  <a:lvl2pPr>
              <a:defRPr>
                <a:latin typeface="Palatino Linotype" panose="02040502050505030304" pitchFamily="18" charset="0"/>
              </a:defRPr>
            </a:lvl2pPr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  <a:lvl5pPr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54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18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Palatino Linotype" panose="02040502050505030304" pitchFamily="18" charset="0"/>
              </a:defRPr>
            </a:lvl1pPr>
            <a:lvl2pPr>
              <a:defRPr sz="2400">
                <a:latin typeface="Palatino Linotype" panose="02040502050505030304" pitchFamily="18" charset="0"/>
              </a:defRPr>
            </a:lvl2pPr>
            <a:lvl3pPr>
              <a:defRPr sz="2000">
                <a:latin typeface="Palatino Linotype" panose="02040502050505030304" pitchFamily="18" charset="0"/>
              </a:defRPr>
            </a:lvl3pPr>
            <a:lvl4pPr>
              <a:defRPr sz="1800">
                <a:latin typeface="Palatino Linotype" panose="02040502050505030304" pitchFamily="18" charset="0"/>
              </a:defRPr>
            </a:lvl4pPr>
            <a:lvl5pPr>
              <a:defRPr sz="1800">
                <a:latin typeface="Palatino Linotype" panose="0204050205050503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Palatino Linotype" panose="02040502050505030304" pitchFamily="18" charset="0"/>
              </a:defRPr>
            </a:lvl1pPr>
            <a:lvl2pPr>
              <a:defRPr sz="2400">
                <a:latin typeface="Palatino Linotype" panose="02040502050505030304" pitchFamily="18" charset="0"/>
              </a:defRPr>
            </a:lvl2pPr>
            <a:lvl3pPr>
              <a:defRPr sz="2000">
                <a:latin typeface="Palatino Linotype" panose="02040502050505030304" pitchFamily="18" charset="0"/>
              </a:defRPr>
            </a:lvl3pPr>
            <a:lvl4pPr>
              <a:defRPr sz="1800">
                <a:latin typeface="Palatino Linotype" panose="02040502050505030304" pitchFamily="18" charset="0"/>
              </a:defRPr>
            </a:lvl4pPr>
            <a:lvl5pPr>
              <a:defRPr sz="1800">
                <a:latin typeface="Palatino Linotype" panose="0204050205050503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184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3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06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89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5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1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F48B6-A296-D845-A209-DD1A0FE92083}" type="datetimeFigureOut">
              <a:rPr lang="en-US" smtClean="0"/>
              <a:t>10/7/25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MAP fram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38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2.04377" TargetMode="External"/><Relationship Id="rId2" Type="http://schemas.openxmlformats.org/officeDocument/2006/relationships/hyperlink" Target="https://arxiv.org/abs/1606.0529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arxiv.org/abs/2505.0927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arxiv.org/abs/2307.0699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407.18710" TargetMode="External"/><Relationship Id="rId3" Type="http://schemas.openxmlformats.org/officeDocument/2006/relationships/hyperlink" Target="https://arxiv.org/abs/2508.21660" TargetMode="External"/><Relationship Id="rId7" Type="http://schemas.openxmlformats.org/officeDocument/2006/relationships/hyperlink" Target="https://arxiv.org/abs/2502.1123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503.19836" TargetMode="External"/><Relationship Id="rId5" Type="http://schemas.openxmlformats.org/officeDocument/2006/relationships/hyperlink" Target="https://arxiv.org/abs/2504.10597" TargetMode="External"/><Relationship Id="rId4" Type="http://schemas.openxmlformats.org/officeDocument/2006/relationships/hyperlink" Target="https://arxiv.org/abs/2505.0634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1025"/>
            <a:ext cx="8229600" cy="2596746"/>
          </a:xfrm>
        </p:spPr>
        <p:txBody>
          <a:bodyPr>
            <a:normAutofit fontScale="90000"/>
          </a:bodyPr>
          <a:lstStyle/>
          <a:p>
            <a:br>
              <a:rPr lang="en-US" sz="3200" dirty="0">
                <a:latin typeface="Palatino Linotype"/>
                <a:cs typeface="Palatino Linotype"/>
              </a:rPr>
            </a:br>
            <a:r>
              <a:rPr lang="en-US" sz="3200" dirty="0">
                <a:latin typeface="Palatino Linotype"/>
                <a:cs typeface="Palatino Linotype"/>
              </a:rPr>
              <a:t> </a:t>
            </a:r>
            <a:r>
              <a:rPr lang="en-US" sz="2800" i="1" dirty="0">
                <a:latin typeface="Palatino Linotype"/>
                <a:cs typeface="Palatino Linotype"/>
              </a:rPr>
              <a:t>CERN LPCC MC Meeting 7/10/2025</a:t>
            </a:r>
            <a:br>
              <a:rPr lang="en-US" sz="2800" i="1" dirty="0">
                <a:latin typeface="Palatino Linotype"/>
                <a:cs typeface="Palatino Linotype"/>
              </a:rPr>
            </a:br>
            <a:r>
              <a:rPr lang="en-US" sz="2800" i="1" dirty="0">
                <a:latin typeface="Palatino Linotype"/>
                <a:cs typeface="Palatino Linotype"/>
              </a:rPr>
              <a:t>Jon Butterworth, UCL</a:t>
            </a:r>
            <a:br>
              <a:rPr lang="en-US" sz="2800" dirty="0">
                <a:latin typeface="Palatino Linotype"/>
                <a:cs typeface="Palatino Linotype"/>
              </a:rPr>
            </a:br>
            <a:r>
              <a:rPr lang="en-US" sz="2800" dirty="0">
                <a:latin typeface="Palatino Linotype"/>
                <a:cs typeface="Palatino Linotype"/>
              </a:rPr>
              <a:t>OBO the </a:t>
            </a:r>
            <a:r>
              <a:rPr lang="en-US" sz="2800" dirty="0" err="1">
                <a:latin typeface="Palatino Linotype"/>
                <a:cs typeface="Palatino Linotype"/>
              </a:rPr>
              <a:t>Contur</a:t>
            </a:r>
            <a:r>
              <a:rPr lang="en-US" sz="2800" dirty="0">
                <a:latin typeface="Palatino Linotype"/>
                <a:cs typeface="Palatino Linotype"/>
              </a:rPr>
              <a:t> developers, currently</a:t>
            </a:r>
            <a:br>
              <a:rPr lang="en-US" sz="2800" dirty="0">
                <a:latin typeface="Palatino Linotype"/>
                <a:cs typeface="Palatino Linotype"/>
              </a:rPr>
            </a:br>
            <a:r>
              <a:rPr lang="en-GB" sz="2800" i="1" dirty="0"/>
              <a:t>A. Buckley, JMB, J. Egan, C. </a:t>
            </a:r>
            <a:r>
              <a:rPr lang="en-GB" sz="2800" i="1" dirty="0" err="1"/>
              <a:t>Gütschow</a:t>
            </a:r>
            <a:br>
              <a:rPr lang="en-GB" sz="2800" i="1" dirty="0"/>
            </a:br>
            <a:r>
              <a:rPr lang="en-GB" sz="2800" i="1" dirty="0"/>
              <a:t>S. H. Jeon, M. Habedank, T. Procter, P. Wang, …</a:t>
            </a:r>
            <a:br>
              <a:rPr lang="en-GB" sz="2800" i="1" dirty="0"/>
            </a:br>
            <a:endParaRPr lang="en-US" sz="2800" i="1" dirty="0">
              <a:latin typeface="Palatino Linotype"/>
              <a:cs typeface="Palatino Linotype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596735"/>
            <a:ext cx="8686800" cy="1658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 err="1">
                <a:latin typeface="Palatino Linotype"/>
                <a:cs typeface="Palatino Linotype"/>
              </a:rPr>
              <a:t>Contur</a:t>
            </a:r>
            <a:r>
              <a:rPr lang="en-US" i="1" dirty="0">
                <a:latin typeface="Palatino Linotype"/>
                <a:cs typeface="Palatino Linotype"/>
              </a:rPr>
              <a:t> Update</a:t>
            </a:r>
          </a:p>
        </p:txBody>
      </p:sp>
      <p:pic>
        <p:nvPicPr>
          <p:cNvPr id="1026" name="Picture 2" descr="Logo">
            <a:extLst>
              <a:ext uri="{FF2B5EF4-FFF2-40B4-BE49-F238E27FC236}">
                <a16:creationId xmlns:a16="http://schemas.microsoft.com/office/drawing/2014/main" id="{85328DA6-31B7-78A3-9722-D59970D3B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828" y="2115802"/>
            <a:ext cx="2612573" cy="197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164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0DE89-238C-A7AE-1215-1AC55DF1D1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65542-D6C3-6CD3-A2B8-AF804D6A3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35" y="570681"/>
            <a:ext cx="8229600" cy="1143000"/>
          </a:xfrm>
        </p:spPr>
        <p:txBody>
          <a:bodyPr/>
          <a:lstStyle/>
          <a:p>
            <a:r>
              <a:rPr lang="en-US" dirty="0"/>
              <a:t>The idea</a:t>
            </a:r>
          </a:p>
        </p:txBody>
      </p:sp>
      <p:pic>
        <p:nvPicPr>
          <p:cNvPr id="5" name="Picture 4" descr="A black and white drawing of a dolphin&#10;&#10;Description automatically generated">
            <a:extLst>
              <a:ext uri="{FF2B5EF4-FFF2-40B4-BE49-F238E27FC236}">
                <a16:creationId xmlns:a16="http://schemas.microsoft.com/office/drawing/2014/main" id="{D8CBEB49-DE6B-3FC0-7103-F850DC7F0D9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4135" y="1460500"/>
            <a:ext cx="3606800" cy="22606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825965B-147D-F266-7CD3-A234567D4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482" y="4267200"/>
            <a:ext cx="8099036" cy="20465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dirty="0">
                <a:latin typeface="Palatino" pitchFamily="2" charset="77"/>
                <a:ea typeface="Palatino" pitchFamily="2" charset="77"/>
              </a:rPr>
              <a:t>LHC measurements of particle-level differential cross sections have implications for BSM physics.</a:t>
            </a:r>
          </a:p>
          <a:p>
            <a:pPr marL="0" indent="0" algn="ctr">
              <a:buNone/>
            </a:pPr>
            <a:r>
              <a:rPr lang="en-US" sz="2400" dirty="0">
                <a:latin typeface="Palatino" pitchFamily="2" charset="77"/>
                <a:ea typeface="Palatino" pitchFamily="2" charset="77"/>
              </a:rPr>
              <a:t>Make this information easily accessible.</a:t>
            </a:r>
          </a:p>
          <a:p>
            <a:pPr marL="0" indent="0" algn="ctr">
              <a:buNone/>
            </a:pPr>
            <a:r>
              <a:rPr lang="en-US" sz="2400" i="1" dirty="0">
                <a:latin typeface="Palatino" pitchFamily="2" charset="77"/>
                <a:ea typeface="Palatino" pitchFamily="2" charset="77"/>
              </a:rPr>
              <a:t>Constraints On New Theories Using Rivet</a:t>
            </a:r>
          </a:p>
        </p:txBody>
      </p:sp>
    </p:spTree>
    <p:extLst>
      <p:ext uri="{BB962C8B-B14F-4D97-AF65-F5344CB8AC3E}">
        <p14:creationId xmlns:p14="http://schemas.microsoft.com/office/powerpoint/2010/main" val="2092252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F0B6B-AC61-5947-ED34-6D445CF19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8070"/>
            <a:ext cx="8229600" cy="1366910"/>
          </a:xfrm>
        </p:spPr>
        <p:txBody>
          <a:bodyPr>
            <a:normAutofit/>
          </a:bodyPr>
          <a:lstStyle/>
          <a:p>
            <a:r>
              <a:rPr lang="en-US" dirty="0" err="1">
                <a:latin typeface="Palatino" pitchFamily="2" charset="77"/>
                <a:ea typeface="Palatino" pitchFamily="2" charset="77"/>
              </a:rPr>
              <a:t>Contur</a:t>
            </a:r>
            <a:br>
              <a:rPr lang="en-US" sz="3100" dirty="0">
                <a:latin typeface="Palatino" pitchFamily="2" charset="77"/>
                <a:ea typeface="Palatino" pitchFamily="2" charset="77"/>
              </a:rPr>
            </a:br>
            <a:r>
              <a:rPr lang="en-GB" sz="2200" i="1" dirty="0">
                <a:hlinkClick r:id="rId2"/>
              </a:rPr>
              <a:t>arXiv:1606.05296</a:t>
            </a:r>
            <a:r>
              <a:rPr lang="en-GB" sz="2200" i="1" dirty="0"/>
              <a:t>, </a:t>
            </a:r>
            <a:r>
              <a:rPr lang="en-GB" sz="2200" i="1" dirty="0">
                <a:hlinkClick r:id="rId3"/>
              </a:rPr>
              <a:t>arXiv:2102.04377</a:t>
            </a:r>
            <a:r>
              <a:rPr lang="en-GB" sz="2200" i="1" dirty="0"/>
              <a:t>, </a:t>
            </a:r>
            <a:r>
              <a:rPr lang="en-GB" sz="2200" i="1" dirty="0">
                <a:hlinkClick r:id="rId4"/>
              </a:rPr>
              <a:t>arXiv:2505.09272</a:t>
            </a:r>
            <a:endParaRPr lang="en-US" sz="2200" i="1" dirty="0">
              <a:solidFill>
                <a:srgbClr val="FF0000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5" name="Picture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D379AA41-5929-0692-F816-EB1E76E89DD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1510" y="1964651"/>
            <a:ext cx="5495844" cy="2686134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592A88A-2A37-4B1D-5672-B7AD0DC2D375}"/>
              </a:ext>
            </a:extLst>
          </p:cNvPr>
          <p:cNvSpPr txBox="1">
            <a:spLocks/>
          </p:cNvSpPr>
          <p:nvPr/>
        </p:nvSpPr>
        <p:spPr>
          <a:xfrm>
            <a:off x="446929" y="2048304"/>
            <a:ext cx="3263223" cy="299915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Palatino" pitchFamily="2" charset="77"/>
                <a:ea typeface="Palatino" pitchFamily="2" charset="77"/>
              </a:rPr>
              <a:t>Extend the power of Rivet beyond the Standard Model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Signal-injection of final-state particles from Beyond-the-SM physics events into the fiducial phase space of measured cross sections in Rivet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BD187FB-F7EC-AC23-C246-3B0E46552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929" y="5167128"/>
            <a:ext cx="8099036" cy="9000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500" dirty="0">
                <a:latin typeface="Palatino" pitchFamily="2" charset="77"/>
                <a:ea typeface="Palatino" pitchFamily="2" charset="77"/>
              </a:rPr>
              <a:t>Increasingly precise measurements and calculations </a:t>
            </a:r>
            <a:r>
              <a:rPr lang="en-US" sz="25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together</a:t>
            </a:r>
            <a:r>
              <a:rPr lang="en-US" sz="2500" dirty="0">
                <a:latin typeface="Palatino" pitchFamily="2" charset="77"/>
                <a:ea typeface="Palatino" pitchFamily="2" charset="77"/>
              </a:rPr>
              <a:t> extend the reach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B23DFB-16B6-995D-2003-F6C98125B043}"/>
              </a:ext>
            </a:extLst>
          </p:cNvPr>
          <p:cNvSpPr txBox="1"/>
          <p:nvPr/>
        </p:nvSpPr>
        <p:spPr>
          <a:xfrm>
            <a:off x="4137307" y="4770457"/>
            <a:ext cx="4770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alatino" pitchFamily="2" charset="77"/>
                <a:ea typeface="Palatino" pitchFamily="2" charset="77"/>
              </a:rPr>
              <a:t>From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Altakach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, JMB,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Ježo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Klasen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Schienbein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 </a:t>
            </a:r>
            <a:r>
              <a:rPr lang="en-GB" sz="1200" dirty="0">
                <a:latin typeface="Palatino" pitchFamily="2" charset="77"/>
                <a:ea typeface="Palatino" pitchFamily="2" charset="77"/>
              </a:rPr>
              <a:t>arXiv:2111.15406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FB2980-F98B-1FEB-9E34-8198A011144D}"/>
              </a:ext>
            </a:extLst>
          </p:cNvPr>
          <p:cNvSpPr txBox="1"/>
          <p:nvPr/>
        </p:nvSpPr>
        <p:spPr>
          <a:xfrm>
            <a:off x="457198" y="6186807"/>
            <a:ext cx="6543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Grellscheid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Krämer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Sarrazin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i="1" dirty="0" err="1">
                <a:latin typeface="Palatino" pitchFamily="2" charset="77"/>
                <a:ea typeface="Palatino" pitchFamily="2" charset="77"/>
              </a:rPr>
              <a:t>Yallup</a:t>
            </a:r>
            <a:r>
              <a:rPr lang="en-US" sz="1400" i="1" dirty="0">
                <a:latin typeface="Palatino" pitchFamily="2" charset="77"/>
                <a:ea typeface="Palatino" pitchFamily="2" charset="77"/>
              </a:rPr>
              <a:t>;  Buckley et al</a:t>
            </a:r>
          </a:p>
        </p:txBody>
      </p:sp>
    </p:spTree>
    <p:extLst>
      <p:ext uri="{BB962C8B-B14F-4D97-AF65-F5344CB8AC3E}">
        <p14:creationId xmlns:p14="http://schemas.microsoft.com/office/powerpoint/2010/main" val="62811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7B37-CC76-4201-4604-FDD36CB57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have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F5028-AB8C-D3F4-C65E-8657D0E0B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Steering of scans for Herwig, </a:t>
            </a:r>
            <a:r>
              <a:rPr lang="en-US" dirty="0" err="1"/>
              <a:t>Madgraph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Native </a:t>
            </a:r>
            <a:r>
              <a:rPr lang="en-US" dirty="0" err="1"/>
              <a:t>MadGraph</a:t>
            </a:r>
            <a:r>
              <a:rPr lang="en-US" dirty="0"/>
              <a:t> interface to </a:t>
            </a:r>
            <a:r>
              <a:rPr lang="en-US" dirty="0" err="1"/>
              <a:t>Contur</a:t>
            </a:r>
            <a:r>
              <a:rPr lang="en-US" dirty="0"/>
              <a:t> &amp; Rivet (</a:t>
            </a:r>
            <a:r>
              <a:rPr lang="en-US" i="1" dirty="0"/>
              <a:t>O. </a:t>
            </a:r>
            <a:r>
              <a:rPr lang="en-US" i="1" dirty="0" err="1"/>
              <a:t>Mattelaer</a:t>
            </a:r>
            <a:r>
              <a:rPr lang="en-US" i="1" dirty="0"/>
              <a:t>, S. H. Jeon</a:t>
            </a:r>
            <a:r>
              <a:rPr lang="en-US" dirty="0"/>
              <a:t>)</a:t>
            </a:r>
          </a:p>
          <a:p>
            <a:r>
              <a:rPr lang="en-US" dirty="0"/>
              <a:t>Big and growing library of SM predictions and measurements (100s)</a:t>
            </a:r>
          </a:p>
          <a:p>
            <a:r>
              <a:rPr lang="en-US" dirty="0"/>
              <a:t>Full use of experimental correlations where available</a:t>
            </a:r>
          </a:p>
          <a:p>
            <a:r>
              <a:rPr lang="en-US" dirty="0"/>
              <a:t>Expected and actual exclusion contours</a:t>
            </a:r>
          </a:p>
          <a:p>
            <a:r>
              <a:rPr lang="en-US" dirty="0"/>
              <a:t>Expected HL-LHC sensitivity estimate</a:t>
            </a:r>
          </a:p>
          <a:p>
            <a:r>
              <a:rPr lang="en-US" dirty="0" err="1"/>
              <a:t>SQlite</a:t>
            </a:r>
            <a:r>
              <a:rPr lang="en-US" dirty="0"/>
              <a:t> DB for results</a:t>
            </a:r>
          </a:p>
          <a:p>
            <a:r>
              <a:rPr lang="en-US" dirty="0"/>
              <a:t>Latest: </a:t>
            </a:r>
            <a:r>
              <a:rPr lang="en-US" i="1" dirty="0" err="1"/>
              <a:t>Contur</a:t>
            </a:r>
            <a:r>
              <a:rPr lang="en-US" i="1" dirty="0"/>
              <a:t> 3.1.3, Rivet 4.1.1, Yoda 2.1.1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893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EA17E-3A04-2908-5BBD-32EC8D365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573617" cy="1143000"/>
          </a:xfrm>
        </p:spPr>
        <p:txBody>
          <a:bodyPr/>
          <a:lstStyle/>
          <a:p>
            <a:r>
              <a:rPr lang="en-US" dirty="0"/>
              <a:t>Most Recent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CEAF6-11D5-8C23-50BE-38A44FFBF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213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Further improvements in database, speed</a:t>
            </a:r>
          </a:p>
          <a:p>
            <a:pPr lvl="1"/>
            <a:r>
              <a:rPr lang="en-US" i="1" dirty="0"/>
              <a:t>Yiming Li, B. Waugh</a:t>
            </a:r>
          </a:p>
          <a:p>
            <a:r>
              <a:rPr lang="en-US" dirty="0"/>
              <a:t>Further development toward interactive GUI, </a:t>
            </a:r>
          </a:p>
          <a:p>
            <a:pPr lvl="1"/>
            <a:r>
              <a:rPr lang="en-US" i="1" dirty="0"/>
              <a:t>F. </a:t>
            </a:r>
            <a:r>
              <a:rPr lang="en-US" i="1" dirty="0" err="1"/>
              <a:t>Aldoussri</a:t>
            </a:r>
            <a:r>
              <a:rPr lang="en-US" i="1" dirty="0"/>
              <a:t>, B. Waugh</a:t>
            </a:r>
          </a:p>
          <a:p>
            <a:r>
              <a:rPr lang="en-US" dirty="0"/>
              <a:t>Several new datasets and SM predictions</a:t>
            </a:r>
          </a:p>
          <a:p>
            <a:pPr lvl="1"/>
            <a:r>
              <a:rPr lang="en-US" i="1" dirty="0"/>
              <a:t>D. Bernard, E. Cooper, N. </a:t>
            </a:r>
            <a:r>
              <a:rPr lang="en-US" i="1" dirty="0" err="1"/>
              <a:t>Fedev</a:t>
            </a:r>
            <a:r>
              <a:rPr lang="en-US" i="1" dirty="0"/>
              <a:t>, B. Hussein, M. Roberts (UCL summer students) and P. Wang, J. Andersen</a:t>
            </a:r>
          </a:p>
          <a:p>
            <a:r>
              <a:rPr lang="en-US" dirty="0"/>
              <a:t>Continuing usability and reliability improvements </a:t>
            </a:r>
          </a:p>
          <a:p>
            <a:pPr lvl="1"/>
            <a:r>
              <a:rPr lang="en-US" i="1" dirty="0"/>
              <a:t>developers</a:t>
            </a:r>
          </a:p>
        </p:txBody>
      </p:sp>
    </p:spTree>
    <p:extLst>
      <p:ext uri="{BB962C8B-B14F-4D97-AF65-F5344CB8AC3E}">
        <p14:creationId xmlns:p14="http://schemas.microsoft.com/office/powerpoint/2010/main" val="730386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ADFCD-CF87-B2A3-2192-D1DAD2DD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 predictions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57E5AB-FB1C-12BE-8554-6E59175E6BDD}"/>
              </a:ext>
            </a:extLst>
          </p:cNvPr>
          <p:cNvSpPr txBox="1"/>
          <p:nvPr/>
        </p:nvSpPr>
        <p:spPr>
          <a:xfrm>
            <a:off x="674914" y="1417638"/>
            <a:ext cx="73151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INFO - 1643 distributions were checked.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5C09CD-6B6A-0656-65AA-6C3AE6E6F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655" y="1786970"/>
            <a:ext cx="4963887" cy="447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46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D92BD-0346-24A7-DD56-4775226C9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bit less recent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2FCB9-BA69-4430-0FFE-15F77B241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799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Interface (</a:t>
            </a:r>
            <a:r>
              <a:rPr lang="en-GB" i="1" dirty="0"/>
              <a:t>J. Egan</a:t>
            </a:r>
            <a:r>
              <a:rPr lang="en-GB" dirty="0"/>
              <a:t>) to Spey (</a:t>
            </a:r>
            <a:r>
              <a:rPr lang="en-GB" i="1" dirty="0"/>
              <a:t>J. Araz, </a:t>
            </a:r>
            <a:r>
              <a:rPr lang="en-GB" i="1" dirty="0">
                <a:hlinkClick r:id="rId2"/>
              </a:rPr>
              <a:t>arxiv:2307.06996</a:t>
            </a:r>
            <a:r>
              <a:rPr lang="en-GB" dirty="0"/>
              <a:t>) allows us to obtain</a:t>
            </a:r>
          </a:p>
          <a:p>
            <a:pPr lvl="1"/>
            <a:r>
              <a:rPr lang="en-GB" dirty="0"/>
              <a:t>CLs exclusion for signal strength µ=1</a:t>
            </a:r>
          </a:p>
          <a:p>
            <a:pPr lvl="1"/>
            <a:r>
              <a:rPr lang="en-GB" dirty="0"/>
              <a:t>Best fit value of µ</a:t>
            </a:r>
          </a:p>
          <a:p>
            <a:r>
              <a:rPr lang="en-GB" dirty="0"/>
              <a:t>One- or Two- sided 95% CLs interval on µ depending on whether µ is allowed to be negative.</a:t>
            </a:r>
          </a:p>
        </p:txBody>
      </p:sp>
      <p:pic>
        <p:nvPicPr>
          <p:cNvPr id="7" name="Picture 6" descr="A graph of a graph showing a number of data&#10;&#10;AI-generated content may be incorrect.">
            <a:extLst>
              <a:ext uri="{FF2B5EF4-FFF2-40B4-BE49-F238E27FC236}">
                <a16:creationId xmlns:a16="http://schemas.microsoft.com/office/drawing/2014/main" id="{D9F10B67-6651-513E-BF9E-1AF3F11B732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3814" y="3297030"/>
            <a:ext cx="3426373" cy="3089854"/>
          </a:xfrm>
          <a:prstGeom prst="rect">
            <a:avLst/>
          </a:prstGeom>
        </p:spPr>
      </p:pic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515410B6-3BC5-E1BE-0F54-2B3DDF1A5A0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6801" y="3297030"/>
            <a:ext cx="3426373" cy="308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76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56507-190C-23E5-E8F4-7526AA4DA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(2025 only)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91F41-1DF4-2CC5-EBA6-6C0528F60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990" y="1600200"/>
            <a:ext cx="7850019" cy="4348655"/>
          </a:xfrm>
        </p:spPr>
        <p:txBody>
          <a:bodyPr>
            <a:normAutofit fontScale="55000" lnSpcReduction="20000"/>
          </a:bodyPr>
          <a:lstStyle/>
          <a:p>
            <a:r>
              <a:rPr lang="en-GB" sz="3400" dirty="0"/>
              <a:t>Probing the coupling of axions to tops and gluons with LHC measurements, </a:t>
            </a:r>
            <a:r>
              <a:rPr lang="en-GB" sz="3400" i="1" dirty="0"/>
              <a:t>JMB, M. Cullingworth, J. Egan, F. Esser, V. Sanz, M. </a:t>
            </a:r>
            <a:r>
              <a:rPr lang="en-GB" sz="3400" i="1" dirty="0" err="1"/>
              <a:t>Ubiali</a:t>
            </a:r>
            <a:r>
              <a:rPr lang="en-GB" sz="3400" i="1" dirty="0"/>
              <a:t> </a:t>
            </a:r>
            <a:r>
              <a:rPr lang="en-US" altLang="en-US" sz="3400" i="1" dirty="0">
                <a:hlinkClick r:id="rId3"/>
              </a:rPr>
              <a:t>2508.21660</a:t>
            </a:r>
            <a:r>
              <a:rPr lang="en-US" altLang="en-US" sz="3400" i="1" dirty="0"/>
              <a:t> </a:t>
            </a:r>
          </a:p>
          <a:p>
            <a:r>
              <a:rPr lang="en-GB" sz="3400" dirty="0"/>
              <a:t>Local Baryon Number at the LHC, </a:t>
            </a:r>
            <a:r>
              <a:rPr lang="en-GB" sz="3400" i="1" dirty="0"/>
              <a:t>JMB, H. Debnath, J. Egan, P. </a:t>
            </a:r>
            <a:r>
              <a:rPr lang="en-GB" sz="3400" i="1" dirty="0" err="1"/>
              <a:t>Fileviez</a:t>
            </a:r>
            <a:r>
              <a:rPr lang="en-GB" sz="3400" i="1" dirty="0"/>
              <a:t> Perez, </a:t>
            </a:r>
            <a:r>
              <a:rPr lang="en-GB" sz="3400" i="1" dirty="0">
                <a:hlinkClick r:id="rId4"/>
              </a:rPr>
              <a:t>2505.06341</a:t>
            </a:r>
            <a:r>
              <a:rPr lang="en-GB" sz="3400" i="1" dirty="0"/>
              <a:t> , </a:t>
            </a:r>
            <a:r>
              <a:rPr lang="en-GB" sz="3400" i="1" dirty="0" err="1"/>
              <a:t>Phys.Rev.D</a:t>
            </a:r>
            <a:r>
              <a:rPr lang="en-GB" sz="3400" i="1" dirty="0"/>
              <a:t> 112 (2025) 1, 015012</a:t>
            </a:r>
          </a:p>
          <a:p>
            <a:r>
              <a:rPr lang="en-GB" sz="3400" dirty="0"/>
              <a:t>t-channel dark matter at the LHC -- a whitepaper </a:t>
            </a:r>
            <a:r>
              <a:rPr lang="en-GB" sz="3400" i="1" dirty="0"/>
              <a:t>C. Arina, B.  Fuks, L. Panizzi, et al </a:t>
            </a:r>
            <a:r>
              <a:rPr lang="en-GB" sz="3400" i="1" dirty="0">
                <a:hlinkClick r:id="rId5"/>
              </a:rPr>
              <a:t>2504.10597</a:t>
            </a:r>
            <a:r>
              <a:rPr lang="en-GB" sz="3400" i="1" dirty="0"/>
              <a:t> </a:t>
            </a:r>
            <a:r>
              <a:rPr lang="en-GB" sz="3600" i="1" dirty="0" err="1"/>
              <a:t>Eur.Phys.J.C</a:t>
            </a:r>
            <a:r>
              <a:rPr lang="en-GB" sz="3600" dirty="0"/>
              <a:t> 85 (2025) 9, 975</a:t>
            </a:r>
            <a:endParaRPr lang="en-GB" sz="3400" i="1" dirty="0"/>
          </a:p>
          <a:p>
            <a:r>
              <a:rPr lang="en-US" altLang="en-US" sz="3400" dirty="0"/>
              <a:t>A measurement of the high-mass </a:t>
            </a:r>
            <a:r>
              <a:rPr lang="en-US" altLang="en-US" sz="3400" dirty="0" err="1"/>
              <a:t>ττ</a:t>
            </a:r>
            <a:r>
              <a:rPr lang="en-US" altLang="en-US" sz="3400" dirty="0"/>
              <a:t> production cross-section at √s = 13 TeV with the ATLAS detector and constraints on new particles and couplings </a:t>
            </a:r>
            <a:r>
              <a:rPr lang="en-US" altLang="en-US" sz="3400" i="1" dirty="0"/>
              <a:t>ATLAS Collaboration </a:t>
            </a:r>
            <a:r>
              <a:rPr lang="en-US" altLang="en-US" sz="3400" i="1" dirty="0">
                <a:hlinkClick r:id="rId6"/>
              </a:rPr>
              <a:t>2503.19836</a:t>
            </a:r>
            <a:r>
              <a:rPr lang="en-US" altLang="en-US" sz="3400" i="1" dirty="0"/>
              <a:t> accepted, JHEP</a:t>
            </a:r>
          </a:p>
          <a:p>
            <a:r>
              <a:rPr lang="en-GB" sz="3400" dirty="0"/>
              <a:t>Probing the sensitivity of semi-visible jets to current LHC measurements using the </a:t>
            </a:r>
            <a:r>
              <a:rPr lang="en-GB" sz="3400" dirty="0" err="1"/>
              <a:t>Contur</a:t>
            </a:r>
            <a:r>
              <a:rPr lang="en-GB" sz="3400" dirty="0"/>
              <a:t> toolkit </a:t>
            </a:r>
            <a:r>
              <a:rPr lang="en-GB" sz="3400" i="1" dirty="0"/>
              <a:t>A. Buckley, JMB, L. Corpe, C. Doglioni, D. Kar, C. Prat, S. Sinha, D. Wilson-Edwards, </a:t>
            </a:r>
            <a:r>
              <a:rPr lang="en-US" altLang="en-US" sz="3400" i="1" dirty="0">
                <a:hlinkClick r:id="rId7"/>
              </a:rPr>
              <a:t>2502.11237</a:t>
            </a:r>
            <a:r>
              <a:rPr lang="en-US" altLang="en-US" sz="3400" i="1" dirty="0"/>
              <a:t>  </a:t>
            </a:r>
          </a:p>
          <a:p>
            <a:r>
              <a:rPr lang="en-GB" sz="3400" dirty="0"/>
              <a:t>Probing exotic long-lived particles from the prompt side using the </a:t>
            </a:r>
            <a:r>
              <a:rPr lang="en-GB" sz="3400" dirty="0" err="1"/>
              <a:t>Contur</a:t>
            </a:r>
            <a:r>
              <a:rPr lang="en-GB" sz="3400" dirty="0"/>
              <a:t> method, </a:t>
            </a:r>
            <a:r>
              <a:rPr lang="en-GB" sz="3400" i="1" dirty="0"/>
              <a:t>L. Corpe, A. Goudelis, S. Jeannot, S. H. Jeon, </a:t>
            </a:r>
            <a:r>
              <a:rPr lang="en-GB" sz="3400" i="1" dirty="0">
                <a:hlinkClick r:id="rId8"/>
              </a:rPr>
              <a:t>2407.18710</a:t>
            </a:r>
            <a:r>
              <a:rPr lang="en-GB" sz="3400" i="1" dirty="0"/>
              <a:t> JHEP</a:t>
            </a:r>
            <a:r>
              <a:rPr lang="en-GB" sz="3400" dirty="0"/>
              <a:t> 02 (2025) 033</a:t>
            </a:r>
            <a:endParaRPr lang="en-GB" dirty="0"/>
          </a:p>
          <a:p>
            <a:endParaRPr lang="en-GB" dirty="0"/>
          </a:p>
          <a:p>
            <a:endParaRPr lang="en-US" altLang="en-US" dirty="0">
              <a:latin typeface="Arial" panose="020B0604020202020204" pitchFamily="34" charset="0"/>
            </a:endParaRP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71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9FA50-C10B-C4E0-E6CA-87AFB0532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1607E-33A6-BF01-6B82-B138F237F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toward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D6A4F-DD4F-F402-9290-DB0161588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119241" cy="383364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More efficient scanning of  multidimensional phase space</a:t>
            </a:r>
          </a:p>
          <a:p>
            <a:r>
              <a:rPr lang="en-US" dirty="0"/>
              <a:t>More flexible fitting (EFTs, anomaly detection)</a:t>
            </a:r>
          </a:p>
          <a:p>
            <a:r>
              <a:rPr lang="en-US" dirty="0"/>
              <a:t>Better access to existing and improved SM predictions (and uncertainties)</a:t>
            </a:r>
          </a:p>
          <a:p>
            <a:pPr lvl="1"/>
            <a:r>
              <a:rPr lang="en-US" i="1" dirty="0"/>
              <a:t>E. Erdogan (CMS, </a:t>
            </a:r>
            <a:r>
              <a:rPr lang="en-US" i="1" dirty="0" err="1"/>
              <a:t>MCnet</a:t>
            </a:r>
            <a:r>
              <a:rPr lang="en-US" i="1" dirty="0"/>
              <a:t>/LPCC short-term student)</a:t>
            </a:r>
          </a:p>
          <a:p>
            <a:r>
              <a:rPr lang="en-US" dirty="0"/>
              <a:t>More data</a:t>
            </a:r>
          </a:p>
        </p:txBody>
      </p:sp>
      <p:pic>
        <p:nvPicPr>
          <p:cNvPr id="4" name="Picture 3" descr="A whale tail coming out of water&#10;&#10;Description automatically generated">
            <a:extLst>
              <a:ext uri="{FF2B5EF4-FFF2-40B4-BE49-F238E27FC236}">
                <a16:creationId xmlns:a16="http://schemas.microsoft.com/office/drawing/2014/main" id="{3097C04A-2603-2C38-DF50-BBE176B406B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1443" y="4664770"/>
            <a:ext cx="2935357" cy="191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860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9453</TotalTime>
  <Words>644</Words>
  <Application>Microsoft Macintosh PowerPoint</Application>
  <PresentationFormat>On-screen Show (4:3)</PresentationFormat>
  <Paragraphs>55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Menlo</vt:lpstr>
      <vt:lpstr>Palatino</vt:lpstr>
      <vt:lpstr>Palatino Linotype</vt:lpstr>
      <vt:lpstr>Office Theme</vt:lpstr>
      <vt:lpstr>  CERN LPCC MC Meeting 7/10/2025 Jon Butterworth, UCL OBO the Contur developers, currently A. Buckley, JMB, J. Egan, C. Gütschow S. H. Jeon, M. Habedank, T. Procter, P. Wang, … </vt:lpstr>
      <vt:lpstr>The idea</vt:lpstr>
      <vt:lpstr>Contur arXiv:1606.05296, arXiv:2102.04377, arXiv:2505.09272</vt:lpstr>
      <vt:lpstr>What we have</vt:lpstr>
      <vt:lpstr>Most Recent Developments</vt:lpstr>
      <vt:lpstr>SM predictions</vt:lpstr>
      <vt:lpstr>A bit less recent</vt:lpstr>
      <vt:lpstr>Physics (2025 only)</vt:lpstr>
      <vt:lpstr>Working toward</vt:lpstr>
    </vt:vector>
  </TitlesOfParts>
  <Company>UCL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Map of the Invisible</dc:title>
  <dc:creator>Jonathan Butterworth</dc:creator>
  <cp:lastModifiedBy>Butterworth, Jonathan</cp:lastModifiedBy>
  <cp:revision>185</cp:revision>
  <dcterms:created xsi:type="dcterms:W3CDTF">2017-10-05T11:46:10Z</dcterms:created>
  <dcterms:modified xsi:type="dcterms:W3CDTF">2025-10-08T08:39:39Z</dcterms:modified>
</cp:coreProperties>
</file>