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1" r:id="rId2"/>
    <p:sldId id="256" r:id="rId3"/>
    <p:sldId id="284" r:id="rId4"/>
    <p:sldId id="272" r:id="rId5"/>
    <p:sldId id="285" r:id="rId6"/>
    <p:sldId id="282" r:id="rId7"/>
    <p:sldId id="280" r:id="rId8"/>
    <p:sldId id="283" r:id="rId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94694"/>
  </p:normalViewPr>
  <p:slideViewPr>
    <p:cSldViewPr snapToGrid="0">
      <p:cViewPr>
        <p:scale>
          <a:sx n="90" d="100"/>
          <a:sy n="90" d="100"/>
        </p:scale>
        <p:origin x="1184" y="10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24/06/2025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7F6F2D-9C48-111A-6394-CDBDC98EAD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6DD683-3CBB-669A-69F1-12DDBA9204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5528CA-AD63-B978-E605-95585A0289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56556-A29E-D722-3B96-7799B5F6CF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1622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 dirty="0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 dirty="0"/>
              <a:t>YYYY-MM-DD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6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1" r:id="rId24"/>
  </p:sldLayoutIdLst>
  <p:hf sldNum="0"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7993B-D95E-F84D-8FC0-9B32D719E8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9938" y="1046163"/>
            <a:ext cx="11510128" cy="2387600"/>
          </a:xfrm>
        </p:spPr>
        <p:txBody>
          <a:bodyPr/>
          <a:lstStyle/>
          <a:p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CERN EAM User Meeting</a:t>
            </a:r>
            <a:b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25 June 2025</a:t>
            </a:r>
            <a:endParaRPr lang="en-GB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0B1F5D-9554-2C4E-BC1E-1B994927A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11744"/>
            <a:ext cx="9144000" cy="846055"/>
          </a:xfrm>
        </p:spPr>
        <p:txBody>
          <a:bodyPr/>
          <a:lstStyle/>
          <a:p>
            <a: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  <a:t>CERN Asset &amp;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Maintenance</a:t>
            </a:r>
            <a: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  <a:t> Management Service</a:t>
            </a:r>
          </a:p>
          <a:p>
            <a:r>
              <a:rPr lang="sv-SE" sz="1800" dirty="0" err="1">
                <a:latin typeface="Arial" panose="020B0604020202020204" pitchFamily="34" charset="0"/>
                <a:cs typeface="Arial" panose="020B0604020202020204" pitchFamily="34" charset="0"/>
              </a:rPr>
              <a:t>EAM.Support@cern.ch</a:t>
            </a:r>
            <a:endParaRPr lang="sv-SE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2008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D5AD3-EA27-A445-81DB-8FFEDFBBF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399D7DD-6820-B59C-8EFF-F0C8DB95C0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June 2025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DDAA0A4-970D-B15B-6364-07678A5B7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CH" sz="1050" dirty="0">
                <a:latin typeface="Arial" panose="020B0604020202020204" pitchFamily="34" charset="0"/>
                <a:cs typeface="Arial" panose="020B0604020202020204" pitchFamily="34" charset="0"/>
              </a:rPr>
              <a:t>EN-IM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screenshot of a phone&#10;&#10;AI-generated content may be incorrect.">
            <a:extLst>
              <a:ext uri="{FF2B5EF4-FFF2-40B4-BE49-F238E27FC236}">
                <a16:creationId xmlns:a16="http://schemas.microsoft.com/office/drawing/2014/main" id="{FF636EB1-0573-7837-C68E-5EE09F72B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3514" y="1477340"/>
            <a:ext cx="4733511" cy="4007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176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06F2E4-0586-C98E-FC38-EEFC3876C2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D85A742-F152-491B-5666-A17098EEBC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3860" t="43840" r="50468" b="44732"/>
          <a:stretch>
            <a:fillRect/>
          </a:stretch>
        </p:blipFill>
        <p:spPr>
          <a:xfrm>
            <a:off x="4560711" y="1823687"/>
            <a:ext cx="2834700" cy="283076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C293E23-AC97-424B-9FE0-51B960DCE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CH" sz="1050" dirty="0">
                <a:latin typeface="Arial" panose="020B0604020202020204" pitchFamily="34" charset="0"/>
                <a:cs typeface="Arial" panose="020B0604020202020204" pitchFamily="34" charset="0"/>
              </a:rPr>
              <a:t>EN-IM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54F35CD-C30A-494B-B832-DCEA6F73D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4152723" cy="1274454"/>
          </a:xfrm>
        </p:spPr>
        <p:txBody>
          <a:bodyPr/>
          <a:lstStyle/>
          <a:p>
            <a:pPr algn="ctr"/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Our EAM Platform</a:t>
            </a:r>
            <a:b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CH" sz="2000" dirty="0">
                <a:latin typeface="Arial" panose="020B0604020202020204" pitchFamily="34" charset="0"/>
                <a:cs typeface="Arial" panose="020B0604020202020204" pitchFamily="34" charset="0"/>
              </a:rPr>
              <a:t>Enterprise Asset Management </a:t>
            </a:r>
            <a:br>
              <a:rPr lang="fr-CH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CH" sz="2000" dirty="0">
                <a:latin typeface="Arial" panose="020B0604020202020204" pitchFamily="34" charset="0"/>
                <a:cs typeface="Arial" panose="020B0604020202020204" pitchFamily="34" charset="0"/>
              </a:rPr>
              <a:t>@ CERN </a:t>
            </a:r>
            <a:br>
              <a:rPr lang="fr-CH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4FAA6608-8742-8034-CB96-22993E88A0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June 2025</a:t>
            </a:r>
          </a:p>
        </p:txBody>
      </p:sp>
    </p:spTree>
    <p:extLst>
      <p:ext uri="{BB962C8B-B14F-4D97-AF65-F5344CB8AC3E}">
        <p14:creationId xmlns:p14="http://schemas.microsoft.com/office/powerpoint/2010/main" val="988248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DF8624-F014-6B47-94A6-360FC597C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4152723" cy="1274454"/>
          </a:xfrm>
        </p:spPr>
        <p:txBody>
          <a:bodyPr/>
          <a:lstStyle/>
          <a:p>
            <a:pPr algn="ctr"/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Our EAM Platform</a:t>
            </a:r>
            <a:b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CH" sz="2000" dirty="0">
                <a:latin typeface="Arial" panose="020B0604020202020204" pitchFamily="34" charset="0"/>
                <a:cs typeface="Arial" panose="020B0604020202020204" pitchFamily="34" charset="0"/>
              </a:rPr>
              <a:t>Enterprise Asset Management </a:t>
            </a:r>
            <a:br>
              <a:rPr lang="fr-CH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CH" sz="2000" dirty="0">
                <a:latin typeface="Arial" panose="020B0604020202020204" pitchFamily="34" charset="0"/>
                <a:cs typeface="Arial" panose="020B0604020202020204" pitchFamily="34" charset="0"/>
              </a:rPr>
              <a:t>@ CERN </a:t>
            </a:r>
            <a:br>
              <a:rPr lang="fr-CH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B6F1CF-2DAD-68C8-3409-2681E4A1C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787" y="810883"/>
            <a:ext cx="10306987" cy="5108589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F9C756E-1E1E-3235-AD19-22182B812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CH" sz="1050" dirty="0">
                <a:latin typeface="Arial" panose="020B0604020202020204" pitchFamily="34" charset="0"/>
                <a:cs typeface="Arial" panose="020B0604020202020204" pitchFamily="34" charset="0"/>
              </a:rPr>
              <a:t>EN-IM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8499271-0B4E-2064-7DAB-8CA8304B5E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June 2025</a:t>
            </a:r>
          </a:p>
        </p:txBody>
      </p:sp>
    </p:spTree>
    <p:extLst>
      <p:ext uri="{BB962C8B-B14F-4D97-AF65-F5344CB8AC3E}">
        <p14:creationId xmlns:p14="http://schemas.microsoft.com/office/powerpoint/2010/main" val="91385139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E3EF3-B2C4-94AF-4B75-67BFEC5814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632C64-A859-3B33-5855-E76875C34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444310" cy="4608512"/>
          </a:xfrm>
        </p:spPr>
        <p:txBody>
          <a:bodyPr/>
          <a:lstStyle/>
          <a:p>
            <a:r>
              <a:rPr lang="en-GB" sz="1800" b="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EAM is one of the strategic core components of the integrated engineering platform that the EN-IM group is moving towards.</a:t>
            </a:r>
            <a:br>
              <a:rPr lang="en-GB" sz="1800" b="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b="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b="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Tighter integrations with other EN-IM apps;</a:t>
            </a:r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BEF979-15F3-3370-ACCA-ED0353DE2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2" cy="751151"/>
          </a:xfrm>
        </p:spPr>
        <p:txBody>
          <a:bodyPr/>
          <a:lstStyle/>
          <a:p>
            <a:r>
              <a:rPr lang="en-GB" sz="3400" dirty="0">
                <a:latin typeface="Arial" panose="020B0604020202020204" pitchFamily="34" charset="0"/>
                <a:cs typeface="Arial" panose="020B0604020202020204" pitchFamily="34" charset="0"/>
              </a:rPr>
              <a:t>EAM remains a strategic core application in our portfolio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D781A31-7D82-1704-A0E5-87AFAC7D8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CH" sz="1050" dirty="0">
                <a:latin typeface="Arial" panose="020B0604020202020204" pitchFamily="34" charset="0"/>
                <a:cs typeface="Arial" panose="020B0604020202020204" pitchFamily="34" charset="0"/>
              </a:rPr>
              <a:t>EN-IM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A computer screen shot of a computer generated image&#10;&#10;Description automatically generated">
            <a:extLst>
              <a:ext uri="{FF2B5EF4-FFF2-40B4-BE49-F238E27FC236}">
                <a16:creationId xmlns:a16="http://schemas.microsoft.com/office/drawing/2014/main" id="{3E7E2B44-B0DF-A874-7A85-6408F0F991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1326"/>
          <a:stretch>
            <a:fillRect/>
          </a:stretch>
        </p:blipFill>
        <p:spPr>
          <a:xfrm>
            <a:off x="8217545" y="4373326"/>
            <a:ext cx="2781632" cy="16843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89FDA0-5DC6-69E9-C579-9D32BEB0DDEA}"/>
              </a:ext>
            </a:extLst>
          </p:cNvPr>
          <p:cNvSpPr txBox="1"/>
          <p:nvPr/>
        </p:nvSpPr>
        <p:spPr bwMode="auto">
          <a:xfrm>
            <a:off x="6166089" y="4426457"/>
            <a:ext cx="193276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PLM &amp; 3D Digital Twins</a:t>
            </a:r>
            <a:br>
              <a:rPr lang="en-GB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3D Visualisation &amp;  navigation in both PLM and EAM 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DDA460-C232-D1D3-C26D-D5E36B7785FB}"/>
              </a:ext>
            </a:extLst>
          </p:cNvPr>
          <p:cNvSpPr txBox="1"/>
          <p:nvPr/>
        </p:nvSpPr>
        <p:spPr bwMode="auto">
          <a:xfrm>
            <a:off x="216561" y="4446849"/>
            <a:ext cx="1932370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</a:t>
            </a:r>
            <a:br>
              <a:rPr lang="en-GB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Gradually providing more links and integrations with EAM.</a:t>
            </a:r>
          </a:p>
        </p:txBody>
      </p:sp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0D5744B-4AC4-DC22-77BE-5FE6AC19B6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7035" y="4399892"/>
            <a:ext cx="2906389" cy="16843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0F85CBA7-BE3D-F357-EC01-F8E06F3594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June 2025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BED70D6-B88F-2AF6-6296-06AC45FFD8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6089" y="1280319"/>
            <a:ext cx="4944577" cy="2703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807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C4F16B-8DCC-DFA5-3E27-D8C2AD230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D3FBC7-5CEA-A334-095E-71EFDB354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0864849" cy="4608512"/>
          </a:xfrm>
        </p:spPr>
        <p:txBody>
          <a:bodyPr/>
          <a:lstStyle/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Additional functionality and legacy applications have recently or are in the processes of being added or merged onto the EAM platform.</a:t>
            </a:r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Norma DB</a:t>
            </a:r>
          </a:p>
          <a:p>
            <a:pPr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Norma DB is being transformed to an application fully based on EAM and the EAM technology stack.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ePool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 &amp; Car Pool</a:t>
            </a:r>
          </a:p>
          <a:p>
            <a:pPr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Legacy tools for reserving and renting equipment have been move into EAM based on standard functionality.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CCC/TI Logbook</a:t>
            </a:r>
          </a:p>
          <a:p>
            <a:pPr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The new CCC/TI logbook is developed based on the EAM Logbook with many UI enhancements.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ESP Portal</a:t>
            </a:r>
          </a:p>
          <a:p>
            <a:pPr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The Electrical Safety Project Portal and its functionality is to a large extent based on EAM functionality.</a:t>
            </a:r>
          </a:p>
          <a:p>
            <a:pPr lvl="1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Extensions and enhancements are also resulting in improvements for all EAM users!</a:t>
            </a:r>
          </a:p>
          <a:p>
            <a:pPr marL="366712" lvl="1" indent="0">
              <a:buNone/>
            </a:pPr>
            <a:b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8F8E8F-2C53-5A7D-7FAA-67DEB16D0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2" cy="751151"/>
          </a:xfrm>
        </p:spPr>
        <p:txBody>
          <a:bodyPr/>
          <a:lstStyle/>
          <a:p>
            <a:r>
              <a:rPr lang="en-GB" sz="3400" dirty="0">
                <a:latin typeface="Arial" panose="020B0604020202020204" pitchFamily="34" charset="0"/>
                <a:cs typeface="Arial" panose="020B0604020202020204" pitchFamily="34" charset="0"/>
              </a:rPr>
              <a:t>The EAM footprint at CERN is growing even further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C366CC74-9854-22FC-D2D4-79A3E5D91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CH" sz="1050" dirty="0">
                <a:latin typeface="Arial" panose="020B0604020202020204" pitchFamily="34" charset="0"/>
                <a:cs typeface="Arial" panose="020B0604020202020204" pitchFamily="34" charset="0"/>
              </a:rPr>
              <a:t>EN-IM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2F03E7-0330-A9A1-AEAF-7082619839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June 2025</a:t>
            </a:r>
          </a:p>
        </p:txBody>
      </p:sp>
    </p:spTree>
    <p:extLst>
      <p:ext uri="{BB962C8B-B14F-4D97-AF65-F5344CB8AC3E}">
        <p14:creationId xmlns:p14="http://schemas.microsoft.com/office/powerpoint/2010/main" val="2526991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51C5E5-257C-434E-AE55-E6F269201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Number of users are stable. Usage is growing!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F67A844-6C3B-3D50-B888-1D01C5B9F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CH" sz="1050" dirty="0">
                <a:latin typeface="Arial" panose="020B0604020202020204" pitchFamily="34" charset="0"/>
                <a:cs typeface="Arial" panose="020B0604020202020204" pitchFamily="34" charset="0"/>
              </a:rPr>
              <a:t>EN-IM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598D0A38-B6A0-712E-7173-034949467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591100"/>
              </p:ext>
            </p:extLst>
          </p:nvPr>
        </p:nvGraphicFramePr>
        <p:xfrm>
          <a:off x="9302938" y="1812653"/>
          <a:ext cx="2338606" cy="982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38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46790">
                <a:tc>
                  <a:txBody>
                    <a:bodyPr/>
                    <a:lstStyle/>
                    <a:p>
                      <a:pPr algn="ctr"/>
                      <a:r>
                        <a:rPr lang="en-US" sz="3200" b="1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&gt;1 M</a:t>
                      </a:r>
                      <a:br>
                        <a:rPr lang="en-US" sz="3200" b="1" baseline="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Checklist Items </a:t>
                      </a:r>
                      <a:br>
                        <a:rPr lang="en-US" sz="1400" b="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 Year</a:t>
                      </a:r>
                      <a:endParaRPr lang="en-US" sz="2000" noProof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28143E98-A87E-2626-9A01-3D771D1B5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1500" y="1885027"/>
            <a:ext cx="602103" cy="602103"/>
          </a:xfrm>
          <a:prstGeom prst="rect">
            <a:avLst/>
          </a:prstGeom>
        </p:spPr>
      </p:pic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A45FE3FD-0644-948A-4995-40D017179D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637654"/>
              </p:ext>
            </p:extLst>
          </p:nvPr>
        </p:nvGraphicFramePr>
        <p:xfrm>
          <a:off x="9142453" y="3263370"/>
          <a:ext cx="2338606" cy="982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38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46790">
                <a:tc>
                  <a:txBody>
                    <a:bodyPr/>
                    <a:lstStyle/>
                    <a:p>
                      <a:pPr algn="ctr"/>
                      <a:r>
                        <a:rPr lang="en-US" sz="3200" b="1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&gt;100 k</a:t>
                      </a:r>
                    </a:p>
                    <a:p>
                      <a:pPr algn="ctr"/>
                      <a:r>
                        <a:rPr lang="en-US" sz="1400" b="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 Orders</a:t>
                      </a:r>
                      <a:br>
                        <a:rPr lang="en-US" sz="1400" b="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 Quarter</a:t>
                      </a:r>
                      <a:endParaRPr lang="en-US" sz="2000" noProof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9CC97928-39B3-2D41-8B66-5D7E878871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7113" y="3361256"/>
            <a:ext cx="566490" cy="566490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92ACAD8-D701-AF24-C56C-50B14622D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618732"/>
              </p:ext>
            </p:extLst>
          </p:nvPr>
        </p:nvGraphicFramePr>
        <p:xfrm>
          <a:off x="5122998" y="1349714"/>
          <a:ext cx="2338606" cy="982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38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46790">
                <a:tc>
                  <a:txBody>
                    <a:bodyPr/>
                    <a:lstStyle/>
                    <a:p>
                      <a:pPr algn="ctr"/>
                      <a:r>
                        <a:rPr lang="en-US" sz="3200" b="1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1.7k</a:t>
                      </a:r>
                      <a:br>
                        <a:rPr lang="en-US" sz="3200" b="1" baseline="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Active users </a:t>
                      </a:r>
                      <a:br>
                        <a:rPr lang="en-US" sz="1400" b="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 Month</a:t>
                      </a:r>
                      <a:endParaRPr lang="en-US" sz="2000" noProof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993DC6A-B280-9930-1D26-DA7A68F80E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387035"/>
              </p:ext>
            </p:extLst>
          </p:nvPr>
        </p:nvGraphicFramePr>
        <p:xfrm>
          <a:off x="9142453" y="4685460"/>
          <a:ext cx="2338606" cy="982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38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46790">
                <a:tc>
                  <a:txBody>
                    <a:bodyPr/>
                    <a:lstStyle/>
                    <a:p>
                      <a:pPr algn="ctr"/>
                      <a:r>
                        <a:rPr lang="en-US" sz="3200" b="1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k</a:t>
                      </a:r>
                    </a:p>
                    <a:p>
                      <a:pPr algn="ctr"/>
                      <a:r>
                        <a:rPr lang="en-US" sz="1400" b="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 Service Calls</a:t>
                      </a:r>
                      <a:br>
                        <a:rPr lang="en-US" sz="1400" b="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 Hour</a:t>
                      </a:r>
                      <a:endParaRPr lang="en-US" sz="2000" noProof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88E215CC-73AD-C97A-FC64-00EC9B999D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504371"/>
              </p:ext>
            </p:extLst>
          </p:nvPr>
        </p:nvGraphicFramePr>
        <p:xfrm>
          <a:off x="824124" y="1339226"/>
          <a:ext cx="2338606" cy="982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38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46790">
                <a:tc>
                  <a:txBody>
                    <a:bodyPr/>
                    <a:lstStyle/>
                    <a:p>
                      <a:pPr algn="ctr"/>
                      <a:r>
                        <a:rPr lang="en-US" sz="3200" b="1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3.7k</a:t>
                      </a:r>
                      <a:br>
                        <a:rPr lang="en-US" sz="3200" b="1" baseline="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Users </a:t>
                      </a:r>
                      <a:br>
                        <a:rPr lang="en-US" sz="1400" b="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 Year</a:t>
                      </a:r>
                      <a:endParaRPr lang="en-US" sz="2000" noProof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9" name="Picture 18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B619C762-6574-8C2B-9D85-C646B29CD8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1303" y="4904917"/>
            <a:ext cx="622300" cy="622300"/>
          </a:xfrm>
          <a:prstGeom prst="rect">
            <a:avLst/>
          </a:prstGeom>
        </p:spPr>
      </p:pic>
      <p:pic>
        <p:nvPicPr>
          <p:cNvPr id="28" name="Picture 27" descr="A graph with blue dots and numbers&#10;&#10;AI-generated content may be incorrect.">
            <a:extLst>
              <a:ext uri="{FF2B5EF4-FFF2-40B4-BE49-F238E27FC236}">
                <a16:creationId xmlns:a16="http://schemas.microsoft.com/office/drawing/2014/main" id="{A240B409-4FC4-D339-B9DA-E8994ACFE7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8698" y="2332694"/>
            <a:ext cx="3675063" cy="3344079"/>
          </a:xfrm>
          <a:prstGeom prst="rect">
            <a:avLst/>
          </a:prstGeom>
        </p:spPr>
      </p:pic>
      <p:pic>
        <p:nvPicPr>
          <p:cNvPr id="30" name="Picture 29" descr="A graph with a line going up&#10;&#10;AI-generated content may be incorrect.">
            <a:extLst>
              <a:ext uri="{FF2B5EF4-FFF2-40B4-BE49-F238E27FC236}">
                <a16:creationId xmlns:a16="http://schemas.microsoft.com/office/drawing/2014/main" id="{F9047BEF-61ED-1957-33E7-67B7840249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192" y="2332694"/>
            <a:ext cx="3777043" cy="3344079"/>
          </a:xfrm>
          <a:prstGeom prst="rect">
            <a:avLst/>
          </a:prstGeom>
        </p:spPr>
      </p:pic>
      <p:sp>
        <p:nvSpPr>
          <p:cNvPr id="31" name="Date Placeholder 3">
            <a:extLst>
              <a:ext uri="{FF2B5EF4-FFF2-40B4-BE49-F238E27FC236}">
                <a16:creationId xmlns:a16="http://schemas.microsoft.com/office/drawing/2014/main" id="{ED884684-DF5C-C3B7-7CD7-7428BEA74E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June 2025</a:t>
            </a:r>
          </a:p>
        </p:txBody>
      </p:sp>
    </p:spTree>
    <p:extLst>
      <p:ext uri="{BB962C8B-B14F-4D97-AF65-F5344CB8AC3E}">
        <p14:creationId xmlns:p14="http://schemas.microsoft.com/office/powerpoint/2010/main" val="2835039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C3684A-88F4-8D59-1979-65F061CC7E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004856-8595-70BB-DE4F-2A3DA8033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6735761" cy="4608512"/>
          </a:xfrm>
        </p:spPr>
        <p:txBody>
          <a:bodyPr/>
          <a:lstStyle/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Announcement from Hexagon last week</a:t>
            </a: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Hexagon will spin-off a company specialised on their software offering and it will include its;</a:t>
            </a:r>
          </a:p>
          <a:p>
            <a:pPr lvl="2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Asset Lifecycle Intelligence division (incl. EAM)</a:t>
            </a:r>
          </a:p>
          <a:p>
            <a:pPr lvl="2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Safety, Infrastructure and Geospatial division</a:t>
            </a:r>
          </a:p>
          <a:p>
            <a:pPr lvl="2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ETQ (Quality Management)</a:t>
            </a:r>
          </a:p>
          <a:p>
            <a:pPr lvl="2"/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Bricsys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(CAD)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The new company will be created Q1/Q2 2026 and will be called Octave.</a:t>
            </a:r>
          </a:p>
          <a:p>
            <a:pPr lvl="1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The product name HxGN EAM might change into Octave EAM, but we will continue to call it just EAM.</a:t>
            </a:r>
          </a:p>
          <a:p>
            <a:pPr lvl="1"/>
            <a:endParaRPr lang="en-GB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055F69-7865-7F77-DEB6-A5EFD4E63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dirty="0">
                <a:latin typeface="Arial" panose="020B0604020202020204" pitchFamily="34" charset="0"/>
                <a:cs typeface="Arial" panose="020B0604020202020204" pitchFamily="34" charset="0"/>
              </a:rPr>
              <a:t>Hexagon will split into two companies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910B48-FFFF-5979-3A28-3AB900C1D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CH" sz="1050" dirty="0">
                <a:latin typeface="Arial" panose="020B0604020202020204" pitchFamily="34" charset="0"/>
                <a:cs typeface="Arial" panose="020B0604020202020204" pitchFamily="34" charset="0"/>
              </a:rPr>
              <a:t>EN-IM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A397B-1AE6-D9A6-8959-F692E72C13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June 2025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1F85196F-59BB-5BC2-43AA-1875003748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8" name="Picture 4" descr="Mattias Stenberg stands on stage under a large, colorful arch display with the word &quot;OCTAVE&quot; prominently featured at Hexagon LIVE Global.">
            <a:extLst>
              <a:ext uri="{FF2B5EF4-FFF2-40B4-BE49-F238E27FC236}">
                <a16:creationId xmlns:a16="http://schemas.microsoft.com/office/drawing/2014/main" id="{C8BF53A6-8632-BAEB-3278-48563183F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752" y="2134394"/>
            <a:ext cx="4322260" cy="289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78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 (1)</Template>
  <TotalTime>14110</TotalTime>
  <Words>402</Words>
  <Application>Microsoft Macintosh PowerPoint</Application>
  <DocSecurity>0</DocSecurity>
  <PresentationFormat>Widescreen</PresentationFormat>
  <Paragraphs>57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Source Sans Pro</vt:lpstr>
      <vt:lpstr>Office Theme</vt:lpstr>
      <vt:lpstr>CERN EAM User Meeting 25 June 2025</vt:lpstr>
      <vt:lpstr>Agenda</vt:lpstr>
      <vt:lpstr>Our EAM Platform Enterprise Asset Management  @ CERN  </vt:lpstr>
      <vt:lpstr>Our EAM Platform Enterprise Asset Management  @ CERN  </vt:lpstr>
      <vt:lpstr>EAM remains a strategic core application in our portfolio</vt:lpstr>
      <vt:lpstr>The EAM footprint at CERN is growing even further</vt:lpstr>
      <vt:lpstr>Number of users are stable. Usage is growing!</vt:lpstr>
      <vt:lpstr>Hexagon will split into two companies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Open Source Components for Infor EAM</dc:title>
  <dc:subject/>
  <dc:creator>David Widegren</dc:creator>
  <cp:keywords/>
  <dc:description/>
  <cp:lastModifiedBy>David Widegren</cp:lastModifiedBy>
  <cp:revision>227</cp:revision>
  <dcterms:created xsi:type="dcterms:W3CDTF">2021-06-30T07:19:54Z</dcterms:created>
  <dcterms:modified xsi:type="dcterms:W3CDTF">2025-06-25T07:53:36Z</dcterms:modified>
  <cp:category/>
  <dc:identifier/>
  <cp:contentStatus/>
  <dc:language/>
  <cp:version/>
</cp:coreProperties>
</file>