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99" r:id="rId2"/>
    <p:sldId id="464" r:id="rId3"/>
    <p:sldId id="485" r:id="rId4"/>
    <p:sldId id="487" r:id="rId5"/>
    <p:sldId id="486" r:id="rId6"/>
    <p:sldId id="488" r:id="rId7"/>
    <p:sldId id="489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79B42125-7BBE-444A-87DA-2E628F461EFE}">
          <p14:sldIdLst>
            <p14:sldId id="299"/>
            <p14:sldId id="464"/>
            <p14:sldId id="485"/>
            <p14:sldId id="487"/>
            <p14:sldId id="486"/>
            <p14:sldId id="488"/>
            <p14:sldId id="489"/>
          </p14:sldIdLst>
        </p14:section>
        <p14:section name="additional slides" id="{08DA4789-8D08-4925-8266-AAC9DFFB1C1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7A7A7A"/>
    <a:srgbClr val="5B9BD5"/>
    <a:srgbClr val="8D1C1C"/>
    <a:srgbClr val="005CB2"/>
    <a:srgbClr val="7030A0"/>
    <a:srgbClr val="A66BD3"/>
    <a:srgbClr val="595959"/>
    <a:srgbClr val="A6A6A6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6074" autoAdjust="0"/>
  </p:normalViewPr>
  <p:slideViewPr>
    <p:cSldViewPr snapToGrid="0">
      <p:cViewPr varScale="1">
        <p:scale>
          <a:sx n="127" d="100"/>
          <a:sy n="127" d="100"/>
        </p:scale>
        <p:origin x="912" y="114"/>
      </p:cViewPr>
      <p:guideLst>
        <p:guide orient="horz" pos="2160"/>
        <p:guide pos="292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FBB26-974E-4E3E-B9EE-8AF5B531FA89}" type="datetimeFigureOut">
              <a:rPr lang="en-GB" smtClean="0"/>
              <a:t>11/06/2025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41AE5-33AB-47B7-A221-BA9A3BE80BA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41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1A01C-608C-4101-B2D1-706A3AF80B9B}" type="datetimeFigureOut">
              <a:rPr lang="en-GB" smtClean="0"/>
              <a:t>11/06/2025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5D69-A0FB-4BB6-B134-A77196E9245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56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arge factory with lots of machinery&#10;&#10;Description automatically generated">
            <a:extLst>
              <a:ext uri="{FF2B5EF4-FFF2-40B4-BE49-F238E27FC236}">
                <a16:creationId xmlns:a16="http://schemas.microsoft.com/office/drawing/2014/main" id="{06CFB6F0-B6B8-B1B7-94AF-8614FA3F5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39" t="17447" r="9855"/>
          <a:stretch/>
        </p:blipFill>
        <p:spPr>
          <a:xfrm>
            <a:off x="-1" y="-2480"/>
            <a:ext cx="9144001" cy="68618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67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050"/>
            <a:ext cx="7772400" cy="3441529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5" y="5452665"/>
            <a:ext cx="8426449" cy="84549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 userDrawn="1"/>
        </p:nvGrpSpPr>
        <p:grpSpPr>
          <a:xfrm>
            <a:off x="8492604" y="4977630"/>
            <a:ext cx="543446" cy="1228436"/>
            <a:chOff x="11353800" y="5268884"/>
            <a:chExt cx="724594" cy="1228436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/>
              <a:pPr/>
              <a:t>6/11/2025</a:t>
            </a:fld>
            <a:endParaRPr lang="fr-CH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30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13" y="51163"/>
            <a:ext cx="856887" cy="85688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5844194" y="120650"/>
            <a:ext cx="233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CERN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TE-MSC-HSD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00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1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35428"/>
            <a:ext cx="7886700" cy="3754224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45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1" y="868680"/>
            <a:ext cx="4392930" cy="56540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68680"/>
            <a:ext cx="4375514" cy="56540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75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2"/>
          <p:cNvSpPr txBox="1">
            <a:spLocks/>
          </p:cNvSpPr>
          <p:nvPr userDrawn="1"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+mj-lt"/>
              </a:rPr>
              <a:t>Christian Barth</a:t>
            </a:r>
            <a:endParaRPr lang="en-GB" sz="3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13" y="51163"/>
            <a:ext cx="856887" cy="856887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5844194" y="120650"/>
            <a:ext cx="233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CERN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TE-MSC-SCD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2543835-A080-22B9-391F-C9DF08E145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908050"/>
            <a:ext cx="7772400" cy="3441529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Thank you for your attention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60FB9BB7-A18C-B06F-EA36-BA9181FC2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775" y="5452665"/>
            <a:ext cx="8426449" cy="84549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6D0AD6-2363-E115-FB12-08A3F1B2CD11}"/>
              </a:ext>
            </a:extLst>
          </p:cNvPr>
          <p:cNvGrpSpPr/>
          <p:nvPr userDrawn="1"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67D0386-6AD0-3976-6776-EA7EB0BFCD91}"/>
                </a:ext>
              </a:extLst>
            </p:cNvPr>
            <p:cNvCxnSpPr/>
            <p:nvPr userDrawn="1"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CD00ED7-4AED-7C79-319A-167E35DCAF8C}"/>
                </a:ext>
              </a:extLst>
            </p:cNvPr>
            <p:cNvCxnSpPr/>
            <p:nvPr userDrawn="1"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CA6855-D726-F59D-9037-C697115D54E4}"/>
              </a:ext>
            </a:extLst>
          </p:cNvPr>
          <p:cNvGrpSpPr/>
          <p:nvPr userDrawn="1"/>
        </p:nvGrpSpPr>
        <p:grpSpPr>
          <a:xfrm>
            <a:off x="8492604" y="4977630"/>
            <a:ext cx="543446" cy="1228436"/>
            <a:chOff x="11353800" y="5268884"/>
            <a:chExt cx="724594" cy="122843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85E98CF-481A-4C0B-76FB-28A716990FFF}"/>
                </a:ext>
              </a:extLst>
            </p:cNvPr>
            <p:cNvCxnSpPr/>
            <p:nvPr userDrawn="1"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895E1F5-0528-8AF6-F195-B6ECCF979D27}"/>
                </a:ext>
              </a:extLst>
            </p:cNvPr>
            <p:cNvCxnSpPr/>
            <p:nvPr userDrawn="1"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FC25D33C-0EDF-C2E4-19F4-FC5B69920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/>
              <a:pPr/>
              <a:t>6/11/2025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6445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679268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655697"/>
            <a:ext cx="9144000" cy="202306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" y="-87086"/>
            <a:ext cx="8882743" cy="908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" y="795366"/>
            <a:ext cx="8882743" cy="5753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2575" y="6632491"/>
            <a:ext cx="5829300" cy="260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" y="6632486"/>
            <a:ext cx="527050" cy="260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C0F8E2E5-2E63-42A5-93FB-685D6DCDE574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54461" y="737317"/>
            <a:ext cx="539355" cy="1228436"/>
            <a:chOff x="89297" y="1016000"/>
            <a:chExt cx="539355" cy="122843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89297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89299" y="101600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 userDrawn="1"/>
        </p:nvGrpSpPr>
        <p:grpSpPr>
          <a:xfrm>
            <a:off x="8541478" y="5373392"/>
            <a:ext cx="543445" cy="1228436"/>
            <a:chOff x="8515351" y="5268884"/>
            <a:chExt cx="543445" cy="1228436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9058796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8515351" y="649732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7381875" y="6632490"/>
            <a:ext cx="1762126" cy="260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CHRISTIAN</a:t>
            </a:r>
            <a:r>
              <a:rPr lang="en-GB" baseline="0" dirty="0"/>
              <a:t> BARTH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9004DF-E039-46DF-B515-BFC5818661C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526" y="99212"/>
            <a:ext cx="48434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2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9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orient="horz" pos="2260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5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045" y="2292011"/>
            <a:ext cx="8860117" cy="2698231"/>
          </a:xfrm>
        </p:spPr>
        <p:txBody>
          <a:bodyPr>
            <a:noAutofit/>
          </a:bodyPr>
          <a:lstStyle/>
          <a:p>
            <a:r>
              <a:rPr lang="en-GB" sz="7200" dirty="0"/>
              <a:t>Electrical insulation testing of the HL-LHC Cold Powering Systems</a:t>
            </a:r>
            <a:endParaRPr lang="en-GB" sz="54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632575"/>
            <a:ext cx="527050" cy="260350"/>
          </a:xfrm>
        </p:spPr>
        <p:txBody>
          <a:bodyPr/>
          <a:lstStyle/>
          <a:p>
            <a:fld id="{C0F8E2E5-2E63-42A5-93FB-685D6DCDE574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-21811" y="5964560"/>
            <a:ext cx="9135154" cy="731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000" b="1" dirty="0">
                <a:solidFill>
                  <a:schemeClr val="bg1"/>
                </a:solidFill>
              </a:rPr>
              <a:t>C. Barth, M.-P. Careil, A. Ballarino </a:t>
            </a:r>
            <a:r>
              <a:rPr lang="en-US" sz="2000" b="1">
                <a:solidFill>
                  <a:schemeClr val="bg1"/>
                </a:solidFill>
              </a:rPr>
              <a:t>on behalf of WP6a</a:t>
            </a:r>
            <a:endParaRPr lang="en-US" sz="2000" b="1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</a:pP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AC9914-7587-0E23-19B9-7A4951F99EB4}"/>
              </a:ext>
            </a:extLst>
          </p:cNvPr>
          <p:cNvSpPr txBox="1"/>
          <p:nvPr/>
        </p:nvSpPr>
        <p:spPr>
          <a:xfrm>
            <a:off x="121045" y="5141017"/>
            <a:ext cx="8910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MSC Technical Forum #15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AF5E2B2-80FC-ACBE-5394-FA9393FCB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ED91CECC-00D3-494A-A129-134E19EB5915}" type="datetime1">
              <a:rPr lang="en-US" smtClean="0">
                <a:solidFill>
                  <a:srgbClr val="FF0000"/>
                </a:solidFill>
              </a:rPr>
              <a:t>6/11/2025</a:t>
            </a:fld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0532A-BD33-8C69-B2B0-7BF49BD6C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3115-9096-DA1B-850D-74A67D5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requirements &amp; design criteria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0153-8558-2437-90E2-0790AA57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802286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Highest possible voltage during operation:</a:t>
            </a:r>
            <a:endParaRPr lang="en-GB" dirty="0"/>
          </a:p>
          <a:p>
            <a:pPr lvl="1"/>
            <a:r>
              <a:rPr lang="en-GB" dirty="0"/>
              <a:t>Inner Triplets: 914 V</a:t>
            </a:r>
          </a:p>
          <a:p>
            <a:pPr lvl="1"/>
            <a:r>
              <a:rPr lang="en-GB" dirty="0"/>
              <a:t>Matching Sections: 1268 V</a:t>
            </a:r>
          </a:p>
          <a:p>
            <a:pPr lvl="1"/>
            <a:r>
              <a:rPr lang="en-GB" dirty="0"/>
              <a:t>120 A / 200 A correctors: 242 V</a:t>
            </a:r>
          </a:p>
          <a:p>
            <a:r>
              <a:rPr lang="en-GB" b="1" dirty="0"/>
              <a:t>Electrical test levels (Components):</a:t>
            </a:r>
          </a:p>
          <a:p>
            <a:pPr lvl="1"/>
            <a:r>
              <a:rPr lang="en-GB" u="sng" dirty="0"/>
              <a:t>MgB</a:t>
            </a:r>
            <a:r>
              <a:rPr lang="en-GB" u="sng" baseline="-25000" dirty="0"/>
              <a:t>2</a:t>
            </a:r>
            <a:r>
              <a:rPr lang="en-GB" u="sng" dirty="0"/>
              <a:t> cables</a:t>
            </a:r>
            <a:r>
              <a:rPr lang="en-GB" dirty="0"/>
              <a:t>: in air </a:t>
            </a:r>
          </a:p>
          <a:p>
            <a:pPr lvl="2"/>
            <a:r>
              <a:rPr lang="en-GB" dirty="0"/>
              <a:t>Inner Triplets: 15.0 kV (NOC equivalent: 815 %)</a:t>
            </a:r>
          </a:p>
          <a:p>
            <a:pPr lvl="2"/>
            <a:r>
              <a:rPr lang="en-GB" dirty="0"/>
              <a:t>Matching Sections: 15.0 kV (NOC equivalent: 580 %)</a:t>
            </a:r>
          </a:p>
          <a:p>
            <a:pPr lvl="1"/>
            <a:r>
              <a:rPr lang="en-GB" u="sng" dirty="0"/>
              <a:t>Vapor cooled current leads</a:t>
            </a:r>
            <a:r>
              <a:rPr lang="en-GB" dirty="0"/>
              <a:t>: in warm He gas (300 K GHe)</a:t>
            </a:r>
          </a:p>
          <a:p>
            <a:pPr lvl="2"/>
            <a:r>
              <a:rPr lang="en-GB" dirty="0"/>
              <a:t>Inner Triplets: 5.0 kV (NOC equivalent: 550 %)</a:t>
            </a:r>
          </a:p>
          <a:p>
            <a:pPr lvl="2"/>
            <a:r>
              <a:rPr lang="en-GB" dirty="0"/>
              <a:t>Matching Sections: 5.0 kV (NOC equivalent: 400 %)</a:t>
            </a:r>
          </a:p>
          <a:p>
            <a:pPr lvl="1"/>
            <a:r>
              <a:rPr lang="en-GB" u="sng" dirty="0"/>
              <a:t>IFS system</a:t>
            </a:r>
            <a:r>
              <a:rPr lang="en-GB" dirty="0"/>
              <a:t>: in air</a:t>
            </a:r>
          </a:p>
          <a:p>
            <a:pPr lvl="2"/>
            <a:r>
              <a:rPr lang="en-GB" dirty="0"/>
              <a:t>Inner Triplets: 5.0 kV (NOC equivalent: 55 %)</a:t>
            </a:r>
          </a:p>
          <a:p>
            <a:pPr lvl="2"/>
            <a:r>
              <a:rPr lang="en-GB" dirty="0"/>
              <a:t>Matching Sections: 5.0 kV (NOC equivalent: 40 %)</a:t>
            </a:r>
          </a:p>
          <a:p>
            <a:pPr lvl="1"/>
            <a:r>
              <a:rPr lang="en-GB" u="sng" dirty="0"/>
              <a:t>IFS system</a:t>
            </a:r>
            <a:r>
              <a:rPr lang="en-GB" dirty="0"/>
              <a:t>: in warm He gas (300 K GHe)</a:t>
            </a:r>
          </a:p>
          <a:p>
            <a:pPr lvl="2"/>
            <a:r>
              <a:rPr lang="en-GB" dirty="0"/>
              <a:t>Inner Triplets: 3.1 kV (NOC equivalent: 340 %)</a:t>
            </a:r>
          </a:p>
          <a:p>
            <a:pPr lvl="2"/>
            <a:r>
              <a:rPr lang="en-GB" dirty="0"/>
              <a:t>Matching Sections: 3.1 kV (NOC equivalent: 240 %)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1717C-5EAB-434C-55B4-8F4769C4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98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A7A7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A7A7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A7A7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23B0D-2D31-8535-CF78-89D3FF5C3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36FF9-BCA9-6C82-ACF7-38C0B0297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requirements &amp; design criteria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62BFF-2929-DB54-EAA5-6121D5744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912322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Highest possible voltage during operation: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Inner Triplets: 914 V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Matching Sections: 1268 V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120 A / 200 A correctors: 242 V</a:t>
            </a:r>
          </a:p>
          <a:p>
            <a:r>
              <a:rPr lang="en-GB" b="1" dirty="0"/>
              <a:t>Electrical test levels (System):</a:t>
            </a:r>
          </a:p>
          <a:p>
            <a:pPr lvl="1"/>
            <a:r>
              <a:rPr lang="en-GB" u="sng" dirty="0"/>
              <a:t>Full system</a:t>
            </a:r>
            <a:r>
              <a:rPr lang="en-GB" dirty="0"/>
              <a:t>: in air</a:t>
            </a:r>
          </a:p>
          <a:p>
            <a:pPr lvl="2"/>
            <a:r>
              <a:rPr lang="en-GB" dirty="0"/>
              <a:t>Inner Triplets: 5.0 kV (NOC equivalent: 270 %)</a:t>
            </a:r>
          </a:p>
          <a:p>
            <a:pPr lvl="2"/>
            <a:r>
              <a:rPr lang="en-GB" dirty="0"/>
              <a:t>Matching Sections: 5.0 kV (NOC equivalent: 195 %)</a:t>
            </a:r>
          </a:p>
          <a:p>
            <a:pPr lvl="1"/>
            <a:r>
              <a:rPr lang="en-GB" u="sng" dirty="0"/>
              <a:t>Full system</a:t>
            </a:r>
            <a:r>
              <a:rPr lang="en-GB" dirty="0"/>
              <a:t>: in nominal operating conditions (20 K GHe)</a:t>
            </a:r>
          </a:p>
          <a:p>
            <a:pPr lvl="2"/>
            <a:r>
              <a:rPr lang="en-GB" dirty="0"/>
              <a:t>Inner Triplets: 2.3 kV (NOC equivalent: 250 %)</a:t>
            </a:r>
          </a:p>
          <a:p>
            <a:pPr lvl="2"/>
            <a:r>
              <a:rPr lang="en-GB" dirty="0"/>
              <a:t>Matching Sections: 2.3 kV (NOC equivalent: 180 %)</a:t>
            </a:r>
          </a:p>
          <a:p>
            <a:pPr lvl="1"/>
            <a:r>
              <a:rPr lang="en-GB" u="sng" dirty="0"/>
              <a:t>Full system</a:t>
            </a:r>
            <a:r>
              <a:rPr lang="en-GB" dirty="0"/>
              <a:t>: in warm He gas (300 K GHe)</a:t>
            </a:r>
          </a:p>
          <a:p>
            <a:pPr lvl="2"/>
            <a:r>
              <a:rPr lang="en-GB" dirty="0"/>
              <a:t>Inner Triplets: 1.1 kV (NOC equivalent: 600 %)</a:t>
            </a:r>
          </a:p>
          <a:p>
            <a:pPr lvl="2"/>
            <a:r>
              <a:rPr lang="en-GB" dirty="0"/>
              <a:t>Matching Sections: 1.1 kV (NOC equivalent: 440 %)</a:t>
            </a:r>
          </a:p>
          <a:p>
            <a:r>
              <a:rPr lang="en-GB" b="1" dirty="0"/>
              <a:t>Electrical test levels (</a:t>
            </a:r>
            <a:r>
              <a:rPr lang="pt-BR" b="1" dirty="0"/>
              <a:t>120 A / 200 A correctors</a:t>
            </a:r>
            <a:r>
              <a:rPr lang="en-GB" b="1" dirty="0"/>
              <a:t>):</a:t>
            </a:r>
          </a:p>
          <a:p>
            <a:pPr lvl="1"/>
            <a:r>
              <a:rPr lang="en-GB" u="sng" dirty="0"/>
              <a:t>Conduction cooled leads</a:t>
            </a:r>
            <a:r>
              <a:rPr lang="en-GB" dirty="0"/>
              <a:t>: in warm He gas (300 K GHe)</a:t>
            </a:r>
          </a:p>
          <a:p>
            <a:pPr lvl="2"/>
            <a:r>
              <a:rPr lang="en-GB" dirty="0"/>
              <a:t>5.0 kV (NOC equivalent: 2060 %)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5F039-7B18-E029-5105-41B189BA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673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76567-C456-9F3C-EA8F-74ABE56FA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B52D3-AA38-0604-C039-EA1060B2D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test devices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E87F0-7DF8-8535-34F9-0A53267AE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912322"/>
          </a:xfrm>
        </p:spPr>
        <p:txBody>
          <a:bodyPr>
            <a:normAutofit/>
          </a:bodyPr>
          <a:lstStyle/>
          <a:p>
            <a:r>
              <a:rPr lang="en-GB" b="1" dirty="0"/>
              <a:t>Spark tester </a:t>
            </a:r>
          </a:p>
          <a:p>
            <a:pPr lvl="1"/>
            <a:r>
              <a:rPr lang="en-GB" dirty="0"/>
              <a:t>Fixed voltage applied with insulated metal ‘curtain’</a:t>
            </a:r>
          </a:p>
          <a:p>
            <a:pPr lvl="1"/>
            <a:r>
              <a:rPr lang="en-GB" dirty="0"/>
              <a:t>Fixed current limit, no measurement, only pass/fail</a:t>
            </a:r>
          </a:p>
          <a:p>
            <a:pPr lvl="1"/>
            <a:r>
              <a:rPr lang="en-GB" dirty="0"/>
              <a:t>One HV output, up to 15 kV</a:t>
            </a:r>
          </a:p>
          <a:p>
            <a:r>
              <a:rPr lang="en-GB" b="1" dirty="0"/>
              <a:t>Megger</a:t>
            </a:r>
          </a:p>
          <a:p>
            <a:pPr lvl="1"/>
            <a:r>
              <a:rPr lang="en-GB" dirty="0"/>
              <a:t>Ramp in steps to test voltage, hold test voltage for defined time</a:t>
            </a:r>
          </a:p>
          <a:p>
            <a:pPr lvl="1"/>
            <a:r>
              <a:rPr lang="en-GB" dirty="0"/>
              <a:t>Fixed current limit, insulation resistance measurement</a:t>
            </a:r>
          </a:p>
          <a:p>
            <a:pPr lvl="1"/>
            <a:r>
              <a:rPr lang="en-GB" dirty="0"/>
              <a:t>One HV output, up to 10 kV</a:t>
            </a:r>
          </a:p>
          <a:p>
            <a:r>
              <a:rPr lang="en-GB" b="1" dirty="0"/>
              <a:t>WP6a ramping HV tester</a:t>
            </a:r>
          </a:p>
          <a:p>
            <a:pPr lvl="1"/>
            <a:r>
              <a:rPr lang="en-GB" dirty="0"/>
              <a:t>Any combination of voltage ramps &amp; plateaus</a:t>
            </a:r>
          </a:p>
          <a:p>
            <a:pPr lvl="1"/>
            <a:r>
              <a:rPr lang="en-GB" dirty="0"/>
              <a:t>Any combination of current limits, current limit ramps possible</a:t>
            </a:r>
          </a:p>
          <a:p>
            <a:pPr lvl="1"/>
            <a:r>
              <a:rPr lang="en-GB" dirty="0"/>
              <a:t>24 bit, high-speed logging, 50 kHz acquisition, filtered to 1 kHz</a:t>
            </a:r>
          </a:p>
          <a:p>
            <a:pPr lvl="1"/>
            <a:r>
              <a:rPr lang="en-GB" dirty="0"/>
              <a:t>Data analysis script with semi-automatic report generation</a:t>
            </a:r>
          </a:p>
          <a:p>
            <a:pPr lvl="1"/>
            <a:r>
              <a:rPr lang="en-GB" dirty="0"/>
              <a:t>One HV output, up to 15 kV</a:t>
            </a:r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74396-452C-9C04-BB91-E58037EE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68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9D10E-23F8-C0CB-462C-9B4CA77CB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E3144-F626-418B-5104-5D55E08BC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sequence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EC93F-6DCF-48CE-6877-1AC745793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9285127" cy="5912322"/>
          </a:xfrm>
        </p:spPr>
        <p:txBody>
          <a:bodyPr>
            <a:normAutofit/>
          </a:bodyPr>
          <a:lstStyle/>
          <a:p>
            <a:r>
              <a:rPr lang="en-GB" b="1" dirty="0"/>
              <a:t>Electrical tests during current lead production:</a:t>
            </a:r>
            <a:endParaRPr lang="en-GB" dirty="0"/>
          </a:p>
          <a:p>
            <a:pPr lvl="1"/>
            <a:r>
              <a:rPr lang="en-GB" dirty="0"/>
              <a:t>In-line during HTS cabling: 10 kV, air*</a:t>
            </a:r>
          </a:p>
          <a:p>
            <a:pPr lvl="1"/>
            <a:r>
              <a:rPr lang="en-GB" dirty="0"/>
              <a:t>Vapor cooled lead assembly completion: 5 kV, warm GHe***</a:t>
            </a:r>
          </a:p>
          <a:p>
            <a:pPr lvl="1"/>
            <a:r>
              <a:rPr lang="en-GB" dirty="0"/>
              <a:t>Conduction cooled lead assembly completion: 5 kV, warm GHe***</a:t>
            </a:r>
          </a:p>
          <a:p>
            <a:r>
              <a:rPr lang="en-GB" b="1" dirty="0"/>
              <a:t>Electrical tests during MgB</a:t>
            </a:r>
            <a:r>
              <a:rPr lang="en-GB" b="1" baseline="-25000" dirty="0"/>
              <a:t>2</a:t>
            </a:r>
            <a:r>
              <a:rPr lang="en-GB" b="1" dirty="0"/>
              <a:t> cable production:</a:t>
            </a:r>
            <a:endParaRPr lang="en-GB" dirty="0"/>
          </a:p>
          <a:p>
            <a:pPr lvl="1"/>
            <a:r>
              <a:rPr lang="en-GB" dirty="0"/>
              <a:t>In-line during cabling: 15 kV, air*</a:t>
            </a:r>
          </a:p>
          <a:p>
            <a:pPr lvl="1"/>
            <a:r>
              <a:rPr lang="en-GB" dirty="0"/>
              <a:t>After cabling: 15 kV, air***</a:t>
            </a:r>
          </a:p>
          <a:p>
            <a:pPr lvl="1"/>
            <a:r>
              <a:rPr lang="en-GB" dirty="0"/>
              <a:t>After reception at CERN: 10 kV, air***</a:t>
            </a:r>
          </a:p>
          <a:p>
            <a:r>
              <a:rPr lang="en-GB" b="1" dirty="0"/>
              <a:t>Electrical tests of instrumentation system:</a:t>
            </a:r>
            <a:endParaRPr lang="en-GB" dirty="0"/>
          </a:p>
          <a:p>
            <a:pPr lvl="1"/>
            <a:r>
              <a:rPr lang="en-GB" dirty="0"/>
              <a:t>In-line during wire production: 15 kV, air*</a:t>
            </a:r>
          </a:p>
          <a:p>
            <a:pPr lvl="1"/>
            <a:r>
              <a:rPr lang="en-GB" dirty="0"/>
              <a:t>After bundle forming and insertion in capillaries: 5 kV**</a:t>
            </a:r>
          </a:p>
          <a:p>
            <a:pPr lvl="1"/>
            <a:r>
              <a:rPr lang="en-GB" dirty="0"/>
              <a:t>After IFS completion: 5 kV, air and 3.1 kV, warm GHe**</a:t>
            </a:r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253E1-BB92-4DD2-D7D9-2060322E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D81BA-FC24-D325-A92B-702533C4DB44}"/>
              </a:ext>
            </a:extLst>
          </p:cNvPr>
          <p:cNvSpPr txBox="1"/>
          <p:nvPr/>
        </p:nvSpPr>
        <p:spPr>
          <a:xfrm>
            <a:off x="50880" y="6283842"/>
            <a:ext cx="91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*Spark Tester	**Megger	***WP6a Ramping HV tester		****ELQA team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2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DDE0D-2337-B96C-E8B7-654AA473B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AB61E-9704-4A72-8728-3722E9AA1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sequence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469E0-6A53-5577-8546-61354512F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912322"/>
          </a:xfrm>
        </p:spPr>
        <p:txBody>
          <a:bodyPr>
            <a:normAutofit/>
          </a:bodyPr>
          <a:lstStyle/>
          <a:p>
            <a:r>
              <a:rPr lang="en-GB" b="1" dirty="0"/>
              <a:t>Electrical tests during Cold Powering system assembly:</a:t>
            </a:r>
            <a:endParaRPr lang="en-GB" dirty="0"/>
          </a:p>
          <a:p>
            <a:pPr lvl="1"/>
            <a:r>
              <a:rPr lang="en-GB" dirty="0"/>
              <a:t>After MgB</a:t>
            </a:r>
            <a:r>
              <a:rPr lang="en-GB" baseline="-25000" dirty="0"/>
              <a:t>2</a:t>
            </a:r>
            <a:r>
              <a:rPr lang="en-GB" dirty="0"/>
              <a:t> cable insertion in flexible cryostat: 5 kV, air***</a:t>
            </a:r>
          </a:p>
          <a:p>
            <a:pPr lvl="1"/>
            <a:r>
              <a:rPr lang="en-GB" dirty="0"/>
              <a:t>After DFHX/DFHM splicing &amp; insulation: 5 kV, air***</a:t>
            </a:r>
          </a:p>
          <a:p>
            <a:pPr lvl="1"/>
            <a:r>
              <a:rPr lang="en-GB" dirty="0"/>
              <a:t>After DFX/DFM splicing:</a:t>
            </a:r>
          </a:p>
          <a:p>
            <a:pPr lvl="2"/>
            <a:r>
              <a:rPr lang="en-GB" dirty="0"/>
              <a:t>5 kV, air*** (prototype), </a:t>
            </a:r>
            <a:r>
              <a:rPr lang="en-GB" dirty="0">
                <a:solidFill>
                  <a:srgbClr val="FF0000"/>
                </a:solidFill>
              </a:rPr>
              <a:t>skipped for series</a:t>
            </a:r>
          </a:p>
          <a:p>
            <a:pPr lvl="1"/>
            <a:r>
              <a:rPr lang="en-GB" dirty="0"/>
              <a:t>After short-circuits:</a:t>
            </a:r>
          </a:p>
          <a:p>
            <a:pPr lvl="2"/>
            <a:r>
              <a:rPr lang="en-GB" dirty="0"/>
              <a:t>5 kV, air*** (prototype), </a:t>
            </a:r>
            <a:r>
              <a:rPr lang="en-GB" dirty="0">
                <a:solidFill>
                  <a:srgbClr val="FF0000"/>
                </a:solidFill>
              </a:rPr>
              <a:t>skipped for series</a:t>
            </a:r>
          </a:p>
          <a:p>
            <a:pPr lvl="1"/>
            <a:r>
              <a:rPr lang="en-GB" dirty="0"/>
              <a:t>After DFX/DFM closure:</a:t>
            </a:r>
          </a:p>
          <a:p>
            <a:pPr lvl="2"/>
            <a:r>
              <a:rPr lang="en-GB" dirty="0"/>
              <a:t>5 kV, air*** (prototype)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1.1 kV, warm </a:t>
            </a:r>
            <a:r>
              <a:rPr lang="en-GB" dirty="0" err="1">
                <a:solidFill>
                  <a:srgbClr val="FF0000"/>
                </a:solidFill>
              </a:rPr>
              <a:t>gHe</a:t>
            </a:r>
            <a:r>
              <a:rPr lang="en-GB" dirty="0">
                <a:solidFill>
                  <a:srgbClr val="FF0000"/>
                </a:solidFill>
              </a:rPr>
              <a:t>*** (series)</a:t>
            </a:r>
          </a:p>
          <a:p>
            <a:r>
              <a:rPr lang="en-GB" dirty="0"/>
              <a:t>Differences prototype </a:t>
            </a:r>
            <a:r>
              <a:rPr lang="en-GB" dirty="0">
                <a:sym typeface="Wingdings" panose="05000000000000000000" pitchFamily="2" charset="2"/>
              </a:rPr>
              <a:t> series</a:t>
            </a:r>
          </a:p>
          <a:p>
            <a:pPr lvl="1"/>
            <a:r>
              <a:rPr lang="en-GB" dirty="0"/>
              <a:t>No 5 kV, air tests on DFX/DFM side as presence of GHe is possible in system stemming from DFHX/DFHM leak tests</a:t>
            </a:r>
          </a:p>
          <a:p>
            <a:pPr lvl="1"/>
            <a:r>
              <a:rPr lang="en-GB" dirty="0"/>
              <a:t>Skipping DFX/DFM tests, after closure final 1.1kV GHe test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8337A-064D-D135-BC83-FF40282E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0E6C1-CC1F-AA51-2442-8104FA9BB9F0}"/>
              </a:ext>
            </a:extLst>
          </p:cNvPr>
          <p:cNvSpPr txBox="1"/>
          <p:nvPr/>
        </p:nvSpPr>
        <p:spPr>
          <a:xfrm>
            <a:off x="50880" y="6283842"/>
            <a:ext cx="91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*Spark Tester	**Megger	***WP6a Ramping HV tester		****ELQA team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906B94A-3BE6-8981-F9CB-4A793ADDC8EC}"/>
              </a:ext>
            </a:extLst>
          </p:cNvPr>
          <p:cNvGrpSpPr/>
          <p:nvPr/>
        </p:nvGrpSpPr>
        <p:grpSpPr>
          <a:xfrm>
            <a:off x="6438377" y="2116899"/>
            <a:ext cx="1695130" cy="2373682"/>
            <a:chOff x="6438377" y="2116899"/>
            <a:chExt cx="1695130" cy="237368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86DA4BD-6A5E-0DE6-3FF6-F0F5A8AF3B6D}"/>
                </a:ext>
              </a:extLst>
            </p:cNvPr>
            <p:cNvCxnSpPr/>
            <p:nvPr/>
          </p:nvCxnSpPr>
          <p:spPr>
            <a:xfrm>
              <a:off x="6438377" y="2116899"/>
              <a:ext cx="0" cy="23736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833C01-344D-F446-20EC-97823FA245AC}"/>
                </a:ext>
              </a:extLst>
            </p:cNvPr>
            <p:cNvSpPr txBox="1"/>
            <p:nvPr/>
          </p:nvSpPr>
          <p:spPr>
            <a:xfrm>
              <a:off x="6438377" y="2497571"/>
              <a:ext cx="169513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GHe presence possible in system due to DFHX/DFHM leak tests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793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0F9F8-83E2-E902-7A89-AA2D8EE8D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14A72-A48D-5835-5FD2-6D7A359D2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sequence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BFA20-96C0-5F4D-9F65-DC82F1A8E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795366"/>
            <a:ext cx="8882743" cy="5912322"/>
          </a:xfrm>
        </p:spPr>
        <p:txBody>
          <a:bodyPr>
            <a:normAutofit/>
          </a:bodyPr>
          <a:lstStyle/>
          <a:p>
            <a:r>
              <a:rPr lang="en-GB" b="1" dirty="0"/>
              <a:t>Electrical tests during Cold Powering system validation:</a:t>
            </a:r>
            <a:endParaRPr lang="en-GB" dirty="0"/>
          </a:p>
          <a:p>
            <a:pPr lvl="1"/>
            <a:r>
              <a:rPr lang="en-GB" dirty="0"/>
              <a:t>Before cold test: 1.1 kV, warm GHe****</a:t>
            </a:r>
          </a:p>
          <a:p>
            <a:pPr lvl="1"/>
            <a:r>
              <a:rPr lang="en-GB" dirty="0"/>
              <a:t>After cold test: 2.3 kV, NOC****</a:t>
            </a:r>
          </a:p>
          <a:p>
            <a:pPr lvl="1"/>
            <a:r>
              <a:rPr lang="en-GB" dirty="0"/>
              <a:t>After cold test: 1.1 kV, warm GHe****</a:t>
            </a:r>
          </a:p>
          <a:p>
            <a:r>
              <a:rPr lang="en-GB" b="1" dirty="0"/>
              <a:t>Electrical tests during tunnel installation:</a:t>
            </a:r>
            <a:endParaRPr lang="en-GB" dirty="0"/>
          </a:p>
          <a:p>
            <a:pPr lvl="1"/>
            <a:r>
              <a:rPr lang="en-GB" dirty="0"/>
              <a:t>After system transport &amp; installation, before DFX/DFM assembly: 1.1 kV, warm GHe****</a:t>
            </a:r>
          </a:p>
          <a:p>
            <a:pPr lvl="1"/>
            <a:r>
              <a:rPr lang="en-GB" dirty="0"/>
              <a:t>After DFX/DFM closure: 1.1 kV, warm GHe****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48121-A8AA-BD1B-12E6-25C83917C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E2E5-2E63-42A5-93FB-685D6DCDE574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195B3B-36D8-D677-6468-AA5E46768AD8}"/>
              </a:ext>
            </a:extLst>
          </p:cNvPr>
          <p:cNvSpPr txBox="1"/>
          <p:nvPr/>
        </p:nvSpPr>
        <p:spPr>
          <a:xfrm>
            <a:off x="50880" y="6283842"/>
            <a:ext cx="91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*Spark Tester	**Megger	***WP6a Ramping HV tester		****ELQA team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A9B275-41D8-4F3C-92DC-15C52C6B9295}"/>
              </a:ext>
            </a:extLst>
          </p:cNvPr>
          <p:cNvSpPr/>
          <p:nvPr/>
        </p:nvSpPr>
        <p:spPr>
          <a:xfrm>
            <a:off x="331940" y="4246323"/>
            <a:ext cx="8542750" cy="190395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Electrical testing during all stages of Cold Powering System fabrication, assembly, validation and installation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dirty="0"/>
              <a:t>Relies on the great collaboration between WP6a, the ELQA team, the MCF and all involved sections of TE-MSC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1146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24892</TotalTime>
  <Words>899</Words>
  <Application>Microsoft Office PowerPoint</Application>
  <PresentationFormat>On-screen Show (4:3)</PresentationFormat>
  <Paragraphs>104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Electrical insulation testing of the HL-LHC Cold Powering Systems</vt:lpstr>
      <vt:lpstr>Electrical requirements &amp; design criteria</vt:lpstr>
      <vt:lpstr>Electrical requirements &amp; design criteria</vt:lpstr>
      <vt:lpstr>Electrical test devices</vt:lpstr>
      <vt:lpstr>Test sequence</vt:lpstr>
      <vt:lpstr>Test sequence</vt:lpstr>
      <vt:lpstr>Test sequence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Barth Christian</dc:creator>
  <cp:lastModifiedBy>Christian Barth</cp:lastModifiedBy>
  <cp:revision>1935</cp:revision>
  <dcterms:created xsi:type="dcterms:W3CDTF">2013-10-17T13:10:21Z</dcterms:created>
  <dcterms:modified xsi:type="dcterms:W3CDTF">2025-06-11T08:00:13Z</dcterms:modified>
</cp:coreProperties>
</file>