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346" r:id="rId2"/>
    <p:sldId id="277" r:id="rId3"/>
    <p:sldId id="353" r:id="rId4"/>
    <p:sldId id="363" r:id="rId5"/>
    <p:sldId id="351" r:id="rId6"/>
    <p:sldId id="360" r:id="rId7"/>
    <p:sldId id="359" r:id="rId8"/>
    <p:sldId id="339" r:id="rId9"/>
    <p:sldId id="364" r:id="rId10"/>
    <p:sldId id="349" r:id="rId11"/>
    <p:sldId id="367" r:id="rId12"/>
    <p:sldId id="356" r:id="rId13"/>
    <p:sldId id="366" r:id="rId14"/>
    <p:sldId id="355" r:id="rId15"/>
    <p:sldId id="35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C100"/>
    <a:srgbClr val="00DD00"/>
    <a:srgbClr val="0000FF"/>
    <a:srgbClr val="FF0000"/>
    <a:srgbClr val="D9D9D9"/>
    <a:srgbClr val="DDB845"/>
    <a:srgbClr val="E46C0A"/>
    <a:srgbClr val="1F497D"/>
    <a:srgbClr val="FF0248"/>
    <a:srgbClr val="FF06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2" autoAdjust="0"/>
    <p:restoredTop sz="94694" autoAdjust="0"/>
  </p:normalViewPr>
  <p:slideViewPr>
    <p:cSldViewPr snapToGrid="0" snapToObjects="1">
      <p:cViewPr varScale="1">
        <p:scale>
          <a:sx n="121" d="100"/>
          <a:sy n="121" d="100"/>
        </p:scale>
        <p:origin x="440" y="1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88213-3A13-2F48-A076-FAA1312DDDC2}" type="datetimeFigureOut">
              <a:rPr lang="en-US" smtClean="0"/>
              <a:pPr/>
              <a:t>6/11/25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A2D78D-3E18-E04C-B65F-3FB5BA8B3E16}" type="slidenum">
              <a:rPr lang="en-US" smtClean="0"/>
              <a:pPr/>
              <a:t>‹#›</a:t>
            </a:fld>
            <a:endParaRPr lang="en-US"/>
          </a:p>
        </p:txBody>
      </p:sp>
    </p:spTree>
    <p:extLst>
      <p:ext uri="{BB962C8B-B14F-4D97-AF65-F5344CB8AC3E}">
        <p14:creationId xmlns:p14="http://schemas.microsoft.com/office/powerpoint/2010/main" val="17681975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EA2D78D-3E18-E04C-B65F-3FB5BA8B3E16}" type="slidenum">
              <a:rPr lang="en-US" smtClean="0"/>
              <a:pPr/>
              <a:t>5</a:t>
            </a:fld>
            <a:endParaRPr lang="en-US"/>
          </a:p>
        </p:txBody>
      </p:sp>
    </p:spTree>
    <p:extLst>
      <p:ext uri="{BB962C8B-B14F-4D97-AF65-F5344CB8AC3E}">
        <p14:creationId xmlns:p14="http://schemas.microsoft.com/office/powerpoint/2010/main" val="2745558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EA2D78D-3E18-E04C-B65F-3FB5BA8B3E16}" type="slidenum">
              <a:rPr lang="en-US" smtClean="0"/>
              <a:pPr/>
              <a:t>6</a:t>
            </a:fld>
            <a:endParaRPr lang="en-US"/>
          </a:p>
        </p:txBody>
      </p:sp>
    </p:spTree>
    <p:extLst>
      <p:ext uri="{BB962C8B-B14F-4D97-AF65-F5344CB8AC3E}">
        <p14:creationId xmlns:p14="http://schemas.microsoft.com/office/powerpoint/2010/main" val="273388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EA2D78D-3E18-E04C-B65F-3FB5BA8B3E16}" type="slidenum">
              <a:rPr lang="en-US" smtClean="0"/>
              <a:pPr/>
              <a:t>7</a:t>
            </a:fld>
            <a:endParaRPr lang="en-US"/>
          </a:p>
        </p:txBody>
      </p:sp>
    </p:spTree>
    <p:extLst>
      <p:ext uri="{BB962C8B-B14F-4D97-AF65-F5344CB8AC3E}">
        <p14:creationId xmlns:p14="http://schemas.microsoft.com/office/powerpoint/2010/main" val="522121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52C767A-FA57-C94D-A4A4-D2CC29068DC1}" type="datetimeFigureOut">
              <a:rPr lang="en-US" smtClean="0"/>
              <a:pPr/>
              <a:t>6/11/25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2C767A-FA57-C94D-A4A4-D2CC29068DC1}" type="datetimeFigureOut">
              <a:rPr lang="en-US" smtClean="0"/>
              <a:pPr/>
              <a:t>6/11/25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2C767A-FA57-C94D-A4A4-D2CC29068DC1}" type="datetimeFigureOut">
              <a:rPr lang="en-US" smtClean="0"/>
              <a:pPr/>
              <a:t>6/11/25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2C767A-FA57-C94D-A4A4-D2CC29068DC1}" type="datetimeFigureOut">
              <a:rPr lang="en-US" smtClean="0"/>
              <a:pPr/>
              <a:t>6/11/25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2C767A-FA57-C94D-A4A4-D2CC29068DC1}" type="datetimeFigureOut">
              <a:rPr lang="en-US" smtClean="0"/>
              <a:pPr/>
              <a:t>6/11/25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52C767A-FA57-C94D-A4A4-D2CC29068DC1}" type="datetimeFigureOut">
              <a:rPr lang="en-US" smtClean="0"/>
              <a:pPr/>
              <a:t>6/11/25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52C767A-FA57-C94D-A4A4-D2CC29068DC1}" type="datetimeFigureOut">
              <a:rPr lang="en-US" smtClean="0"/>
              <a:pPr/>
              <a:t>6/11/25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52C767A-FA57-C94D-A4A4-D2CC29068DC1}" type="datetimeFigureOut">
              <a:rPr lang="en-US" smtClean="0"/>
              <a:pPr/>
              <a:t>6/11/25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2C767A-FA57-C94D-A4A4-D2CC29068DC1}" type="datetimeFigureOut">
              <a:rPr lang="en-US" smtClean="0"/>
              <a:pPr/>
              <a:t>6/11/25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2C767A-FA57-C94D-A4A4-D2CC29068DC1}" type="datetimeFigureOut">
              <a:rPr lang="en-US" smtClean="0"/>
              <a:pPr/>
              <a:t>6/11/25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2C767A-FA57-C94D-A4A4-D2CC29068DC1}" type="datetimeFigureOut">
              <a:rPr lang="en-US" smtClean="0"/>
              <a:pPr/>
              <a:t>6/11/25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FE8E60-4073-3F42-A198-208BB666D36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2C767A-FA57-C94D-A4A4-D2CC29068DC1}" type="datetimeFigureOut">
              <a:rPr lang="en-US" smtClean="0"/>
              <a:pPr/>
              <a:t>6/11/25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E8E60-4073-3F42-A198-208BB666D3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1</a:t>
            </a:r>
            <a:endParaRPr lang="en-US" dirty="0"/>
          </a:p>
        </p:txBody>
      </p:sp>
      <p:sp>
        <p:nvSpPr>
          <p:cNvPr id="17414" name="Rectangle 18"/>
          <p:cNvSpPr>
            <a:spLocks noChangeArrowheads="1"/>
          </p:cNvSpPr>
          <p:nvPr/>
        </p:nvSpPr>
        <p:spPr bwMode="auto">
          <a:xfrm>
            <a:off x="1057093" y="5053"/>
            <a:ext cx="7237413" cy="1309662"/>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4000" dirty="0">
                <a:solidFill>
                  <a:srgbClr val="FF0000"/>
                </a:solidFill>
                <a:latin typeface="Helvetica"/>
                <a:cs typeface="Helvetica"/>
              </a:rPr>
              <a:t>SND@LHC financial status</a:t>
            </a:r>
            <a:endParaRPr lang="en-GB" sz="4000" dirty="0">
              <a:solidFill>
                <a:srgbClr val="FF0000"/>
              </a:solidFill>
              <a:latin typeface="Helvetica" pitchFamily="2" charset="0"/>
            </a:endParaRP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2"/>
          <a:stretch>
            <a:fillRect/>
          </a:stretch>
        </p:blipFill>
        <p:spPr>
          <a:xfrm>
            <a:off x="-7362" y="9081"/>
            <a:ext cx="1064455" cy="945077"/>
          </a:xfrm>
          <a:prstGeom prst="rect">
            <a:avLst/>
          </a:prstGeom>
        </p:spPr>
      </p:pic>
      <p:sp>
        <p:nvSpPr>
          <p:cNvPr id="2" name="TextBox 1">
            <a:extLst>
              <a:ext uri="{FF2B5EF4-FFF2-40B4-BE49-F238E27FC236}">
                <a16:creationId xmlns:a16="http://schemas.microsoft.com/office/drawing/2014/main" id="{9B73A030-A0E5-7741-8694-ED6F90397620}"/>
              </a:ext>
            </a:extLst>
          </p:cNvPr>
          <p:cNvSpPr txBox="1"/>
          <p:nvPr/>
        </p:nvSpPr>
        <p:spPr>
          <a:xfrm>
            <a:off x="199696" y="1996965"/>
            <a:ext cx="7826310" cy="1938992"/>
          </a:xfrm>
          <a:prstGeom prst="rect">
            <a:avLst/>
          </a:prstGeom>
          <a:noFill/>
        </p:spPr>
        <p:txBody>
          <a:bodyPr wrap="none" rtlCol="0">
            <a:spAutoFit/>
          </a:bodyPr>
          <a:lstStyle/>
          <a:p>
            <a:pPr marL="285750" indent="-285750">
              <a:buFont typeface="Arial" panose="020B0604020202020204" pitchFamily="34" charset="0"/>
              <a:buChar char="•"/>
            </a:pPr>
            <a:r>
              <a:rPr lang="en-GB" sz="2400" dirty="0"/>
              <a:t>N</a:t>
            </a:r>
            <a:r>
              <a:rPr lang="en-CH" sz="2400" dirty="0"/>
              <a:t>ews for the money matrix from the MoU for Construction</a:t>
            </a:r>
          </a:p>
          <a:p>
            <a:pPr marL="285750" indent="-285750">
              <a:buFont typeface="Arial" panose="020B0604020202020204" pitchFamily="34" charset="0"/>
              <a:buChar char="•"/>
            </a:pPr>
            <a:r>
              <a:rPr lang="en-US" sz="2400" dirty="0"/>
              <a:t>M&amp;O contributions</a:t>
            </a:r>
          </a:p>
          <a:p>
            <a:pPr marL="285750" indent="-285750">
              <a:buFont typeface="Arial" panose="020B0604020202020204" pitchFamily="34" charset="0"/>
              <a:buChar char="•"/>
            </a:pPr>
            <a:r>
              <a:rPr lang="en-US" sz="2400" dirty="0"/>
              <a:t>Addendum for the MoU for Upgrade and Time Profile for </a:t>
            </a:r>
          </a:p>
          <a:p>
            <a:r>
              <a:rPr lang="en-US" sz="2400" dirty="0"/>
              <a:t>    Upgrade Construction</a:t>
            </a:r>
          </a:p>
          <a:p>
            <a:pPr marL="285750" indent="-285750">
              <a:buFont typeface="Arial" panose="020B0604020202020204" pitchFamily="34" charset="0"/>
              <a:buChar char="•"/>
            </a:pPr>
            <a:r>
              <a:rPr lang="en-US" sz="2400" dirty="0"/>
              <a:t>Conclusions</a:t>
            </a:r>
            <a:endParaRPr lang="en-CH" sz="2400" dirty="0"/>
          </a:p>
        </p:txBody>
      </p:sp>
    </p:spTree>
    <p:extLst>
      <p:ext uri="{BB962C8B-B14F-4D97-AF65-F5344CB8AC3E}">
        <p14:creationId xmlns:p14="http://schemas.microsoft.com/office/powerpoint/2010/main" val="2826331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9</a:t>
            </a:r>
            <a:endParaRPr lang="en-US" dirty="0"/>
          </a:p>
        </p:txBody>
      </p:sp>
      <p:sp>
        <p:nvSpPr>
          <p:cNvPr id="17414" name="Rectangle 18"/>
          <p:cNvSpPr>
            <a:spLocks noChangeArrowheads="1"/>
          </p:cNvSpPr>
          <p:nvPr/>
        </p:nvSpPr>
        <p:spPr bwMode="auto">
          <a:xfrm>
            <a:off x="1057093" y="5053"/>
            <a:ext cx="7237413" cy="1309662"/>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latin typeface="Helvetica"/>
                <a:cs typeface="Helvetica"/>
              </a:rPr>
              <a:t>Addendum for MoU concerning upgrade</a:t>
            </a:r>
            <a:endParaRPr lang="en-GB" sz="3600" dirty="0">
              <a:solidFill>
                <a:srgbClr val="FF0000"/>
              </a:solidFill>
              <a:latin typeface="Helvetica" pitchFamily="2" charset="0"/>
            </a:endParaRP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2"/>
          <a:stretch>
            <a:fillRect/>
          </a:stretch>
        </p:blipFill>
        <p:spPr>
          <a:xfrm>
            <a:off x="-7362" y="9081"/>
            <a:ext cx="1064455" cy="945077"/>
          </a:xfrm>
          <a:prstGeom prst="rect">
            <a:avLst/>
          </a:prstGeom>
        </p:spPr>
      </p:pic>
      <p:sp>
        <p:nvSpPr>
          <p:cNvPr id="2" name="TextBox 1">
            <a:extLst>
              <a:ext uri="{FF2B5EF4-FFF2-40B4-BE49-F238E27FC236}">
                <a16:creationId xmlns:a16="http://schemas.microsoft.com/office/drawing/2014/main" id="{ABE5C4AF-D6F9-5074-4421-33C637DAEDBD}"/>
              </a:ext>
            </a:extLst>
          </p:cNvPr>
          <p:cNvSpPr txBox="1"/>
          <p:nvPr/>
        </p:nvSpPr>
        <p:spPr>
          <a:xfrm>
            <a:off x="0" y="1725794"/>
            <a:ext cx="9144000" cy="2554545"/>
          </a:xfrm>
          <a:prstGeom prst="rect">
            <a:avLst/>
          </a:prstGeom>
          <a:noFill/>
        </p:spPr>
        <p:txBody>
          <a:bodyPr wrap="square">
            <a:spAutoFit/>
          </a:bodyPr>
          <a:lstStyle/>
          <a:p>
            <a:pPr marL="285750" indent="-285750" algn="just">
              <a:buFont typeface="Arial" panose="020B0604020202020204" pitchFamily="34" charset="0"/>
              <a:buChar char="•"/>
            </a:pPr>
            <a:r>
              <a:rPr lang="en-CH" sz="2000" b="1" dirty="0">
                <a:solidFill>
                  <a:srgbClr val="0000FF"/>
                </a:solidFill>
                <a:latin typeface="Calibri" panose="020F0502020204030204" pitchFamily="34" charset="0"/>
                <a:ea typeface="Calibri" panose="020F0502020204030204" pitchFamily="34" charset="0"/>
                <a:cs typeface="Times New Roman" panose="02020603050405020304" pitchFamily="18" charset="0"/>
              </a:rPr>
              <a:t>A draft version of the upgrade construction money matrix has been established. We need feedback from the institutes if those numbers are ok. Most numbers have been already double checked with the institutes.</a:t>
            </a:r>
          </a:p>
          <a:p>
            <a:pPr marL="285750" indent="-285750" algn="just">
              <a:buFont typeface="Arial" panose="020B0604020202020204" pitchFamily="34" charset="0"/>
              <a:buChar char="•"/>
            </a:pPr>
            <a:r>
              <a:rPr lang="en-US" sz="2000" b="1" dirty="0">
                <a:solidFill>
                  <a:srgbClr val="0000FF"/>
                </a:solidFill>
                <a:latin typeface="Calibri" panose="020F0502020204030204" pitchFamily="34" charset="0"/>
                <a:ea typeface="Calibri" panose="020F0502020204030204" pitchFamily="34" charset="0"/>
                <a:cs typeface="Times New Roman" panose="02020603050405020304" pitchFamily="18" charset="0"/>
              </a:rPr>
              <a:t>First version of the addendum has been set up, where this matrix is an annex (see indico page).</a:t>
            </a:r>
          </a:p>
          <a:p>
            <a:pPr marL="285750" indent="-285750" algn="just">
              <a:buFont typeface="Arial" panose="020B0604020202020204" pitchFamily="34" charset="0"/>
              <a:buChar char="•"/>
            </a:pPr>
            <a:r>
              <a:rPr lang="en-US" sz="2000" b="1" dirty="0">
                <a:solidFill>
                  <a:srgbClr val="0000FF"/>
                </a:solidFill>
                <a:latin typeface="Calibri" panose="020F0502020204030204" pitchFamily="34" charset="0"/>
                <a:ea typeface="Calibri" panose="020F0502020204030204" pitchFamily="34" charset="0"/>
                <a:cs typeface="Times New Roman" panose="02020603050405020304" pitchFamily="18" charset="0"/>
              </a:rPr>
              <a:t>Some institutes/countries have not yet decided, if they want to participate in the Upgrade (DE, CH), we left them for the moment in the matrix with no contribution.</a:t>
            </a:r>
            <a:endParaRPr lang="en-CH" sz="2000" b="1" dirty="0">
              <a:solidFill>
                <a:srgbClr val="0000FF"/>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16402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069FDB-3D86-F4F4-1CB6-C28E9B170425}"/>
            </a:ext>
          </a:extLst>
        </p:cNvPr>
        <p:cNvGrpSpPr/>
        <p:nvPr/>
      </p:nvGrpSpPr>
      <p:grpSpPr>
        <a:xfrm>
          <a:off x="0" y="0"/>
          <a:ext cx="0" cy="0"/>
          <a:chOff x="0" y="0"/>
          <a:chExt cx="0" cy="0"/>
        </a:xfrm>
      </p:grpSpPr>
      <p:sp>
        <p:nvSpPr>
          <p:cNvPr id="17410" name="Text Box 7">
            <a:extLst>
              <a:ext uri="{FF2B5EF4-FFF2-40B4-BE49-F238E27FC236}">
                <a16:creationId xmlns:a16="http://schemas.microsoft.com/office/drawing/2014/main" id="{6AACD1F3-17C3-8DAF-DF8D-51D20BFF81E2}"/>
              </a:ext>
            </a:extLst>
          </p:cNvPr>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10</a:t>
            </a:r>
            <a:endParaRPr lang="en-US" dirty="0"/>
          </a:p>
        </p:txBody>
      </p:sp>
      <p:sp>
        <p:nvSpPr>
          <p:cNvPr id="17414" name="Rectangle 18">
            <a:extLst>
              <a:ext uri="{FF2B5EF4-FFF2-40B4-BE49-F238E27FC236}">
                <a16:creationId xmlns:a16="http://schemas.microsoft.com/office/drawing/2014/main" id="{9BB52327-538A-5246-149F-E0A086B451EA}"/>
              </a:ext>
            </a:extLst>
          </p:cNvPr>
          <p:cNvSpPr>
            <a:spLocks noChangeArrowheads="1"/>
          </p:cNvSpPr>
          <p:nvPr/>
        </p:nvSpPr>
        <p:spPr bwMode="auto">
          <a:xfrm>
            <a:off x="1057093" y="76329"/>
            <a:ext cx="7794807" cy="1079371"/>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US" sz="3600" dirty="0">
                <a:solidFill>
                  <a:srgbClr val="FF0000"/>
                </a:solidFill>
                <a:effectLst/>
                <a:latin typeface="Helvetica" pitchFamily="2" charset="0"/>
                <a:ea typeface="Times New Roman" panose="02020603050405020304" pitchFamily="18" charset="0"/>
              </a:rPr>
              <a:t>Sub-Detector Structure and Technical Participation of the institutes</a:t>
            </a:r>
            <a:r>
              <a:rPr lang="en-CH" sz="3600" dirty="0">
                <a:solidFill>
                  <a:srgbClr val="FF0000"/>
                </a:solidFill>
                <a:effectLst/>
                <a:latin typeface="Helvetica" pitchFamily="2" charset="0"/>
              </a:rPr>
              <a:t> </a:t>
            </a:r>
            <a:endParaRPr lang="en-GB" sz="3600" dirty="0">
              <a:solidFill>
                <a:srgbClr val="FF0000"/>
              </a:solidFill>
              <a:latin typeface="Helvetica" pitchFamily="2" charset="0"/>
              <a:cs typeface="Helvetica"/>
            </a:endParaRPr>
          </a:p>
        </p:txBody>
      </p:sp>
      <p:sp>
        <p:nvSpPr>
          <p:cNvPr id="17419" name="Text Box 6">
            <a:extLst>
              <a:ext uri="{FF2B5EF4-FFF2-40B4-BE49-F238E27FC236}">
                <a16:creationId xmlns:a16="http://schemas.microsoft.com/office/drawing/2014/main" id="{1A19B67F-F7BE-54B4-F9B8-87C1B6CC1ED1}"/>
              </a:ext>
            </a:extLst>
          </p:cNvPr>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a:extLst>
              <a:ext uri="{FF2B5EF4-FFF2-40B4-BE49-F238E27FC236}">
                <a16:creationId xmlns:a16="http://schemas.microsoft.com/office/drawing/2014/main" id="{69531C16-9A18-3933-7DA2-C96C2258622B}"/>
              </a:ext>
            </a:extLst>
          </p:cNvPr>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0EABD844-70C8-DFA7-6EB3-A83ED44FC215}"/>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C0E56B35-5892-82DA-4CD1-8FD940DA78C2}"/>
              </a:ext>
            </a:extLst>
          </p:cNvPr>
          <p:cNvPicPr>
            <a:picLocks noChangeAspect="1"/>
          </p:cNvPicPr>
          <p:nvPr/>
        </p:nvPicPr>
        <p:blipFill>
          <a:blip r:embed="rId2"/>
          <a:stretch>
            <a:fillRect/>
          </a:stretch>
        </p:blipFill>
        <p:spPr>
          <a:xfrm>
            <a:off x="-7362" y="9081"/>
            <a:ext cx="1064455" cy="945077"/>
          </a:xfrm>
          <a:prstGeom prst="rect">
            <a:avLst/>
          </a:prstGeom>
        </p:spPr>
      </p:pic>
      <p:graphicFrame>
        <p:nvGraphicFramePr>
          <p:cNvPr id="4" name="Table 3">
            <a:extLst>
              <a:ext uri="{FF2B5EF4-FFF2-40B4-BE49-F238E27FC236}">
                <a16:creationId xmlns:a16="http://schemas.microsoft.com/office/drawing/2014/main" id="{D2B32DE5-B652-B4C2-FA23-CB87E7937D31}"/>
              </a:ext>
            </a:extLst>
          </p:cNvPr>
          <p:cNvGraphicFramePr>
            <a:graphicFrameLocks noGrp="1"/>
          </p:cNvGraphicFramePr>
          <p:nvPr>
            <p:extLst>
              <p:ext uri="{D42A27DB-BD31-4B8C-83A1-F6EECF244321}">
                <p14:modId xmlns:p14="http://schemas.microsoft.com/office/powerpoint/2010/main" val="3376867176"/>
              </p:ext>
            </p:extLst>
          </p:nvPr>
        </p:nvGraphicFramePr>
        <p:xfrm>
          <a:off x="358592" y="1222948"/>
          <a:ext cx="8404408" cy="5401688"/>
        </p:xfrm>
        <a:graphic>
          <a:graphicData uri="http://schemas.openxmlformats.org/drawingml/2006/table">
            <a:tbl>
              <a:tblPr firstRow="1" firstCol="1" bandRow="1" bandCol="1">
                <a:tableStyleId>{5C22544A-7EE6-4342-B048-85BDC9FD1C3A}</a:tableStyleId>
              </a:tblPr>
              <a:tblGrid>
                <a:gridCol w="2015002">
                  <a:extLst>
                    <a:ext uri="{9D8B030D-6E8A-4147-A177-3AD203B41FA5}">
                      <a16:colId xmlns:a16="http://schemas.microsoft.com/office/drawing/2014/main" val="1931538086"/>
                    </a:ext>
                  </a:extLst>
                </a:gridCol>
                <a:gridCol w="3705441">
                  <a:extLst>
                    <a:ext uri="{9D8B030D-6E8A-4147-A177-3AD203B41FA5}">
                      <a16:colId xmlns:a16="http://schemas.microsoft.com/office/drawing/2014/main" val="4164016590"/>
                    </a:ext>
                  </a:extLst>
                </a:gridCol>
                <a:gridCol w="2683965">
                  <a:extLst>
                    <a:ext uri="{9D8B030D-6E8A-4147-A177-3AD203B41FA5}">
                      <a16:colId xmlns:a16="http://schemas.microsoft.com/office/drawing/2014/main" val="2864285423"/>
                    </a:ext>
                  </a:extLst>
                </a:gridCol>
              </a:tblGrid>
              <a:tr h="215332">
                <a:tc>
                  <a:txBody>
                    <a:bodyPr/>
                    <a:lstStyle/>
                    <a:p>
                      <a:pPr algn="ctr">
                        <a:lnSpc>
                          <a:spcPct val="115000"/>
                        </a:lnSpc>
                        <a:spcBef>
                          <a:spcPts val="300"/>
                        </a:spcBef>
                        <a:spcAft>
                          <a:spcPts val="300"/>
                        </a:spcAft>
                      </a:pPr>
                      <a:r>
                        <a:rPr lang="en-US" sz="1100">
                          <a:effectLst/>
                        </a:rPr>
                        <a:t>Sub-Detector</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tc>
                <a:tc>
                  <a:txBody>
                    <a:bodyPr/>
                    <a:lstStyle/>
                    <a:p>
                      <a:pPr algn="ctr">
                        <a:lnSpc>
                          <a:spcPct val="115000"/>
                        </a:lnSpc>
                        <a:spcBef>
                          <a:spcPts val="300"/>
                        </a:spcBef>
                        <a:spcAft>
                          <a:spcPts val="300"/>
                        </a:spcAft>
                      </a:pPr>
                      <a:r>
                        <a:rPr lang="en-US" sz="1100">
                          <a:effectLst/>
                        </a:rPr>
                        <a:t>Deliverables</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tc>
                <a:tc>
                  <a:txBody>
                    <a:bodyPr/>
                    <a:lstStyle/>
                    <a:p>
                      <a:pPr algn="ctr">
                        <a:lnSpc>
                          <a:spcPct val="115000"/>
                        </a:lnSpc>
                        <a:spcBef>
                          <a:spcPts val="300"/>
                        </a:spcBef>
                        <a:spcAft>
                          <a:spcPts val="300"/>
                        </a:spcAft>
                      </a:pPr>
                      <a:r>
                        <a:rPr lang="en-US" sz="1100">
                          <a:effectLst/>
                        </a:rPr>
                        <a:t>Collaborating Institutions</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tc>
                <a:extLst>
                  <a:ext uri="{0D108BD9-81ED-4DB2-BD59-A6C34878D82A}">
                    <a16:rowId xmlns:a16="http://schemas.microsoft.com/office/drawing/2014/main" val="405094530"/>
                  </a:ext>
                </a:extLst>
              </a:tr>
              <a:tr h="215332">
                <a:tc>
                  <a:txBody>
                    <a:bodyPr/>
                    <a:lstStyle/>
                    <a:p>
                      <a:pPr>
                        <a:lnSpc>
                          <a:spcPct val="115000"/>
                        </a:lnSpc>
                        <a:spcBef>
                          <a:spcPts val="300"/>
                        </a:spcBef>
                        <a:spcAft>
                          <a:spcPts val="300"/>
                        </a:spcAft>
                      </a:pPr>
                      <a:r>
                        <a:rPr lang="en-US" sz="1100">
                          <a:effectLst/>
                        </a:rPr>
                        <a:t> </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tc>
                <a:tc>
                  <a:txBody>
                    <a:bodyPr/>
                    <a:lstStyle/>
                    <a:p>
                      <a:pPr>
                        <a:lnSpc>
                          <a:spcPct val="115000"/>
                        </a:lnSpc>
                        <a:spcBef>
                          <a:spcPts val="300"/>
                        </a:spcBef>
                        <a:spcAft>
                          <a:spcPts val="300"/>
                        </a:spcAft>
                      </a:pPr>
                      <a:r>
                        <a:rPr lang="en-US" sz="1100">
                          <a:effectLst/>
                        </a:rPr>
                        <a:t> </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tc>
                <a:tc>
                  <a:txBody>
                    <a:bodyPr/>
                    <a:lstStyle/>
                    <a:p>
                      <a:pPr>
                        <a:lnSpc>
                          <a:spcPct val="115000"/>
                        </a:lnSpc>
                        <a:spcBef>
                          <a:spcPts val="300"/>
                        </a:spcBef>
                        <a:spcAft>
                          <a:spcPts val="300"/>
                        </a:spcAft>
                      </a:pPr>
                      <a:r>
                        <a:rPr lang="en-US" sz="1100">
                          <a:effectLst/>
                        </a:rPr>
                        <a:t> </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tc>
                <a:extLst>
                  <a:ext uri="{0D108BD9-81ED-4DB2-BD59-A6C34878D82A}">
                    <a16:rowId xmlns:a16="http://schemas.microsoft.com/office/drawing/2014/main" val="2306592286"/>
                  </a:ext>
                </a:extLst>
              </a:tr>
              <a:tr h="675274">
                <a:tc>
                  <a:txBody>
                    <a:bodyPr/>
                    <a:lstStyle/>
                    <a:p>
                      <a:pPr algn="ctr">
                        <a:lnSpc>
                          <a:spcPct val="115000"/>
                        </a:lnSpc>
                      </a:pPr>
                      <a:r>
                        <a:rPr lang="en-US" sz="1100">
                          <a:effectLst/>
                        </a:rPr>
                        <a:t>VETO</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spcBef>
                          <a:spcPts val="300"/>
                        </a:spcBef>
                        <a:spcAft>
                          <a:spcPts val="300"/>
                        </a:spcAft>
                      </a:pPr>
                      <a:r>
                        <a:rPr lang="en-US" sz="1100">
                          <a:effectLst/>
                        </a:rPr>
                        <a:t>Detector modules, mechanics, electronics and services, associated software (already existing)</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pPr>
                      <a:r>
                        <a:rPr lang="en-US" sz="1000">
                          <a:effectLst/>
                        </a:rPr>
                        <a:t>CH, Bologna</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extLst>
                  <a:ext uri="{0D108BD9-81ED-4DB2-BD59-A6C34878D82A}">
                    <a16:rowId xmlns:a16="http://schemas.microsoft.com/office/drawing/2014/main" val="2511359884"/>
                  </a:ext>
                </a:extLst>
              </a:tr>
              <a:tr h="490867">
                <a:tc>
                  <a:txBody>
                    <a:bodyPr/>
                    <a:lstStyle/>
                    <a:p>
                      <a:pPr algn="ctr">
                        <a:lnSpc>
                          <a:spcPct val="115000"/>
                        </a:lnSpc>
                      </a:pPr>
                      <a:r>
                        <a:rPr lang="en-US" sz="1100">
                          <a:effectLst/>
                        </a:rPr>
                        <a:t>SIL</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spcBef>
                          <a:spcPts val="300"/>
                        </a:spcBef>
                        <a:spcAft>
                          <a:spcPts val="300"/>
                        </a:spcAft>
                      </a:pPr>
                      <a:r>
                        <a:rPr lang="en-US" sz="1100">
                          <a:effectLst/>
                        </a:rPr>
                        <a:t>Mechanics, read-out and services including W plates</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pPr>
                      <a:r>
                        <a:rPr lang="en-US" sz="1000" dirty="0">
                          <a:effectLst/>
                        </a:rPr>
                        <a:t>Naples, Bologna, LIP, TH</a:t>
                      </a:r>
                      <a:endParaRPr lang="en-CH"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extLst>
                  <a:ext uri="{0D108BD9-81ED-4DB2-BD59-A6C34878D82A}">
                    <a16:rowId xmlns:a16="http://schemas.microsoft.com/office/drawing/2014/main" val="1915157107"/>
                  </a:ext>
                </a:extLst>
              </a:tr>
              <a:tr h="675274">
                <a:tc>
                  <a:txBody>
                    <a:bodyPr/>
                    <a:lstStyle/>
                    <a:p>
                      <a:pPr algn="ctr">
                        <a:lnSpc>
                          <a:spcPct val="115000"/>
                        </a:lnSpc>
                      </a:pPr>
                      <a:r>
                        <a:rPr lang="en-US" sz="1100">
                          <a:effectLst/>
                        </a:rPr>
                        <a:t>CLA</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spcBef>
                          <a:spcPts val="300"/>
                        </a:spcBef>
                        <a:spcAft>
                          <a:spcPts val="300"/>
                        </a:spcAft>
                      </a:pPr>
                      <a:r>
                        <a:rPr lang="en-US" sz="1100">
                          <a:effectLst/>
                        </a:rPr>
                        <a:t>CLean Assembly: Assembly Infrastructure and Logistics, Transportation</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pPr>
                      <a:r>
                        <a:rPr lang="en-US" sz="1100">
                          <a:effectLst/>
                        </a:rPr>
                        <a:t>Japan, Korea</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extLst>
                  <a:ext uri="{0D108BD9-81ED-4DB2-BD59-A6C34878D82A}">
                    <a16:rowId xmlns:a16="http://schemas.microsoft.com/office/drawing/2014/main" val="2628846136"/>
                  </a:ext>
                </a:extLst>
              </a:tr>
              <a:tr h="490867">
                <a:tc>
                  <a:txBody>
                    <a:bodyPr/>
                    <a:lstStyle/>
                    <a:p>
                      <a:pPr algn="ctr">
                        <a:lnSpc>
                          <a:spcPct val="115000"/>
                        </a:lnSpc>
                      </a:pPr>
                      <a:r>
                        <a:rPr lang="en-US" sz="1100" dirty="0">
                          <a:effectLst/>
                        </a:rPr>
                        <a:t>MAG</a:t>
                      </a:r>
                      <a:endParaRPr lang="en-CH"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spcBef>
                          <a:spcPts val="300"/>
                        </a:spcBef>
                        <a:spcAft>
                          <a:spcPts val="300"/>
                        </a:spcAft>
                      </a:pPr>
                      <a:r>
                        <a:rPr lang="en-US" sz="1100">
                          <a:effectLst/>
                        </a:rPr>
                        <a:t>Fe, coil and power converters</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pPr>
                      <a:r>
                        <a:rPr lang="en-US" sz="1100" dirty="0">
                          <a:effectLst/>
                        </a:rPr>
                        <a:t>Naples, Salerno, Türkiye</a:t>
                      </a:r>
                      <a:endParaRPr lang="en-CH"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extLst>
                  <a:ext uri="{0D108BD9-81ED-4DB2-BD59-A6C34878D82A}">
                    <a16:rowId xmlns:a16="http://schemas.microsoft.com/office/drawing/2014/main" val="1419711788"/>
                  </a:ext>
                </a:extLst>
              </a:tr>
              <a:tr h="490867">
                <a:tc>
                  <a:txBody>
                    <a:bodyPr/>
                    <a:lstStyle/>
                    <a:p>
                      <a:pPr algn="ctr">
                        <a:lnSpc>
                          <a:spcPct val="115000"/>
                        </a:lnSpc>
                      </a:pPr>
                      <a:r>
                        <a:rPr lang="en-US" sz="1100">
                          <a:effectLst/>
                        </a:rPr>
                        <a:t>TSC</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spcBef>
                          <a:spcPts val="300"/>
                        </a:spcBef>
                        <a:spcAft>
                          <a:spcPts val="300"/>
                        </a:spcAft>
                      </a:pPr>
                      <a:r>
                        <a:rPr lang="en-US" sz="1100">
                          <a:effectLst/>
                        </a:rPr>
                        <a:t>Thermal Screen and Cooling Setup</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pPr>
                      <a:r>
                        <a:rPr lang="en-US" sz="1100">
                          <a:effectLst/>
                        </a:rPr>
                        <a:t>Japan, Korea, all</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extLst>
                  <a:ext uri="{0D108BD9-81ED-4DB2-BD59-A6C34878D82A}">
                    <a16:rowId xmlns:a16="http://schemas.microsoft.com/office/drawing/2014/main" val="4000678706"/>
                  </a:ext>
                </a:extLst>
              </a:tr>
              <a:tr h="490867">
                <a:tc>
                  <a:txBody>
                    <a:bodyPr/>
                    <a:lstStyle/>
                    <a:p>
                      <a:pPr algn="ctr">
                        <a:lnSpc>
                          <a:spcPct val="115000"/>
                        </a:lnSpc>
                      </a:pPr>
                      <a:r>
                        <a:rPr lang="en-US" sz="1100">
                          <a:effectLst/>
                        </a:rPr>
                        <a:t>FTL</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spcBef>
                          <a:spcPts val="300"/>
                        </a:spcBef>
                        <a:spcAft>
                          <a:spcPts val="300"/>
                        </a:spcAft>
                      </a:pPr>
                      <a:r>
                        <a:rPr lang="en-US" sz="1100">
                          <a:effectLst/>
                        </a:rPr>
                        <a:t>Fast Timing Layers</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pPr>
                      <a:r>
                        <a:rPr lang="en-US" sz="1000">
                          <a:effectLst/>
                        </a:rPr>
                        <a:t>SAPHIR, LIP, TH</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extLst>
                  <a:ext uri="{0D108BD9-81ED-4DB2-BD59-A6C34878D82A}">
                    <a16:rowId xmlns:a16="http://schemas.microsoft.com/office/drawing/2014/main" val="51600920"/>
                  </a:ext>
                </a:extLst>
              </a:tr>
              <a:tr h="675274">
                <a:tc>
                  <a:txBody>
                    <a:bodyPr/>
                    <a:lstStyle/>
                    <a:p>
                      <a:pPr algn="ctr">
                        <a:lnSpc>
                          <a:spcPct val="115000"/>
                        </a:lnSpc>
                      </a:pPr>
                      <a:r>
                        <a:rPr lang="en-US" sz="1100">
                          <a:effectLst/>
                        </a:rPr>
                        <a:t>ONLINE</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spcBef>
                          <a:spcPts val="300"/>
                        </a:spcBef>
                        <a:spcAft>
                          <a:spcPts val="300"/>
                        </a:spcAft>
                      </a:pPr>
                      <a:r>
                        <a:rPr lang="en-US" sz="1100">
                          <a:effectLst/>
                        </a:rPr>
                        <a:t>Data Acquisition, controls, monitoring, computing infrastructure, control room equipment, associated software</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pPr>
                      <a:r>
                        <a:rPr lang="en-US" sz="1100">
                          <a:effectLst/>
                        </a:rPr>
                        <a:t>Bologna, Napoli</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extLst>
                  <a:ext uri="{0D108BD9-81ED-4DB2-BD59-A6C34878D82A}">
                    <a16:rowId xmlns:a16="http://schemas.microsoft.com/office/drawing/2014/main" val="2880997949"/>
                  </a:ext>
                </a:extLst>
              </a:tr>
              <a:tr h="490867">
                <a:tc>
                  <a:txBody>
                    <a:bodyPr/>
                    <a:lstStyle/>
                    <a:p>
                      <a:pPr algn="ctr">
                        <a:lnSpc>
                          <a:spcPct val="115000"/>
                        </a:lnSpc>
                      </a:pPr>
                      <a:r>
                        <a:rPr lang="en-US" sz="1100">
                          <a:effectLst/>
                        </a:rPr>
                        <a:t>OFFLINE</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spcBef>
                          <a:spcPts val="300"/>
                        </a:spcBef>
                        <a:spcAft>
                          <a:spcPts val="300"/>
                        </a:spcAft>
                      </a:pPr>
                      <a:r>
                        <a:rPr lang="en-US" sz="1100">
                          <a:effectLst/>
                        </a:rPr>
                        <a:t>Software, computing infrastructure</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pPr>
                      <a:r>
                        <a:rPr lang="en-US" sz="1000">
                          <a:effectLst/>
                        </a:rPr>
                        <a:t>Thailand, all</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extLst>
                  <a:ext uri="{0D108BD9-81ED-4DB2-BD59-A6C34878D82A}">
                    <a16:rowId xmlns:a16="http://schemas.microsoft.com/office/drawing/2014/main" val="1570058981"/>
                  </a:ext>
                </a:extLst>
              </a:tr>
              <a:tr h="490867">
                <a:tc>
                  <a:txBody>
                    <a:bodyPr/>
                    <a:lstStyle/>
                    <a:p>
                      <a:pPr algn="ctr">
                        <a:lnSpc>
                          <a:spcPct val="115000"/>
                        </a:lnSpc>
                      </a:pPr>
                      <a:r>
                        <a:rPr lang="en-US" sz="1100">
                          <a:effectLst/>
                        </a:rPr>
                        <a:t>INFRA</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gn="ctr">
                        <a:lnSpc>
                          <a:spcPct val="115000"/>
                        </a:lnSpc>
                        <a:spcBef>
                          <a:spcPts val="300"/>
                        </a:spcBef>
                        <a:spcAft>
                          <a:spcPts val="300"/>
                        </a:spcAft>
                      </a:pPr>
                      <a:r>
                        <a:rPr lang="en-US" sz="1100">
                          <a:effectLst/>
                        </a:rPr>
                        <a:t>Experimental area, infrastructure, services, support</a:t>
                      </a:r>
                      <a:endParaRPr lang="en-CH"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tc>
                  <a:txBody>
                    <a:bodyPr/>
                    <a:lstStyle/>
                    <a:p>
                      <a:pPr>
                        <a:lnSpc>
                          <a:spcPct val="115000"/>
                        </a:lnSpc>
                      </a:pPr>
                      <a:r>
                        <a:rPr lang="en-US" sz="1000" dirty="0">
                          <a:effectLst/>
                        </a:rPr>
                        <a:t> </a:t>
                      </a:r>
                      <a:endParaRPr lang="en-CH"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3245" marR="63245" marT="0" marB="0" anchor="ctr"/>
                </a:tc>
                <a:extLst>
                  <a:ext uri="{0D108BD9-81ED-4DB2-BD59-A6C34878D82A}">
                    <a16:rowId xmlns:a16="http://schemas.microsoft.com/office/drawing/2014/main" val="460465467"/>
                  </a:ext>
                </a:extLst>
              </a:tr>
            </a:tbl>
          </a:graphicData>
        </a:graphic>
      </p:graphicFrame>
    </p:spTree>
    <p:extLst>
      <p:ext uri="{BB962C8B-B14F-4D97-AF65-F5344CB8AC3E}">
        <p14:creationId xmlns:p14="http://schemas.microsoft.com/office/powerpoint/2010/main" val="973982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11</a:t>
            </a:r>
            <a:endParaRPr lang="en-US" dirty="0"/>
          </a:p>
        </p:txBody>
      </p:sp>
      <p:sp>
        <p:nvSpPr>
          <p:cNvPr id="17414" name="Rectangle 18"/>
          <p:cNvSpPr>
            <a:spLocks noChangeArrowheads="1"/>
          </p:cNvSpPr>
          <p:nvPr/>
        </p:nvSpPr>
        <p:spPr bwMode="auto">
          <a:xfrm>
            <a:off x="1057093" y="76329"/>
            <a:ext cx="7237413" cy="793749"/>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latin typeface="Helvetica"/>
                <a:cs typeface="Helvetica"/>
              </a:rPr>
              <a:t>Money matrix for upgrade</a:t>
            </a:r>
            <a:endParaRPr lang="en-GB" sz="3600" dirty="0">
              <a:solidFill>
                <a:srgbClr val="FF0000"/>
              </a:solidFill>
              <a:latin typeface="Helvetica" pitchFamily="2" charset="0"/>
              <a:cs typeface="Helvetica"/>
            </a:endParaRP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2"/>
          <a:stretch>
            <a:fillRect/>
          </a:stretch>
        </p:blipFill>
        <p:spPr>
          <a:xfrm>
            <a:off x="-7362" y="9081"/>
            <a:ext cx="1064455" cy="945077"/>
          </a:xfrm>
          <a:prstGeom prst="rect">
            <a:avLst/>
          </a:prstGeom>
        </p:spPr>
      </p:pic>
      <p:sp>
        <p:nvSpPr>
          <p:cNvPr id="2" name="TextBox 1">
            <a:extLst>
              <a:ext uri="{FF2B5EF4-FFF2-40B4-BE49-F238E27FC236}">
                <a16:creationId xmlns:a16="http://schemas.microsoft.com/office/drawing/2014/main" id="{A0E0D7ED-614E-7FB5-CC6A-CE273BE33363}"/>
              </a:ext>
            </a:extLst>
          </p:cNvPr>
          <p:cNvSpPr txBox="1"/>
          <p:nvPr/>
        </p:nvSpPr>
        <p:spPr>
          <a:xfrm>
            <a:off x="5273468" y="6432649"/>
            <a:ext cx="2945806" cy="307777"/>
          </a:xfrm>
          <a:prstGeom prst="rect">
            <a:avLst/>
          </a:prstGeom>
          <a:noFill/>
        </p:spPr>
        <p:txBody>
          <a:bodyPr wrap="none" rtlCol="0">
            <a:spAutoFit/>
          </a:bodyPr>
          <a:lstStyle/>
          <a:p>
            <a:r>
              <a:rPr lang="en-GB" sz="1400" dirty="0"/>
              <a:t>M</a:t>
            </a:r>
            <a:r>
              <a:rPr lang="en-CH" sz="1400" dirty="0"/>
              <a:t>ore items like trigger c</a:t>
            </a:r>
            <a:r>
              <a:rPr lang="en-GB" sz="1400" dirty="0"/>
              <a:t>an</a:t>
            </a:r>
            <a:r>
              <a:rPr lang="en-CH" sz="1400" dirty="0"/>
              <a:t> be added</a:t>
            </a:r>
          </a:p>
        </p:txBody>
      </p:sp>
      <p:graphicFrame>
        <p:nvGraphicFramePr>
          <p:cNvPr id="5" name="Table 4">
            <a:extLst>
              <a:ext uri="{FF2B5EF4-FFF2-40B4-BE49-F238E27FC236}">
                <a16:creationId xmlns:a16="http://schemas.microsoft.com/office/drawing/2014/main" id="{BDACAE22-E199-D709-5288-62F7A18616FE}"/>
              </a:ext>
            </a:extLst>
          </p:cNvPr>
          <p:cNvGraphicFramePr>
            <a:graphicFrameLocks noGrp="1"/>
          </p:cNvGraphicFramePr>
          <p:nvPr>
            <p:extLst>
              <p:ext uri="{D42A27DB-BD31-4B8C-83A1-F6EECF244321}">
                <p14:modId xmlns:p14="http://schemas.microsoft.com/office/powerpoint/2010/main" val="3606012418"/>
              </p:ext>
            </p:extLst>
          </p:nvPr>
        </p:nvGraphicFramePr>
        <p:xfrm>
          <a:off x="273269" y="1021407"/>
          <a:ext cx="8481850" cy="5305827"/>
        </p:xfrm>
        <a:graphic>
          <a:graphicData uri="http://schemas.openxmlformats.org/drawingml/2006/table">
            <a:tbl>
              <a:tblPr firstRow="1" firstCol="1" bandRow="1">
                <a:tableStyleId>{5C22544A-7EE6-4342-B048-85BDC9FD1C3A}</a:tableStyleId>
              </a:tblPr>
              <a:tblGrid>
                <a:gridCol w="1493017">
                  <a:extLst>
                    <a:ext uri="{9D8B030D-6E8A-4147-A177-3AD203B41FA5}">
                      <a16:colId xmlns:a16="http://schemas.microsoft.com/office/drawing/2014/main" val="1225138372"/>
                    </a:ext>
                  </a:extLst>
                </a:gridCol>
                <a:gridCol w="624144">
                  <a:extLst>
                    <a:ext uri="{9D8B030D-6E8A-4147-A177-3AD203B41FA5}">
                      <a16:colId xmlns:a16="http://schemas.microsoft.com/office/drawing/2014/main" val="1360564578"/>
                    </a:ext>
                  </a:extLst>
                </a:gridCol>
                <a:gridCol w="749150">
                  <a:extLst>
                    <a:ext uri="{9D8B030D-6E8A-4147-A177-3AD203B41FA5}">
                      <a16:colId xmlns:a16="http://schemas.microsoft.com/office/drawing/2014/main" val="534916287"/>
                    </a:ext>
                  </a:extLst>
                </a:gridCol>
                <a:gridCol w="748269">
                  <a:extLst>
                    <a:ext uri="{9D8B030D-6E8A-4147-A177-3AD203B41FA5}">
                      <a16:colId xmlns:a16="http://schemas.microsoft.com/office/drawing/2014/main" val="3797383619"/>
                    </a:ext>
                  </a:extLst>
                </a:gridCol>
                <a:gridCol w="624144">
                  <a:extLst>
                    <a:ext uri="{9D8B030D-6E8A-4147-A177-3AD203B41FA5}">
                      <a16:colId xmlns:a16="http://schemas.microsoft.com/office/drawing/2014/main" val="2882692797"/>
                    </a:ext>
                  </a:extLst>
                </a:gridCol>
                <a:gridCol w="624144">
                  <a:extLst>
                    <a:ext uri="{9D8B030D-6E8A-4147-A177-3AD203B41FA5}">
                      <a16:colId xmlns:a16="http://schemas.microsoft.com/office/drawing/2014/main" val="2101430957"/>
                    </a:ext>
                  </a:extLst>
                </a:gridCol>
                <a:gridCol w="748269">
                  <a:extLst>
                    <a:ext uri="{9D8B030D-6E8A-4147-A177-3AD203B41FA5}">
                      <a16:colId xmlns:a16="http://schemas.microsoft.com/office/drawing/2014/main" val="1922789853"/>
                    </a:ext>
                  </a:extLst>
                </a:gridCol>
                <a:gridCol w="749150">
                  <a:extLst>
                    <a:ext uri="{9D8B030D-6E8A-4147-A177-3AD203B41FA5}">
                      <a16:colId xmlns:a16="http://schemas.microsoft.com/office/drawing/2014/main" val="889972633"/>
                    </a:ext>
                  </a:extLst>
                </a:gridCol>
                <a:gridCol w="624144">
                  <a:extLst>
                    <a:ext uri="{9D8B030D-6E8A-4147-A177-3AD203B41FA5}">
                      <a16:colId xmlns:a16="http://schemas.microsoft.com/office/drawing/2014/main" val="2413863242"/>
                    </a:ext>
                  </a:extLst>
                </a:gridCol>
                <a:gridCol w="748269">
                  <a:extLst>
                    <a:ext uri="{9D8B030D-6E8A-4147-A177-3AD203B41FA5}">
                      <a16:colId xmlns:a16="http://schemas.microsoft.com/office/drawing/2014/main" val="1888275208"/>
                    </a:ext>
                  </a:extLst>
                </a:gridCol>
                <a:gridCol w="749150">
                  <a:extLst>
                    <a:ext uri="{9D8B030D-6E8A-4147-A177-3AD203B41FA5}">
                      <a16:colId xmlns:a16="http://schemas.microsoft.com/office/drawing/2014/main" val="1669922669"/>
                    </a:ext>
                  </a:extLst>
                </a:gridCol>
              </a:tblGrid>
              <a:tr h="217651">
                <a:tc>
                  <a:txBody>
                    <a:bodyPr/>
                    <a:lstStyle/>
                    <a:p>
                      <a:pPr algn="ctr">
                        <a:lnSpc>
                          <a:spcPct val="115000"/>
                        </a:lnSpc>
                      </a:pPr>
                      <a:r>
                        <a:rPr lang="en-US" sz="900">
                          <a:effectLst/>
                        </a:rPr>
                        <a:t>in kCHF</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Infra.</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VETO</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SIL</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CLA</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MAG</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TSC</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FTL</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ON-LINE</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OFF-LINE</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Total</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918084006"/>
                  </a:ext>
                </a:extLst>
              </a:tr>
              <a:tr h="318011">
                <a:tc>
                  <a:txBody>
                    <a:bodyPr/>
                    <a:lstStyle/>
                    <a:p>
                      <a:pPr algn="ctr">
                        <a:lnSpc>
                          <a:spcPct val="115000"/>
                        </a:lnSpc>
                      </a:pPr>
                      <a:r>
                        <a:rPr lang="en-US" sz="900">
                          <a:effectLst/>
                        </a:rPr>
                        <a:t>Cost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650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330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132</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40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77</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30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1259</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2990870"/>
                  </a:ext>
                </a:extLst>
              </a:tr>
              <a:tr h="318011">
                <a:tc>
                  <a:txBody>
                    <a:bodyPr/>
                    <a:lstStyle/>
                    <a:p>
                      <a:pPr marR="21590">
                        <a:lnSpc>
                          <a:spcPct val="115000"/>
                        </a:lnSpc>
                      </a:pPr>
                      <a:r>
                        <a:rPr lang="en-US" sz="900">
                          <a:effectLst/>
                        </a:rPr>
                        <a:t>SAPHIR (CL)</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20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80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781714615"/>
                  </a:ext>
                </a:extLst>
              </a:tr>
              <a:tr h="318011">
                <a:tc>
                  <a:txBody>
                    <a:bodyPr/>
                    <a:lstStyle/>
                    <a:p>
                      <a:pPr marR="21590">
                        <a:lnSpc>
                          <a:spcPct val="115000"/>
                        </a:lnSpc>
                      </a:pPr>
                      <a:r>
                        <a:rPr lang="en-US" sz="900">
                          <a:effectLst/>
                        </a:rPr>
                        <a:t>Berlin (DE)</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944680458"/>
                  </a:ext>
                </a:extLst>
              </a:tr>
              <a:tr h="318011">
                <a:tc>
                  <a:txBody>
                    <a:bodyPr/>
                    <a:lstStyle/>
                    <a:p>
                      <a:pPr marR="21590">
                        <a:lnSpc>
                          <a:spcPct val="115000"/>
                        </a:lnSpc>
                      </a:pPr>
                      <a:r>
                        <a:rPr lang="en-US" sz="900">
                          <a:effectLst/>
                        </a:rPr>
                        <a:t>Mainz (DE)</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34481018"/>
                  </a:ext>
                </a:extLst>
              </a:tr>
              <a:tr h="318011">
                <a:tc>
                  <a:txBody>
                    <a:bodyPr/>
                    <a:lstStyle/>
                    <a:p>
                      <a:pPr marR="21590">
                        <a:lnSpc>
                          <a:spcPct val="115000"/>
                        </a:lnSpc>
                      </a:pPr>
                      <a:r>
                        <a:rPr lang="en-US" sz="900">
                          <a:effectLst/>
                        </a:rPr>
                        <a:t>Hamburg (DE)</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34740045"/>
                  </a:ext>
                </a:extLst>
              </a:tr>
              <a:tr h="318011">
                <a:tc>
                  <a:txBody>
                    <a:bodyPr/>
                    <a:lstStyle/>
                    <a:p>
                      <a:pPr marR="21590">
                        <a:lnSpc>
                          <a:spcPct val="115000"/>
                        </a:lnSpc>
                      </a:pPr>
                      <a:r>
                        <a:rPr lang="en-US" sz="900">
                          <a:effectLst/>
                        </a:rPr>
                        <a:t>INFN (IT)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300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80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30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410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42255900"/>
                  </a:ext>
                </a:extLst>
              </a:tr>
              <a:tr h="318011">
                <a:tc>
                  <a:txBody>
                    <a:bodyPr/>
                    <a:lstStyle/>
                    <a:p>
                      <a:pPr marR="21590">
                        <a:lnSpc>
                          <a:spcPct val="115000"/>
                        </a:lnSpc>
                      </a:pPr>
                      <a:r>
                        <a:rPr lang="en-US" sz="900">
                          <a:effectLst/>
                        </a:rPr>
                        <a:t>Nagoya (JP)</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164</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174</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07093355"/>
                  </a:ext>
                </a:extLst>
              </a:tr>
              <a:tr h="318011">
                <a:tc>
                  <a:txBody>
                    <a:bodyPr/>
                    <a:lstStyle/>
                    <a:p>
                      <a:pPr marR="21590">
                        <a:lnSpc>
                          <a:spcPct val="115000"/>
                        </a:lnSpc>
                      </a:pPr>
                      <a:r>
                        <a:rPr lang="en-US" sz="900">
                          <a:effectLst/>
                        </a:rPr>
                        <a:t>GNU (KR)</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80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80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00799897"/>
                  </a:ext>
                </a:extLst>
              </a:tr>
              <a:tr h="318011">
                <a:tc>
                  <a:txBody>
                    <a:bodyPr/>
                    <a:lstStyle/>
                    <a:p>
                      <a:pPr marR="21590">
                        <a:lnSpc>
                          <a:spcPct val="115000"/>
                        </a:lnSpc>
                      </a:pPr>
                      <a:r>
                        <a:rPr lang="en-US" sz="900">
                          <a:effectLst/>
                        </a:rPr>
                        <a:t>LIP (PT)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80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90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4744700"/>
                  </a:ext>
                </a:extLst>
              </a:tr>
              <a:tr h="318011">
                <a:tc>
                  <a:txBody>
                    <a:bodyPr/>
                    <a:lstStyle/>
                    <a:p>
                      <a:pPr marR="21590">
                        <a:lnSpc>
                          <a:spcPct val="115000"/>
                        </a:lnSpc>
                      </a:pPr>
                      <a:r>
                        <a:rPr lang="en-US" sz="900">
                          <a:effectLst/>
                        </a:rPr>
                        <a:t>EPFL (CH)</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610930779"/>
                  </a:ext>
                </a:extLst>
              </a:tr>
              <a:tr h="318011">
                <a:tc>
                  <a:txBody>
                    <a:bodyPr/>
                    <a:lstStyle/>
                    <a:p>
                      <a:pPr marR="21590">
                        <a:lnSpc>
                          <a:spcPct val="115000"/>
                        </a:lnSpc>
                      </a:pPr>
                      <a:r>
                        <a:rPr lang="en-US" sz="900">
                          <a:effectLst/>
                        </a:rPr>
                        <a:t>Zurich (CH)</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87948098"/>
                  </a:ext>
                </a:extLst>
              </a:tr>
              <a:tr h="318011">
                <a:tc>
                  <a:txBody>
                    <a:bodyPr/>
                    <a:lstStyle/>
                    <a:p>
                      <a:pPr marR="21590">
                        <a:lnSpc>
                          <a:spcPct val="115000"/>
                        </a:lnSpc>
                      </a:pPr>
                      <a:r>
                        <a:rPr lang="en-US" sz="900">
                          <a:effectLst/>
                        </a:rPr>
                        <a:t>Ankara (TR)</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50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50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101642235"/>
                  </a:ext>
                </a:extLst>
              </a:tr>
              <a:tr h="318011">
                <a:tc>
                  <a:txBody>
                    <a:bodyPr/>
                    <a:lstStyle/>
                    <a:p>
                      <a:pPr marR="21590">
                        <a:lnSpc>
                          <a:spcPct val="115000"/>
                        </a:lnSpc>
                      </a:pPr>
                      <a:r>
                        <a:rPr lang="en-US" sz="900">
                          <a:effectLst/>
                        </a:rPr>
                        <a:t>Thailand (TH)</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dirty="0">
                          <a:effectLst/>
                        </a:rPr>
                        <a:t> 30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dirty="0">
                          <a:effectLst/>
                        </a:rPr>
                        <a:t>30 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40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dirty="0">
                          <a:effectLst/>
                        </a:rPr>
                        <a:t>100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12884897"/>
                  </a:ext>
                </a:extLst>
              </a:tr>
              <a:tr h="318011">
                <a:tc>
                  <a:txBody>
                    <a:bodyPr/>
                    <a:lstStyle/>
                    <a:p>
                      <a:pPr marR="21590">
                        <a:lnSpc>
                          <a:spcPct val="115000"/>
                        </a:lnSpc>
                      </a:pPr>
                      <a:r>
                        <a:rPr lang="en-US" sz="900">
                          <a:effectLst/>
                        </a:rPr>
                        <a:t>CERN (Hostlab)</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0910692"/>
                  </a:ext>
                </a:extLst>
              </a:tr>
              <a:tr h="318011">
                <a:tc>
                  <a:txBody>
                    <a:bodyPr/>
                    <a:lstStyle/>
                    <a:p>
                      <a:pPr>
                        <a:lnSpc>
                          <a:spcPct val="115000"/>
                        </a:lnSpc>
                      </a:pPr>
                      <a:r>
                        <a:rPr lang="en-US" sz="900">
                          <a:effectLst/>
                        </a:rPr>
                        <a:t>Total</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dirty="0">
                          <a:effectLst/>
                        </a:rPr>
                        <a:t>430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244</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130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dirty="0">
                          <a:effectLst/>
                        </a:rPr>
                        <a:t>120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30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40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dirty="0">
                          <a:effectLst/>
                        </a:rPr>
                        <a:t>1004</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551872545"/>
                  </a:ext>
                </a:extLst>
              </a:tr>
              <a:tr h="318011">
                <a:tc>
                  <a:txBody>
                    <a:bodyPr/>
                    <a:lstStyle/>
                    <a:p>
                      <a:pPr>
                        <a:lnSpc>
                          <a:spcPct val="115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dirty="0">
                          <a:effectLst/>
                        </a:rPr>
                        <a:t>66%</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74%</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98%</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25%</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900" dirty="0">
                          <a:effectLst/>
                        </a:rPr>
                        <a:t>80%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201734886"/>
                  </a:ext>
                </a:extLst>
              </a:tr>
            </a:tbl>
          </a:graphicData>
        </a:graphic>
      </p:graphicFrame>
    </p:spTree>
    <p:extLst>
      <p:ext uri="{BB962C8B-B14F-4D97-AF65-F5344CB8AC3E}">
        <p14:creationId xmlns:p14="http://schemas.microsoft.com/office/powerpoint/2010/main" val="4194714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4AFB1-5385-D419-DA76-E96965C7D736}"/>
            </a:ext>
          </a:extLst>
        </p:cNvPr>
        <p:cNvGrpSpPr/>
        <p:nvPr/>
      </p:nvGrpSpPr>
      <p:grpSpPr>
        <a:xfrm>
          <a:off x="0" y="0"/>
          <a:ext cx="0" cy="0"/>
          <a:chOff x="0" y="0"/>
          <a:chExt cx="0" cy="0"/>
        </a:xfrm>
      </p:grpSpPr>
      <p:sp>
        <p:nvSpPr>
          <p:cNvPr id="17410" name="Text Box 7">
            <a:extLst>
              <a:ext uri="{FF2B5EF4-FFF2-40B4-BE49-F238E27FC236}">
                <a16:creationId xmlns:a16="http://schemas.microsoft.com/office/drawing/2014/main" id="{9C8D83BD-A070-5CC7-A031-9E149D760869}"/>
              </a:ext>
            </a:extLst>
          </p:cNvPr>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12</a:t>
            </a:r>
            <a:endParaRPr lang="en-US" dirty="0"/>
          </a:p>
        </p:txBody>
      </p:sp>
      <p:sp>
        <p:nvSpPr>
          <p:cNvPr id="17414" name="Rectangle 18">
            <a:extLst>
              <a:ext uri="{FF2B5EF4-FFF2-40B4-BE49-F238E27FC236}">
                <a16:creationId xmlns:a16="http://schemas.microsoft.com/office/drawing/2014/main" id="{3CD68DFA-1B16-519D-D3AC-4D5D151F6FEE}"/>
              </a:ext>
            </a:extLst>
          </p:cNvPr>
          <p:cNvSpPr>
            <a:spLocks noChangeArrowheads="1"/>
          </p:cNvSpPr>
          <p:nvPr/>
        </p:nvSpPr>
        <p:spPr bwMode="auto">
          <a:xfrm>
            <a:off x="1057093" y="76329"/>
            <a:ext cx="7237413" cy="793749"/>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latin typeface="Helvetica"/>
                <a:cs typeface="Helvetica"/>
              </a:rPr>
              <a:t>Time profile for expenses</a:t>
            </a:r>
            <a:endParaRPr lang="en-GB" sz="3600" dirty="0">
              <a:solidFill>
                <a:srgbClr val="FF0000"/>
              </a:solidFill>
              <a:latin typeface="Helvetica" pitchFamily="2" charset="0"/>
              <a:cs typeface="Helvetica"/>
            </a:endParaRPr>
          </a:p>
        </p:txBody>
      </p:sp>
      <p:sp>
        <p:nvSpPr>
          <p:cNvPr id="17419" name="Text Box 6">
            <a:extLst>
              <a:ext uri="{FF2B5EF4-FFF2-40B4-BE49-F238E27FC236}">
                <a16:creationId xmlns:a16="http://schemas.microsoft.com/office/drawing/2014/main" id="{3DCBC08E-BB29-D16B-5ADA-8A5B998B4143}"/>
              </a:ext>
            </a:extLst>
          </p:cNvPr>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a:extLst>
              <a:ext uri="{FF2B5EF4-FFF2-40B4-BE49-F238E27FC236}">
                <a16:creationId xmlns:a16="http://schemas.microsoft.com/office/drawing/2014/main" id="{077B6862-B6FF-CAB0-E6EA-C703F85A345F}"/>
              </a:ext>
            </a:extLst>
          </p:cNvPr>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2A199A94-E955-6A18-F3F0-DE306C4F6AA3}"/>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3008378B-1846-078E-9D86-18CE0D7BB9B7}"/>
              </a:ext>
            </a:extLst>
          </p:cNvPr>
          <p:cNvPicPr>
            <a:picLocks noChangeAspect="1"/>
          </p:cNvPicPr>
          <p:nvPr/>
        </p:nvPicPr>
        <p:blipFill>
          <a:blip r:embed="rId2"/>
          <a:stretch>
            <a:fillRect/>
          </a:stretch>
        </p:blipFill>
        <p:spPr>
          <a:xfrm>
            <a:off x="-7362" y="9081"/>
            <a:ext cx="1064455" cy="945077"/>
          </a:xfrm>
          <a:prstGeom prst="rect">
            <a:avLst/>
          </a:prstGeom>
        </p:spPr>
      </p:pic>
      <p:graphicFrame>
        <p:nvGraphicFramePr>
          <p:cNvPr id="5" name="Table 4">
            <a:extLst>
              <a:ext uri="{FF2B5EF4-FFF2-40B4-BE49-F238E27FC236}">
                <a16:creationId xmlns:a16="http://schemas.microsoft.com/office/drawing/2014/main" id="{74B32C9D-0DE9-F763-93B7-DF8072E67DA4}"/>
              </a:ext>
            </a:extLst>
          </p:cNvPr>
          <p:cNvGraphicFramePr>
            <a:graphicFrameLocks noGrp="1"/>
          </p:cNvGraphicFramePr>
          <p:nvPr>
            <p:extLst>
              <p:ext uri="{D42A27DB-BD31-4B8C-83A1-F6EECF244321}">
                <p14:modId xmlns:p14="http://schemas.microsoft.com/office/powerpoint/2010/main" val="3785164657"/>
              </p:ext>
            </p:extLst>
          </p:nvPr>
        </p:nvGraphicFramePr>
        <p:xfrm>
          <a:off x="73742" y="1364306"/>
          <a:ext cx="9011263" cy="3758699"/>
        </p:xfrm>
        <a:graphic>
          <a:graphicData uri="http://schemas.openxmlformats.org/drawingml/2006/table">
            <a:tbl>
              <a:tblPr firstRow="1" firstCol="1" bandRow="1">
                <a:tableStyleId>{5C22544A-7EE6-4342-B048-85BDC9FD1C3A}</a:tableStyleId>
              </a:tblPr>
              <a:tblGrid>
                <a:gridCol w="1563327">
                  <a:extLst>
                    <a:ext uri="{9D8B030D-6E8A-4147-A177-3AD203B41FA5}">
                      <a16:colId xmlns:a16="http://schemas.microsoft.com/office/drawing/2014/main" val="1225138372"/>
                    </a:ext>
                  </a:extLst>
                </a:gridCol>
                <a:gridCol w="653538">
                  <a:extLst>
                    <a:ext uri="{9D8B030D-6E8A-4147-A177-3AD203B41FA5}">
                      <a16:colId xmlns:a16="http://schemas.microsoft.com/office/drawing/2014/main" val="1360564578"/>
                    </a:ext>
                  </a:extLst>
                </a:gridCol>
                <a:gridCol w="784430">
                  <a:extLst>
                    <a:ext uri="{9D8B030D-6E8A-4147-A177-3AD203B41FA5}">
                      <a16:colId xmlns:a16="http://schemas.microsoft.com/office/drawing/2014/main" val="534916287"/>
                    </a:ext>
                  </a:extLst>
                </a:gridCol>
                <a:gridCol w="783508">
                  <a:extLst>
                    <a:ext uri="{9D8B030D-6E8A-4147-A177-3AD203B41FA5}">
                      <a16:colId xmlns:a16="http://schemas.microsoft.com/office/drawing/2014/main" val="3797383619"/>
                    </a:ext>
                  </a:extLst>
                </a:gridCol>
                <a:gridCol w="783508">
                  <a:extLst>
                    <a:ext uri="{9D8B030D-6E8A-4147-A177-3AD203B41FA5}">
                      <a16:colId xmlns:a16="http://schemas.microsoft.com/office/drawing/2014/main" val="135949871"/>
                    </a:ext>
                  </a:extLst>
                </a:gridCol>
                <a:gridCol w="653538">
                  <a:extLst>
                    <a:ext uri="{9D8B030D-6E8A-4147-A177-3AD203B41FA5}">
                      <a16:colId xmlns:a16="http://schemas.microsoft.com/office/drawing/2014/main" val="2101430957"/>
                    </a:ext>
                  </a:extLst>
                </a:gridCol>
                <a:gridCol w="783508">
                  <a:extLst>
                    <a:ext uri="{9D8B030D-6E8A-4147-A177-3AD203B41FA5}">
                      <a16:colId xmlns:a16="http://schemas.microsoft.com/office/drawing/2014/main" val="1922789853"/>
                    </a:ext>
                  </a:extLst>
                </a:gridCol>
                <a:gridCol w="784430">
                  <a:extLst>
                    <a:ext uri="{9D8B030D-6E8A-4147-A177-3AD203B41FA5}">
                      <a16:colId xmlns:a16="http://schemas.microsoft.com/office/drawing/2014/main" val="889972633"/>
                    </a:ext>
                  </a:extLst>
                </a:gridCol>
                <a:gridCol w="653538">
                  <a:extLst>
                    <a:ext uri="{9D8B030D-6E8A-4147-A177-3AD203B41FA5}">
                      <a16:colId xmlns:a16="http://schemas.microsoft.com/office/drawing/2014/main" val="2413863242"/>
                    </a:ext>
                  </a:extLst>
                </a:gridCol>
                <a:gridCol w="783508">
                  <a:extLst>
                    <a:ext uri="{9D8B030D-6E8A-4147-A177-3AD203B41FA5}">
                      <a16:colId xmlns:a16="http://schemas.microsoft.com/office/drawing/2014/main" val="1888275208"/>
                    </a:ext>
                  </a:extLst>
                </a:gridCol>
                <a:gridCol w="784430">
                  <a:extLst>
                    <a:ext uri="{9D8B030D-6E8A-4147-A177-3AD203B41FA5}">
                      <a16:colId xmlns:a16="http://schemas.microsoft.com/office/drawing/2014/main" val="1669922669"/>
                    </a:ext>
                  </a:extLst>
                </a:gridCol>
              </a:tblGrid>
              <a:tr h="382698">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in </a:t>
                      </a:r>
                      <a:r>
                        <a:rPr lang="en-US" sz="1200" b="1" dirty="0" err="1">
                          <a:effectLst/>
                          <a:latin typeface="Times New Roman" panose="02020603050405020304" pitchFamily="18" charset="0"/>
                          <a:cs typeface="Times New Roman" panose="02020603050405020304" pitchFamily="18" charset="0"/>
                        </a:rPr>
                        <a:t>kCHF</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Infra.</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VETO</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SIL</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rPr>
                        <a:t>CLA</a:t>
                      </a: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MAG</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TSC</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FTL</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ON-LINE</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OFF-LINE</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Total</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918084006"/>
                  </a:ext>
                </a:extLst>
              </a:tr>
              <a:tr h="559161">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Total Cost</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0</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0</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650</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rPr>
                        <a:t>330</a:t>
                      </a: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132</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40</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77</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30</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0</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1259</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2990870"/>
                  </a:ext>
                </a:extLst>
              </a:tr>
              <a:tr h="559161">
                <a:tc>
                  <a:txBody>
                    <a:bodyPr/>
                    <a:lstStyle/>
                    <a:p>
                      <a:pPr marR="21590" algn="ctr">
                        <a:lnSpc>
                          <a:spcPct val="115000"/>
                        </a:lnSpc>
                      </a:pPr>
                      <a:r>
                        <a:rPr lang="en-US" sz="1200" dirty="0">
                          <a:effectLst/>
                          <a:latin typeface="Times New Roman" panose="02020603050405020304" pitchFamily="18" charset="0"/>
                          <a:cs typeface="Times New Roman" panose="02020603050405020304" pitchFamily="18" charset="0"/>
                        </a:rPr>
                        <a:t>2025</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79 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79</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944680458"/>
                  </a:ext>
                </a:extLst>
              </a:tr>
              <a:tr h="559161">
                <a:tc>
                  <a:txBody>
                    <a:bodyPr/>
                    <a:lstStyle/>
                    <a:p>
                      <a:pPr marR="21590" algn="ctr">
                        <a:lnSpc>
                          <a:spcPct val="115000"/>
                        </a:lnSpc>
                      </a:pPr>
                      <a:r>
                        <a:rPr lang="en-US" sz="1200" dirty="0">
                          <a:effectLst/>
                          <a:latin typeface="Times New Roman" panose="02020603050405020304" pitchFamily="18" charset="0"/>
                          <a:cs typeface="Times New Roman" panose="02020603050405020304" pitchFamily="18" charset="0"/>
                        </a:rPr>
                        <a:t>2026</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166 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CH" sz="1200" dirty="0">
                          <a:effectLst/>
                          <a:latin typeface="Times New Roman" panose="02020603050405020304" pitchFamily="18" charset="0"/>
                          <a:ea typeface="Times New Roman" panose="02020603050405020304" pitchFamily="18" charset="0"/>
                          <a:cs typeface="Times New Roman" panose="02020603050405020304" pitchFamily="18" charset="0"/>
                        </a:rPr>
                        <a:t>330</a:t>
                      </a: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13 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509</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34481018"/>
                  </a:ext>
                </a:extLst>
              </a:tr>
              <a:tr h="559161">
                <a:tc>
                  <a:txBody>
                    <a:bodyPr/>
                    <a:lstStyle/>
                    <a:p>
                      <a:pPr marR="21590" algn="ctr">
                        <a:lnSpc>
                          <a:spcPct val="115000"/>
                        </a:lnSpc>
                      </a:pPr>
                      <a:r>
                        <a:rPr lang="en-US" sz="1200" dirty="0">
                          <a:effectLst/>
                          <a:latin typeface="Times New Roman" panose="02020603050405020304" pitchFamily="18" charset="0"/>
                          <a:cs typeface="Times New Roman" panose="02020603050405020304" pitchFamily="18" charset="0"/>
                        </a:rPr>
                        <a:t>2027</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238 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106 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40 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77 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461</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34740045"/>
                  </a:ext>
                </a:extLst>
              </a:tr>
              <a:tr h="559161">
                <a:tc>
                  <a:txBody>
                    <a:bodyPr/>
                    <a:lstStyle/>
                    <a:p>
                      <a:pPr marR="21590" algn="ctr">
                        <a:lnSpc>
                          <a:spcPct val="115000"/>
                        </a:lnSpc>
                      </a:pPr>
                      <a:r>
                        <a:rPr lang="en-US" sz="1200" dirty="0">
                          <a:effectLst/>
                          <a:latin typeface="Times New Roman" panose="02020603050405020304" pitchFamily="18" charset="0"/>
                          <a:cs typeface="Times New Roman" panose="02020603050405020304" pitchFamily="18" charset="0"/>
                        </a:rPr>
                        <a:t>2028</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167</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13</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30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b="1" dirty="0">
                          <a:effectLst/>
                          <a:latin typeface="Times New Roman" panose="02020603050405020304" pitchFamily="18" charset="0"/>
                          <a:cs typeface="Times New Roman" panose="02020603050405020304" pitchFamily="18" charset="0"/>
                        </a:rPr>
                        <a:t>210</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42255900"/>
                  </a:ext>
                </a:extLst>
              </a:tr>
              <a:tr h="559161">
                <a:tc>
                  <a:txBody>
                    <a:bodyPr/>
                    <a:lstStyle/>
                    <a:p>
                      <a:pPr marR="21590" algn="ctr">
                        <a:lnSpc>
                          <a:spcPct val="115000"/>
                        </a:lnSpc>
                      </a:pPr>
                      <a:r>
                        <a:rPr lang="en-US" sz="1200" dirty="0">
                          <a:effectLst/>
                          <a:latin typeface="Times New Roman" panose="02020603050405020304" pitchFamily="18" charset="0"/>
                          <a:cs typeface="Times New Roman" panose="02020603050405020304" pitchFamily="18" charset="0"/>
                        </a:rPr>
                        <a:t>2029</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a:effectLst/>
                          <a:latin typeface="Times New Roman" panose="02020603050405020304" pitchFamily="18" charset="0"/>
                          <a:cs typeface="Times New Roman" panose="02020603050405020304" pitchFamily="18" charset="0"/>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r>
                        <a:rPr lang="en-US" sz="1200" dirty="0">
                          <a:effectLst/>
                          <a:latin typeface="Times New Roman" panose="02020603050405020304" pitchFamily="18" charset="0"/>
                          <a:cs typeface="Times New Roman" panose="02020603050405020304" pitchFamily="18" charset="0"/>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07093355"/>
                  </a:ext>
                </a:extLst>
              </a:tr>
            </a:tbl>
          </a:graphicData>
        </a:graphic>
      </p:graphicFrame>
    </p:spTree>
    <p:extLst>
      <p:ext uri="{BB962C8B-B14F-4D97-AF65-F5344CB8AC3E}">
        <p14:creationId xmlns:p14="http://schemas.microsoft.com/office/powerpoint/2010/main" val="1198119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13</a:t>
            </a:r>
            <a:endParaRPr lang="en-US" dirty="0"/>
          </a:p>
        </p:txBody>
      </p:sp>
      <p:sp>
        <p:nvSpPr>
          <p:cNvPr id="17414" name="Rectangle 18"/>
          <p:cNvSpPr>
            <a:spLocks noChangeArrowheads="1"/>
          </p:cNvSpPr>
          <p:nvPr/>
        </p:nvSpPr>
        <p:spPr bwMode="auto">
          <a:xfrm>
            <a:off x="1057093" y="5053"/>
            <a:ext cx="7237413" cy="1309662"/>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b="1" dirty="0">
                <a:solidFill>
                  <a:srgbClr val="FF0000"/>
                </a:solidFill>
                <a:latin typeface="Helvetica"/>
                <a:cs typeface="Helvetica"/>
              </a:rPr>
              <a:t>Conclusions</a:t>
            </a:r>
            <a:endParaRPr lang="en-GB" sz="3600" b="1" dirty="0">
              <a:solidFill>
                <a:srgbClr val="FF0000"/>
              </a:solidFill>
              <a:latin typeface="Helvetica" pitchFamily="2" charset="0"/>
            </a:endParaRP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2"/>
          <a:stretch>
            <a:fillRect/>
          </a:stretch>
        </p:blipFill>
        <p:spPr>
          <a:xfrm>
            <a:off x="-7362" y="9081"/>
            <a:ext cx="1064455" cy="945077"/>
          </a:xfrm>
          <a:prstGeom prst="rect">
            <a:avLst/>
          </a:prstGeom>
        </p:spPr>
      </p:pic>
      <p:sp>
        <p:nvSpPr>
          <p:cNvPr id="2" name="TextBox 1">
            <a:extLst>
              <a:ext uri="{FF2B5EF4-FFF2-40B4-BE49-F238E27FC236}">
                <a16:creationId xmlns:a16="http://schemas.microsoft.com/office/drawing/2014/main" id="{9B73A030-A0E5-7741-8694-ED6F90397620}"/>
              </a:ext>
            </a:extLst>
          </p:cNvPr>
          <p:cNvSpPr txBox="1"/>
          <p:nvPr/>
        </p:nvSpPr>
        <p:spPr>
          <a:xfrm>
            <a:off x="1" y="2186145"/>
            <a:ext cx="9144000" cy="1631216"/>
          </a:xfrm>
          <a:prstGeom prst="rect">
            <a:avLst/>
          </a:prstGeom>
          <a:noFill/>
        </p:spPr>
        <p:txBody>
          <a:bodyPr wrap="square" rtlCol="0">
            <a:spAutoFit/>
          </a:bodyPr>
          <a:lstStyle/>
          <a:p>
            <a:pPr marL="342900" indent="-342900">
              <a:buFont typeface="+mj-lt"/>
              <a:buAutoNum type="arabicPeriod"/>
            </a:pPr>
            <a:r>
              <a:rPr lang="en-CH" sz="2000" b="1" dirty="0">
                <a:solidFill>
                  <a:srgbClr val="00C100"/>
                </a:solidFill>
              </a:rPr>
              <a:t> Remaining outstanding contribution for 2024 is coming soon.</a:t>
            </a:r>
          </a:p>
          <a:p>
            <a:pPr marL="342900" indent="-342900">
              <a:buFont typeface="+mj-lt"/>
              <a:buAutoNum type="arabicPeriod"/>
            </a:pPr>
            <a:r>
              <a:rPr lang="en-CH" sz="2000" b="1" dirty="0">
                <a:solidFill>
                  <a:srgbClr val="00C100"/>
                </a:solidFill>
              </a:rPr>
              <a:t> The few outstanding contributions for 2025 should be as well paid soon.</a:t>
            </a:r>
          </a:p>
          <a:p>
            <a:pPr marL="457200" indent="-457200">
              <a:buAutoNum type="arabicPeriod" startAt="3"/>
            </a:pPr>
            <a:r>
              <a:rPr lang="en-CH" sz="2000" b="1" dirty="0">
                <a:solidFill>
                  <a:srgbClr val="00C100"/>
                </a:solidFill>
              </a:rPr>
              <a:t>Draft of the addendum for the MoU for upgrade with the construction </a:t>
            </a:r>
          </a:p>
          <a:p>
            <a:r>
              <a:rPr lang="en-CH" sz="2000" b="1" dirty="0">
                <a:solidFill>
                  <a:srgbClr val="00C100"/>
                </a:solidFill>
              </a:rPr>
              <a:t>        money matrix has been presented including the time profile.</a:t>
            </a:r>
          </a:p>
          <a:p>
            <a:endParaRPr lang="en-CH" sz="2000" b="1" dirty="0">
              <a:solidFill>
                <a:srgbClr val="00C100"/>
              </a:solidFill>
            </a:endParaRPr>
          </a:p>
        </p:txBody>
      </p:sp>
    </p:spTree>
    <p:extLst>
      <p:ext uri="{BB962C8B-B14F-4D97-AF65-F5344CB8AC3E}">
        <p14:creationId xmlns:p14="http://schemas.microsoft.com/office/powerpoint/2010/main" val="384639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14</a:t>
            </a:r>
            <a:endParaRPr lang="en-US" dirty="0"/>
          </a:p>
        </p:txBody>
      </p:sp>
      <p:sp>
        <p:nvSpPr>
          <p:cNvPr id="17414" name="Rectangle 18"/>
          <p:cNvSpPr>
            <a:spLocks noChangeArrowheads="1"/>
          </p:cNvSpPr>
          <p:nvPr/>
        </p:nvSpPr>
        <p:spPr bwMode="auto">
          <a:xfrm>
            <a:off x="1057093" y="47093"/>
            <a:ext cx="7424755" cy="1039646"/>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b="1" dirty="0">
                <a:solidFill>
                  <a:srgbClr val="FF0000"/>
                </a:solidFill>
              </a:rPr>
              <a:t>Purchasing of emulsions in 2024-2026</a:t>
            </a:r>
          </a:p>
        </p:txBody>
      </p:sp>
      <p:sp>
        <p:nvSpPr>
          <p:cNvPr id="17419" name="Text Box 6"/>
          <p:cNvSpPr txBox="1">
            <a:spLocks noChangeArrowheads="1"/>
          </p:cNvSpPr>
          <p:nvPr/>
        </p:nvSpPr>
        <p:spPr bwMode="auto">
          <a:xfrm>
            <a:off x="533400" y="662381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2"/>
          <a:stretch>
            <a:fillRect/>
          </a:stretch>
        </p:blipFill>
        <p:spPr>
          <a:xfrm>
            <a:off x="-7362" y="9081"/>
            <a:ext cx="1064455" cy="945077"/>
          </a:xfrm>
          <a:prstGeom prst="rect">
            <a:avLst/>
          </a:prstGeom>
        </p:spPr>
      </p:pic>
      <p:sp>
        <p:nvSpPr>
          <p:cNvPr id="8" name="TextBox 7">
            <a:extLst>
              <a:ext uri="{FF2B5EF4-FFF2-40B4-BE49-F238E27FC236}">
                <a16:creationId xmlns:a16="http://schemas.microsoft.com/office/drawing/2014/main" id="{6DD6D59B-0924-BD4F-912A-C3307777A59B}"/>
              </a:ext>
            </a:extLst>
          </p:cNvPr>
          <p:cNvSpPr txBox="1"/>
          <p:nvPr/>
        </p:nvSpPr>
        <p:spPr>
          <a:xfrm>
            <a:off x="231228" y="4404535"/>
            <a:ext cx="184731" cy="369332"/>
          </a:xfrm>
          <a:prstGeom prst="rect">
            <a:avLst/>
          </a:prstGeom>
          <a:noFill/>
        </p:spPr>
        <p:txBody>
          <a:bodyPr wrap="none" rtlCol="0">
            <a:spAutoFit/>
          </a:bodyPr>
          <a:lstStyle/>
          <a:p>
            <a:endParaRPr lang="en-CH" dirty="0"/>
          </a:p>
        </p:txBody>
      </p:sp>
      <p:sp>
        <p:nvSpPr>
          <p:cNvPr id="11" name="TextBox 10">
            <a:extLst>
              <a:ext uri="{FF2B5EF4-FFF2-40B4-BE49-F238E27FC236}">
                <a16:creationId xmlns:a16="http://schemas.microsoft.com/office/drawing/2014/main" id="{7DE71434-60B2-974B-8937-CB7BAAA1CD68}"/>
              </a:ext>
            </a:extLst>
          </p:cNvPr>
          <p:cNvSpPr txBox="1"/>
          <p:nvPr/>
        </p:nvSpPr>
        <p:spPr>
          <a:xfrm>
            <a:off x="-1" y="3224029"/>
            <a:ext cx="9247799" cy="1857368"/>
          </a:xfrm>
          <a:prstGeom prst="rect">
            <a:avLst/>
          </a:prstGeom>
          <a:noFill/>
        </p:spPr>
        <p:txBody>
          <a:bodyPr wrap="square" rtlCol="0">
            <a:spAutoFit/>
          </a:bodyPr>
          <a:lstStyle/>
          <a:p>
            <a:pPr>
              <a:lnSpc>
                <a:spcPct val="107000"/>
              </a:lnSpc>
            </a:pPr>
            <a:r>
              <a:rPr lang="en-GB" b="1" dirty="0">
                <a:solidFill>
                  <a:srgbClr val="0000FF"/>
                </a:solidFill>
                <a:ea typeface="Times New Roman" panose="02020603050405020304" pitchFamily="18" charset="0"/>
                <a:cs typeface="Times New Roman" panose="02020603050405020304" pitchFamily="18" charset="0"/>
              </a:rPr>
              <a:t>*****************************************************************************</a:t>
            </a:r>
          </a:p>
          <a:p>
            <a:pPr>
              <a:lnSpc>
                <a:spcPct val="107000"/>
              </a:lnSpc>
            </a:pPr>
            <a:r>
              <a:rPr lang="en-GB" b="1" dirty="0">
                <a:solidFill>
                  <a:srgbClr val="0000FF"/>
                </a:solidFill>
                <a:ea typeface="Times New Roman" panose="02020603050405020304" pitchFamily="18" charset="0"/>
                <a:cs typeface="Times New Roman" panose="02020603050405020304" pitchFamily="18" charset="0"/>
              </a:rPr>
              <a:t>Baseline: 1.8 </a:t>
            </a:r>
            <a:r>
              <a:rPr lang="en-GB" b="1" dirty="0" err="1">
                <a:solidFill>
                  <a:srgbClr val="0000FF"/>
                </a:solidFill>
                <a:ea typeface="Times New Roman" panose="02020603050405020304" pitchFamily="18" charset="0"/>
                <a:cs typeface="Times New Roman" panose="02020603050405020304" pitchFamily="18" charset="0"/>
              </a:rPr>
              <a:t>kCHf</a:t>
            </a:r>
            <a:r>
              <a:rPr lang="en-GB" b="1" dirty="0">
                <a:solidFill>
                  <a:srgbClr val="0000FF"/>
                </a:solidFill>
                <a:ea typeface="Times New Roman" panose="02020603050405020304" pitchFamily="18" charset="0"/>
                <a:cs typeface="Times New Roman" panose="02020603050405020304" pitchFamily="18" charset="0"/>
              </a:rPr>
              <a:t>/m**2  + 10% overhead for up to 4 emulsion targets/year      </a:t>
            </a:r>
            <a:r>
              <a:rPr lang="en-GB" b="1" dirty="0">
                <a:solidFill>
                  <a:srgbClr val="0000FF"/>
                </a:solidFill>
                <a:ea typeface="Times New Roman" panose="02020603050405020304" pitchFamily="18" charset="0"/>
                <a:cs typeface="Times New Roman" panose="02020603050405020304" pitchFamily="18" charset="0"/>
                <a:sym typeface="Wingdings" pitchFamily="2" charset="2"/>
              </a:rPr>
              <a:t>   348k / year</a:t>
            </a:r>
          </a:p>
          <a:p>
            <a:pPr>
              <a:lnSpc>
                <a:spcPct val="107000"/>
              </a:lnSpc>
            </a:pPr>
            <a:r>
              <a:rPr lang="en-GB" b="1" dirty="0">
                <a:solidFill>
                  <a:srgbClr val="0000FF"/>
                </a:solidFill>
                <a:ea typeface="Times New Roman" panose="02020603050405020304" pitchFamily="18" charset="0"/>
                <a:cs typeface="Times New Roman" panose="02020603050405020304" pitchFamily="18" charset="0"/>
                <a:sym typeface="Wingdings" pitchFamily="2" charset="2"/>
              </a:rPr>
              <a:t>                                                                                                                                    paid by collaboration</a:t>
            </a:r>
          </a:p>
          <a:p>
            <a:pPr>
              <a:lnSpc>
                <a:spcPct val="107000"/>
              </a:lnSpc>
            </a:pPr>
            <a:r>
              <a:rPr lang="en-GB" b="1" dirty="0">
                <a:solidFill>
                  <a:srgbClr val="0000FF"/>
                </a:solidFill>
                <a:ea typeface="Times New Roman" panose="02020603050405020304" pitchFamily="18" charset="0"/>
                <a:cs typeface="Times New Roman" panose="02020603050405020304" pitchFamily="18" charset="0"/>
                <a:sym typeface="Wingdings" pitchFamily="2" charset="2"/>
              </a:rPr>
              <a:t>                                                                                   + 1 emulsion target/ year in-kind paid by Nagoya</a:t>
            </a:r>
          </a:p>
          <a:p>
            <a:pPr>
              <a:lnSpc>
                <a:spcPct val="107000"/>
              </a:lnSpc>
            </a:pPr>
            <a:r>
              <a:rPr lang="en-GB" b="1" dirty="0">
                <a:solidFill>
                  <a:srgbClr val="0000FF"/>
                </a:solidFill>
                <a:ea typeface="Times New Roman" panose="02020603050405020304" pitchFamily="18" charset="0"/>
                <a:cs typeface="Times New Roman" panose="02020603050405020304" pitchFamily="18" charset="0"/>
                <a:sym typeface="Wingdings" pitchFamily="2" charset="2"/>
              </a:rPr>
              <a:t>                                                                                   +  no M&amp;O contribution to be paid by Nagoya</a:t>
            </a:r>
          </a:p>
          <a:p>
            <a:pPr>
              <a:lnSpc>
                <a:spcPct val="107000"/>
              </a:lnSpc>
            </a:pPr>
            <a:r>
              <a:rPr lang="en-GB" b="1" dirty="0">
                <a:solidFill>
                  <a:srgbClr val="0000FF"/>
                </a:solidFill>
                <a:ea typeface="Times New Roman" panose="02020603050405020304" pitchFamily="18" charset="0"/>
                <a:cs typeface="Times New Roman" panose="02020603050405020304" pitchFamily="18" charset="0"/>
              </a:rPr>
              <a:t>*****************************************************************************</a:t>
            </a:r>
            <a:endParaRPr lang="en-GB" b="1" dirty="0">
              <a:solidFill>
                <a:srgbClr val="FF0000"/>
              </a:solidFill>
              <a:ea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1ADE04E9-D306-A44B-875F-A1412767E224}"/>
              </a:ext>
            </a:extLst>
          </p:cNvPr>
          <p:cNvSpPr txBox="1"/>
          <p:nvPr/>
        </p:nvSpPr>
        <p:spPr>
          <a:xfrm>
            <a:off x="73573" y="2482817"/>
            <a:ext cx="8999307" cy="707886"/>
          </a:xfrm>
          <a:prstGeom prst="rect">
            <a:avLst/>
          </a:prstGeom>
          <a:noFill/>
        </p:spPr>
        <p:txBody>
          <a:bodyPr wrap="square" rtlCol="0">
            <a:spAutoFit/>
          </a:bodyPr>
          <a:lstStyle/>
          <a:p>
            <a:pPr algn="ctr"/>
            <a:r>
              <a:rPr lang="en-CH" sz="2000" b="1" dirty="0">
                <a:solidFill>
                  <a:srgbClr val="0000FF"/>
                </a:solidFill>
              </a:rPr>
              <a:t>Collaboration Agreement with Nagoya and CERN was signed end of 2022 for production and payment of emulsions</a:t>
            </a:r>
          </a:p>
        </p:txBody>
      </p:sp>
      <p:sp>
        <p:nvSpPr>
          <p:cNvPr id="14" name="TextBox 13">
            <a:extLst>
              <a:ext uri="{FF2B5EF4-FFF2-40B4-BE49-F238E27FC236}">
                <a16:creationId xmlns:a16="http://schemas.microsoft.com/office/drawing/2014/main" id="{2A536018-DE06-4B47-97FC-EB514711C482}"/>
              </a:ext>
            </a:extLst>
          </p:cNvPr>
          <p:cNvSpPr txBox="1"/>
          <p:nvPr/>
        </p:nvSpPr>
        <p:spPr>
          <a:xfrm>
            <a:off x="5049520" y="4938234"/>
            <a:ext cx="3812541" cy="307777"/>
          </a:xfrm>
          <a:prstGeom prst="rect">
            <a:avLst/>
          </a:prstGeom>
          <a:noFill/>
        </p:spPr>
        <p:txBody>
          <a:bodyPr wrap="square">
            <a:spAutoFit/>
          </a:bodyPr>
          <a:lstStyle/>
          <a:p>
            <a:r>
              <a:rPr lang="en-GB" sz="1400" b="1" dirty="0">
                <a:cs typeface="Times New Roman" panose="02020603050405020304" pitchFamily="18" charset="0"/>
                <a:sym typeface="Wingdings" pitchFamily="2" charset="2"/>
              </a:rPr>
              <a:t>Assuming 5 batches per year, </a:t>
            </a:r>
            <a:r>
              <a:rPr lang="en-CH" sz="1400" b="1" dirty="0">
                <a:solidFill>
                  <a:srgbClr val="002060"/>
                </a:solidFill>
              </a:rPr>
              <a:t>(</a:t>
            </a:r>
            <a:r>
              <a:rPr lang="en-CH" sz="1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 target = 44</a:t>
            </a:r>
            <a:r>
              <a:rPr lang="en-GB" sz="1400" b="1" kern="1200" dirty="0">
                <a:solidFill>
                  <a:schemeClr val="dk1"/>
                </a:solidFill>
                <a:latin typeface="Times New Roman" panose="02020603050405020304" pitchFamily="18" charset="0"/>
                <a:ea typeface="+mn-ea"/>
                <a:cs typeface="Times New Roman" panose="02020603050405020304" pitchFamily="18" charset="0"/>
              </a:rPr>
              <a:t>m</a:t>
            </a:r>
            <a:r>
              <a:rPr lang="en-GB" sz="1400" b="1" kern="1200" baseline="30000" dirty="0">
                <a:solidFill>
                  <a:schemeClr val="dk1"/>
                </a:solidFill>
                <a:latin typeface="Times New Roman" panose="02020603050405020304" pitchFamily="18" charset="0"/>
                <a:ea typeface="+mn-ea"/>
                <a:cs typeface="Times New Roman" panose="02020603050405020304" pitchFamily="18" charset="0"/>
              </a:rPr>
              <a:t>2</a:t>
            </a:r>
            <a:r>
              <a:rPr lang="en-CH" sz="1400" b="1" dirty="0">
                <a:solidFill>
                  <a:srgbClr val="002060"/>
                </a:solidFill>
              </a:rPr>
              <a:t>).</a:t>
            </a:r>
            <a:endParaRPr lang="en-CH" sz="1400" dirty="0"/>
          </a:p>
        </p:txBody>
      </p:sp>
      <p:sp>
        <p:nvSpPr>
          <p:cNvPr id="5" name="TextBox 4">
            <a:extLst>
              <a:ext uri="{FF2B5EF4-FFF2-40B4-BE49-F238E27FC236}">
                <a16:creationId xmlns:a16="http://schemas.microsoft.com/office/drawing/2014/main" id="{25E5CD76-A21C-7D07-5D5E-7CABF65FCC51}"/>
              </a:ext>
            </a:extLst>
          </p:cNvPr>
          <p:cNvSpPr txBox="1"/>
          <p:nvPr/>
        </p:nvSpPr>
        <p:spPr>
          <a:xfrm>
            <a:off x="1" y="1177172"/>
            <a:ext cx="9143999" cy="1077218"/>
          </a:xfrm>
          <a:prstGeom prst="rect">
            <a:avLst/>
          </a:prstGeom>
          <a:noFill/>
        </p:spPr>
        <p:txBody>
          <a:bodyPr wrap="square" rtlCol="0">
            <a:spAutoFit/>
          </a:bodyPr>
          <a:lstStyle/>
          <a:p>
            <a:pPr marL="285750" indent="-285750">
              <a:buFont typeface="Arial" panose="020B0604020202020204" pitchFamily="34" charset="0"/>
              <a:buChar char="•"/>
            </a:pPr>
            <a:r>
              <a:rPr lang="en-CH" sz="1600" b="1" dirty="0">
                <a:solidFill>
                  <a:srgbClr val="002060"/>
                </a:solidFill>
              </a:rPr>
              <a:t>Due to change of LHC schedule, higher integrated luminosity and increase in μ-background, more emulsions than 2023 were/are required, 2024 &amp; 2025 &gt;=5 targets (</a:t>
            </a:r>
            <a:r>
              <a:rPr lang="en-CH"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 target = 44</a:t>
            </a:r>
            <a:r>
              <a:rPr lang="en-GB" sz="1600" b="1" kern="1200" dirty="0">
                <a:solidFill>
                  <a:schemeClr val="dk1"/>
                </a:solidFill>
                <a:latin typeface="Times New Roman" panose="02020603050405020304" pitchFamily="18" charset="0"/>
                <a:ea typeface="+mn-ea"/>
                <a:cs typeface="Times New Roman" panose="02020603050405020304" pitchFamily="18" charset="0"/>
              </a:rPr>
              <a:t>m</a:t>
            </a:r>
            <a:r>
              <a:rPr lang="en-GB" sz="1600" b="1" kern="1200" baseline="30000" dirty="0">
                <a:solidFill>
                  <a:schemeClr val="dk1"/>
                </a:solidFill>
                <a:latin typeface="Times New Roman" panose="02020603050405020304" pitchFamily="18" charset="0"/>
                <a:ea typeface="+mn-ea"/>
                <a:cs typeface="Times New Roman" panose="02020603050405020304" pitchFamily="18" charset="0"/>
              </a:rPr>
              <a:t>2</a:t>
            </a:r>
            <a:r>
              <a:rPr lang="en-CH" sz="1600" b="1" dirty="0">
                <a:solidFill>
                  <a:srgbClr val="002060"/>
                </a:solidFill>
              </a:rPr>
              <a:t>).</a:t>
            </a:r>
            <a:endParaRPr lang="en-CH" sz="1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CH" sz="1600" b="1" dirty="0">
              <a:solidFill>
                <a:srgbClr val="002060"/>
              </a:solidFill>
            </a:endParaRPr>
          </a:p>
          <a:p>
            <a:pPr marL="285750" indent="-285750">
              <a:buFont typeface="Arial" panose="020B0604020202020204" pitchFamily="34" charset="0"/>
              <a:buChar char="•"/>
            </a:pPr>
            <a:r>
              <a:rPr lang="en-GB" sz="1600" b="1" dirty="0">
                <a:solidFill>
                  <a:srgbClr val="002060"/>
                </a:solidFill>
              </a:rPr>
              <a:t>E</a:t>
            </a:r>
            <a:r>
              <a:rPr lang="en-CH" sz="1600" b="1" dirty="0">
                <a:solidFill>
                  <a:srgbClr val="002060"/>
                </a:solidFill>
              </a:rPr>
              <a:t>mulsion cost in 2024-2025 will be partly financed by construction money and partly by M&amp;O. </a:t>
            </a:r>
          </a:p>
        </p:txBody>
      </p:sp>
    </p:spTree>
    <p:extLst>
      <p:ext uri="{BB962C8B-B14F-4D97-AF65-F5344CB8AC3E}">
        <p14:creationId xmlns:p14="http://schemas.microsoft.com/office/powerpoint/2010/main" val="4002979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2</a:t>
            </a:r>
            <a:endParaRPr lang="en-US" dirty="0"/>
          </a:p>
        </p:txBody>
      </p:sp>
      <p:sp>
        <p:nvSpPr>
          <p:cNvPr id="17414" name="Rectangle 18"/>
          <p:cNvSpPr>
            <a:spLocks noChangeArrowheads="1"/>
          </p:cNvSpPr>
          <p:nvPr/>
        </p:nvSpPr>
        <p:spPr bwMode="auto">
          <a:xfrm>
            <a:off x="1057093" y="5053"/>
            <a:ext cx="7237413" cy="1309662"/>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latin typeface="Helvetica"/>
                <a:cs typeface="Helvetica"/>
              </a:rPr>
              <a:t>Money matrix from MoU:</a:t>
            </a:r>
            <a:endParaRPr lang="en-GB" sz="3600" dirty="0">
              <a:solidFill>
                <a:srgbClr val="FF0000"/>
              </a:solidFill>
              <a:latin typeface="Helvetica" pitchFamily="2" charset="0"/>
              <a:cs typeface="Helvetica"/>
            </a:endParaRPr>
          </a:p>
          <a:p>
            <a:pPr algn="ctr"/>
            <a:r>
              <a:rPr lang="en-GB" sz="3600" dirty="0">
                <a:solidFill>
                  <a:srgbClr val="FF0000"/>
                </a:solidFill>
                <a:latin typeface="Helvetica" pitchFamily="2" charset="0"/>
              </a:rPr>
              <a:t>original</a:t>
            </a: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2"/>
          <a:stretch>
            <a:fillRect/>
          </a:stretch>
        </p:blipFill>
        <p:spPr>
          <a:xfrm>
            <a:off x="-7362" y="9081"/>
            <a:ext cx="1064455" cy="945077"/>
          </a:xfrm>
          <a:prstGeom prst="rect">
            <a:avLst/>
          </a:prstGeom>
        </p:spPr>
      </p:pic>
      <p:graphicFrame>
        <p:nvGraphicFramePr>
          <p:cNvPr id="9" name="Table 8">
            <a:extLst>
              <a:ext uri="{FF2B5EF4-FFF2-40B4-BE49-F238E27FC236}">
                <a16:creationId xmlns:a16="http://schemas.microsoft.com/office/drawing/2014/main" id="{40D9F3DF-D43C-624D-AD37-6EF7094E45AC}"/>
              </a:ext>
            </a:extLst>
          </p:cNvPr>
          <p:cNvGraphicFramePr>
            <a:graphicFrameLocks noGrp="1"/>
          </p:cNvGraphicFramePr>
          <p:nvPr>
            <p:extLst>
              <p:ext uri="{D42A27DB-BD31-4B8C-83A1-F6EECF244321}">
                <p14:modId xmlns:p14="http://schemas.microsoft.com/office/powerpoint/2010/main" val="1140276921"/>
              </p:ext>
            </p:extLst>
          </p:nvPr>
        </p:nvGraphicFramePr>
        <p:xfrm>
          <a:off x="1313784" y="1478068"/>
          <a:ext cx="6446038" cy="4716459"/>
        </p:xfrm>
        <a:graphic>
          <a:graphicData uri="http://schemas.openxmlformats.org/drawingml/2006/table">
            <a:tbl>
              <a:tblPr firstRow="1" firstCol="1" bandRow="1">
                <a:tableStyleId>{5C22544A-7EE6-4342-B048-85BDC9FD1C3A}</a:tableStyleId>
              </a:tblPr>
              <a:tblGrid>
                <a:gridCol w="1521687">
                  <a:extLst>
                    <a:ext uri="{9D8B030D-6E8A-4147-A177-3AD203B41FA5}">
                      <a16:colId xmlns:a16="http://schemas.microsoft.com/office/drawing/2014/main" val="2310050102"/>
                    </a:ext>
                  </a:extLst>
                </a:gridCol>
                <a:gridCol w="509230">
                  <a:extLst>
                    <a:ext uri="{9D8B030D-6E8A-4147-A177-3AD203B41FA5}">
                      <a16:colId xmlns:a16="http://schemas.microsoft.com/office/drawing/2014/main" val="4068168275"/>
                    </a:ext>
                  </a:extLst>
                </a:gridCol>
                <a:gridCol w="513566">
                  <a:extLst>
                    <a:ext uri="{9D8B030D-6E8A-4147-A177-3AD203B41FA5}">
                      <a16:colId xmlns:a16="http://schemas.microsoft.com/office/drawing/2014/main" val="4113157021"/>
                    </a:ext>
                  </a:extLst>
                </a:gridCol>
                <a:gridCol w="421547">
                  <a:extLst>
                    <a:ext uri="{9D8B030D-6E8A-4147-A177-3AD203B41FA5}">
                      <a16:colId xmlns:a16="http://schemas.microsoft.com/office/drawing/2014/main" val="2948994155"/>
                    </a:ext>
                  </a:extLst>
                </a:gridCol>
                <a:gridCol w="424913">
                  <a:extLst>
                    <a:ext uri="{9D8B030D-6E8A-4147-A177-3AD203B41FA5}">
                      <a16:colId xmlns:a16="http://schemas.microsoft.com/office/drawing/2014/main" val="1868380957"/>
                    </a:ext>
                  </a:extLst>
                </a:gridCol>
                <a:gridCol w="509415">
                  <a:extLst>
                    <a:ext uri="{9D8B030D-6E8A-4147-A177-3AD203B41FA5}">
                      <a16:colId xmlns:a16="http://schemas.microsoft.com/office/drawing/2014/main" val="400806468"/>
                    </a:ext>
                  </a:extLst>
                </a:gridCol>
                <a:gridCol w="510014">
                  <a:extLst>
                    <a:ext uri="{9D8B030D-6E8A-4147-A177-3AD203B41FA5}">
                      <a16:colId xmlns:a16="http://schemas.microsoft.com/office/drawing/2014/main" val="2362966671"/>
                    </a:ext>
                  </a:extLst>
                </a:gridCol>
                <a:gridCol w="424913">
                  <a:extLst>
                    <a:ext uri="{9D8B030D-6E8A-4147-A177-3AD203B41FA5}">
                      <a16:colId xmlns:a16="http://schemas.microsoft.com/office/drawing/2014/main" val="1283836102"/>
                    </a:ext>
                  </a:extLst>
                </a:gridCol>
                <a:gridCol w="509415">
                  <a:extLst>
                    <a:ext uri="{9D8B030D-6E8A-4147-A177-3AD203B41FA5}">
                      <a16:colId xmlns:a16="http://schemas.microsoft.com/office/drawing/2014/main" val="762362269"/>
                    </a:ext>
                  </a:extLst>
                </a:gridCol>
                <a:gridCol w="491270">
                  <a:extLst>
                    <a:ext uri="{9D8B030D-6E8A-4147-A177-3AD203B41FA5}">
                      <a16:colId xmlns:a16="http://schemas.microsoft.com/office/drawing/2014/main" val="1358390969"/>
                    </a:ext>
                  </a:extLst>
                </a:gridCol>
                <a:gridCol w="610068">
                  <a:extLst>
                    <a:ext uri="{9D8B030D-6E8A-4147-A177-3AD203B41FA5}">
                      <a16:colId xmlns:a16="http://schemas.microsoft.com/office/drawing/2014/main" val="992103261"/>
                    </a:ext>
                  </a:extLst>
                </a:gridCol>
              </a:tblGrid>
              <a:tr h="492657">
                <a:tc>
                  <a:txBody>
                    <a:bodyPr/>
                    <a:lstStyle/>
                    <a:p>
                      <a:pPr algn="ctr">
                        <a:lnSpc>
                          <a:spcPct val="107000"/>
                        </a:lnSpc>
                      </a:pPr>
                      <a:r>
                        <a:rPr lang="en-US" sz="900" dirty="0">
                          <a:effectLst/>
                        </a:rPr>
                        <a:t>in </a:t>
                      </a:r>
                      <a:r>
                        <a:rPr lang="en-US" sz="900" dirty="0" err="1">
                          <a:effectLst/>
                        </a:rPr>
                        <a:t>kCHF</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Infra.</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ETS 2022</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VETO</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TT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MUON</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Det. Electr.</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ON-LINE</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SCAN-NING</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ETS 2023-2024</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Total</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08523526"/>
                  </a:ext>
                </a:extLst>
              </a:tr>
              <a:tr h="245607">
                <a:tc>
                  <a:txBody>
                    <a:bodyPr/>
                    <a:lstStyle/>
                    <a:p>
                      <a:pPr algn="ctr">
                        <a:lnSpc>
                          <a:spcPct val="107000"/>
                        </a:lnSpc>
                      </a:pPr>
                      <a:r>
                        <a:rPr lang="en-US" sz="900">
                          <a:effectLst/>
                        </a:rPr>
                        <a:t>Cost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175.0</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546.0</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10.3</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68.5</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effectLst/>
                        </a:rPr>
                        <a:t>130.9</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238.1</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29.0</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130.0</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460.0</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effectLst/>
                        </a:rPr>
                        <a:t>1787.8</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3944960"/>
                  </a:ext>
                </a:extLst>
              </a:tr>
              <a:tr h="245607">
                <a:tc>
                  <a:txBody>
                    <a:bodyPr/>
                    <a:lstStyle/>
                    <a:p>
                      <a:pPr marR="21590">
                        <a:lnSpc>
                          <a:spcPct val="107000"/>
                        </a:lnSpc>
                        <a:spcAft>
                          <a:spcPts val="0"/>
                        </a:spcAft>
                      </a:pPr>
                      <a:r>
                        <a:rPr lang="en-US" sz="900">
                          <a:effectLst/>
                        </a:rPr>
                        <a:t>SAPHIR (CL)</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30.0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50.0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80.0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8760839"/>
                  </a:ext>
                </a:extLst>
              </a:tr>
              <a:tr h="279777">
                <a:tc>
                  <a:txBody>
                    <a:bodyPr/>
                    <a:lstStyle/>
                    <a:p>
                      <a:pPr marR="21590">
                        <a:lnSpc>
                          <a:spcPct val="107000"/>
                        </a:lnSpc>
                        <a:spcAft>
                          <a:spcPts val="0"/>
                        </a:spcAft>
                      </a:pPr>
                      <a:r>
                        <a:rPr lang="en-US" sz="900">
                          <a:effectLst/>
                        </a:rPr>
                        <a:t>Berlin (DE)</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55.8</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15.2</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71.0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020349700"/>
                  </a:ext>
                </a:extLst>
              </a:tr>
              <a:tr h="245607">
                <a:tc>
                  <a:txBody>
                    <a:bodyPr/>
                    <a:lstStyle/>
                    <a:p>
                      <a:pPr marR="21590">
                        <a:lnSpc>
                          <a:spcPct val="107000"/>
                        </a:lnSpc>
                        <a:spcAft>
                          <a:spcPts val="0"/>
                        </a:spcAft>
                      </a:pPr>
                      <a:r>
                        <a:rPr lang="en-US" sz="900">
                          <a:effectLst/>
                        </a:rPr>
                        <a:t>Mainz (DE)</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21.8</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15.2</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37.0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520477661"/>
                  </a:ext>
                </a:extLst>
              </a:tr>
              <a:tr h="245607">
                <a:tc>
                  <a:txBody>
                    <a:bodyPr/>
                    <a:lstStyle/>
                    <a:p>
                      <a:pPr marR="21590">
                        <a:lnSpc>
                          <a:spcPct val="107000"/>
                        </a:lnSpc>
                        <a:spcAft>
                          <a:spcPts val="0"/>
                        </a:spcAft>
                      </a:pPr>
                      <a:r>
                        <a:rPr lang="en-US" sz="900">
                          <a:effectLst/>
                        </a:rPr>
                        <a:t>Bologna (IT)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16.8</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15.2</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58.0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23739855"/>
                  </a:ext>
                </a:extLst>
              </a:tr>
              <a:tr h="245607">
                <a:tc>
                  <a:txBody>
                    <a:bodyPr/>
                    <a:lstStyle/>
                    <a:p>
                      <a:pPr marR="21590">
                        <a:lnSpc>
                          <a:spcPct val="107000"/>
                        </a:lnSpc>
                        <a:spcAft>
                          <a:spcPts val="0"/>
                        </a:spcAft>
                      </a:pPr>
                      <a:r>
                        <a:rPr lang="en-US" sz="900">
                          <a:effectLst/>
                        </a:rPr>
                        <a:t>Naples (IT)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254.0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280.0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024712739"/>
                  </a:ext>
                </a:extLst>
              </a:tr>
              <a:tr h="245607">
                <a:tc>
                  <a:txBody>
                    <a:bodyPr/>
                    <a:lstStyle/>
                    <a:p>
                      <a:pPr marR="21590">
                        <a:lnSpc>
                          <a:spcPct val="107000"/>
                        </a:lnSpc>
                        <a:spcAft>
                          <a:spcPts val="0"/>
                        </a:spcAft>
                      </a:pPr>
                      <a:r>
                        <a:rPr lang="en-US" sz="900">
                          <a:effectLst/>
                        </a:rPr>
                        <a:t>Nagoya (JP)</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240.0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240.0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38859015"/>
                  </a:ext>
                </a:extLst>
              </a:tr>
              <a:tr h="331784">
                <a:tc>
                  <a:txBody>
                    <a:bodyPr/>
                    <a:lstStyle/>
                    <a:p>
                      <a:pPr marR="21590">
                        <a:lnSpc>
                          <a:spcPct val="107000"/>
                        </a:lnSpc>
                        <a:spcAft>
                          <a:spcPts val="0"/>
                        </a:spcAft>
                      </a:pPr>
                      <a:r>
                        <a:rPr lang="en-US" sz="900">
                          <a:effectLst/>
                        </a:rPr>
                        <a:t>GNU (KR)</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30.0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36.0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66.0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56657882"/>
                  </a:ext>
                </a:extLst>
              </a:tr>
              <a:tr h="245607">
                <a:tc>
                  <a:txBody>
                    <a:bodyPr/>
                    <a:lstStyle/>
                    <a:p>
                      <a:pPr marR="21590">
                        <a:lnSpc>
                          <a:spcPct val="107000"/>
                        </a:lnSpc>
                        <a:spcAft>
                          <a:spcPts val="0"/>
                        </a:spcAft>
                      </a:pPr>
                      <a:r>
                        <a:rPr lang="en-US" sz="900">
                          <a:effectLst/>
                        </a:rPr>
                        <a:t>LIP (PT)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10.5</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10.5</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160697762"/>
                  </a:ext>
                </a:extLst>
              </a:tr>
              <a:tr h="245607">
                <a:tc>
                  <a:txBody>
                    <a:bodyPr/>
                    <a:lstStyle/>
                    <a:p>
                      <a:pPr marR="21590">
                        <a:lnSpc>
                          <a:spcPct val="107000"/>
                        </a:lnSpc>
                        <a:spcAft>
                          <a:spcPts val="0"/>
                        </a:spcAft>
                      </a:pPr>
                      <a:r>
                        <a:rPr lang="en-US" sz="900" dirty="0">
                          <a:effectLst/>
                        </a:rPr>
                        <a:t>M. of Science, </a:t>
                      </a:r>
                      <a:r>
                        <a:rPr lang="en-US" sz="900" dirty="0" err="1">
                          <a:effectLst/>
                        </a:rPr>
                        <a:t>MISiS</a:t>
                      </a:r>
                      <a:r>
                        <a:rPr lang="en-US" sz="900" dirty="0">
                          <a:effectLst/>
                        </a:rPr>
                        <a:t> (RU)</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212.0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338.0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98461916"/>
                  </a:ext>
                </a:extLst>
              </a:tr>
              <a:tr h="245607">
                <a:tc>
                  <a:txBody>
                    <a:bodyPr/>
                    <a:lstStyle/>
                    <a:p>
                      <a:pPr marR="21590">
                        <a:lnSpc>
                          <a:spcPct val="107000"/>
                        </a:lnSpc>
                        <a:spcAft>
                          <a:spcPts val="0"/>
                        </a:spcAft>
                      </a:pPr>
                      <a:r>
                        <a:rPr lang="en-US" sz="900">
                          <a:effectLst/>
                        </a:rPr>
                        <a:t>EPFL (CH)</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68.5</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182.5</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29.0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280.0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01036800"/>
                  </a:ext>
                </a:extLst>
              </a:tr>
              <a:tr h="245607">
                <a:tc>
                  <a:txBody>
                    <a:bodyPr/>
                    <a:lstStyle/>
                    <a:p>
                      <a:pPr marR="21590">
                        <a:lnSpc>
                          <a:spcPct val="107000"/>
                        </a:lnSpc>
                        <a:spcAft>
                          <a:spcPts val="0"/>
                        </a:spcAft>
                      </a:pPr>
                      <a:r>
                        <a:rPr lang="en-US" sz="900">
                          <a:effectLst/>
                        </a:rPr>
                        <a:t>Zurich (CH)</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10.3</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18.7</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65.0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9920194"/>
                  </a:ext>
                </a:extLst>
              </a:tr>
              <a:tr h="245607">
                <a:tc>
                  <a:txBody>
                    <a:bodyPr/>
                    <a:lstStyle/>
                    <a:p>
                      <a:pPr marR="21590">
                        <a:lnSpc>
                          <a:spcPct val="107000"/>
                        </a:lnSpc>
                        <a:spcAft>
                          <a:spcPts val="0"/>
                        </a:spcAft>
                      </a:pPr>
                      <a:r>
                        <a:rPr lang="en-US" sz="900">
                          <a:effectLst/>
                        </a:rPr>
                        <a:t>Ankara (TR)</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20.0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143673679"/>
                  </a:ext>
                </a:extLst>
              </a:tr>
              <a:tr h="245607">
                <a:tc>
                  <a:txBody>
                    <a:bodyPr/>
                    <a:lstStyle/>
                    <a:p>
                      <a:pPr marR="21590">
                        <a:lnSpc>
                          <a:spcPct val="107000"/>
                        </a:lnSpc>
                        <a:spcAft>
                          <a:spcPts val="0"/>
                        </a:spcAft>
                      </a:pPr>
                      <a:r>
                        <a:rPr lang="en-US" sz="900">
                          <a:effectLst/>
                        </a:rPr>
                        <a:t>ICL (UK)</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25.0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25.0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789866379"/>
                  </a:ext>
                </a:extLst>
              </a:tr>
              <a:tr h="279777">
                <a:tc>
                  <a:txBody>
                    <a:bodyPr/>
                    <a:lstStyle/>
                    <a:p>
                      <a:pPr marR="21590">
                        <a:lnSpc>
                          <a:spcPct val="107000"/>
                        </a:lnSpc>
                        <a:spcAft>
                          <a:spcPts val="0"/>
                        </a:spcAft>
                      </a:pPr>
                      <a:r>
                        <a:rPr lang="en-US" sz="900">
                          <a:effectLst/>
                        </a:rPr>
                        <a:t>CERN (Hostlab,EP)</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175.0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1100" b="0" dirty="0">
                          <a:solidFill>
                            <a:schemeClr val="tx1"/>
                          </a:solidFill>
                          <a:effectLst/>
                        </a:rPr>
                        <a:t>201.0</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9013833"/>
                  </a:ext>
                </a:extLst>
              </a:tr>
              <a:tr h="245607">
                <a:tc>
                  <a:txBody>
                    <a:bodyPr/>
                    <a:lstStyle/>
                    <a:p>
                      <a:pPr>
                        <a:lnSpc>
                          <a:spcPct val="107000"/>
                        </a:lnSpc>
                      </a:pPr>
                      <a:r>
                        <a:rPr lang="en-US" sz="900">
                          <a:effectLst/>
                        </a:rPr>
                        <a:t>Total</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175.0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546.0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10.3</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68.5</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123.6</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238.1</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29.0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130.0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451.0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pPr>
                      <a:r>
                        <a:rPr lang="en-US" sz="1100" b="0" dirty="0">
                          <a:solidFill>
                            <a:schemeClr val="tx1"/>
                          </a:solidFill>
                          <a:effectLst/>
                        </a:rPr>
                        <a:t>1771.5</a:t>
                      </a:r>
                      <a:endParaRPr lang="en-CH"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150685081"/>
                  </a:ext>
                </a:extLst>
              </a:tr>
              <a:tr h="133258">
                <a:tc>
                  <a:txBody>
                    <a:bodyPr/>
                    <a:lstStyle/>
                    <a:p>
                      <a:pP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94%</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98%</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99%</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09047036"/>
                  </a:ext>
                </a:extLst>
              </a:tr>
            </a:tbl>
          </a:graphicData>
        </a:graphic>
      </p:graphicFrame>
    </p:spTree>
    <p:extLst>
      <p:ext uri="{BB962C8B-B14F-4D97-AF65-F5344CB8AC3E}">
        <p14:creationId xmlns:p14="http://schemas.microsoft.com/office/powerpoint/2010/main" val="662839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able 22">
            <a:extLst>
              <a:ext uri="{FF2B5EF4-FFF2-40B4-BE49-F238E27FC236}">
                <a16:creationId xmlns:a16="http://schemas.microsoft.com/office/drawing/2014/main" id="{C078B63E-16C7-3549-ADB5-E2720906491D}"/>
              </a:ext>
            </a:extLst>
          </p:cNvPr>
          <p:cNvGraphicFramePr>
            <a:graphicFrameLocks noGrp="1"/>
          </p:cNvGraphicFramePr>
          <p:nvPr>
            <p:extLst>
              <p:ext uri="{D42A27DB-BD31-4B8C-83A1-F6EECF244321}">
                <p14:modId xmlns:p14="http://schemas.microsoft.com/office/powerpoint/2010/main" val="863835407"/>
              </p:ext>
            </p:extLst>
          </p:nvPr>
        </p:nvGraphicFramePr>
        <p:xfrm>
          <a:off x="114389" y="1058933"/>
          <a:ext cx="8886984" cy="5247010"/>
        </p:xfrm>
        <a:graphic>
          <a:graphicData uri="http://schemas.openxmlformats.org/drawingml/2006/table">
            <a:tbl>
              <a:tblPr firstRow="1" firstCol="1" bandRow="1">
                <a:tableStyleId>{5C22544A-7EE6-4342-B048-85BDC9FD1C3A}</a:tableStyleId>
              </a:tblPr>
              <a:tblGrid>
                <a:gridCol w="1542755">
                  <a:extLst>
                    <a:ext uri="{9D8B030D-6E8A-4147-A177-3AD203B41FA5}">
                      <a16:colId xmlns:a16="http://schemas.microsoft.com/office/drawing/2014/main" val="2310050102"/>
                    </a:ext>
                  </a:extLst>
                </a:gridCol>
                <a:gridCol w="444925">
                  <a:extLst>
                    <a:ext uri="{9D8B030D-6E8A-4147-A177-3AD203B41FA5}">
                      <a16:colId xmlns:a16="http://schemas.microsoft.com/office/drawing/2014/main" val="4068168275"/>
                    </a:ext>
                  </a:extLst>
                </a:gridCol>
                <a:gridCol w="641131">
                  <a:extLst>
                    <a:ext uri="{9D8B030D-6E8A-4147-A177-3AD203B41FA5}">
                      <a16:colId xmlns:a16="http://schemas.microsoft.com/office/drawing/2014/main" val="4113157021"/>
                    </a:ext>
                  </a:extLst>
                </a:gridCol>
                <a:gridCol w="409903">
                  <a:extLst>
                    <a:ext uri="{9D8B030D-6E8A-4147-A177-3AD203B41FA5}">
                      <a16:colId xmlns:a16="http://schemas.microsoft.com/office/drawing/2014/main" val="2948994155"/>
                    </a:ext>
                  </a:extLst>
                </a:gridCol>
                <a:gridCol w="399176">
                  <a:extLst>
                    <a:ext uri="{9D8B030D-6E8A-4147-A177-3AD203B41FA5}">
                      <a16:colId xmlns:a16="http://schemas.microsoft.com/office/drawing/2014/main" val="1868380957"/>
                    </a:ext>
                  </a:extLst>
                </a:gridCol>
                <a:gridCol w="516467">
                  <a:extLst>
                    <a:ext uri="{9D8B030D-6E8A-4147-A177-3AD203B41FA5}">
                      <a16:colId xmlns:a16="http://schemas.microsoft.com/office/drawing/2014/main" val="400806468"/>
                    </a:ext>
                  </a:extLst>
                </a:gridCol>
                <a:gridCol w="517076">
                  <a:extLst>
                    <a:ext uri="{9D8B030D-6E8A-4147-A177-3AD203B41FA5}">
                      <a16:colId xmlns:a16="http://schemas.microsoft.com/office/drawing/2014/main" val="2362966671"/>
                    </a:ext>
                  </a:extLst>
                </a:gridCol>
                <a:gridCol w="430796">
                  <a:extLst>
                    <a:ext uri="{9D8B030D-6E8A-4147-A177-3AD203B41FA5}">
                      <a16:colId xmlns:a16="http://schemas.microsoft.com/office/drawing/2014/main" val="1283836102"/>
                    </a:ext>
                  </a:extLst>
                </a:gridCol>
                <a:gridCol w="516467">
                  <a:extLst>
                    <a:ext uri="{9D8B030D-6E8A-4147-A177-3AD203B41FA5}">
                      <a16:colId xmlns:a16="http://schemas.microsoft.com/office/drawing/2014/main" val="762362269"/>
                    </a:ext>
                  </a:extLst>
                </a:gridCol>
                <a:gridCol w="498072">
                  <a:extLst>
                    <a:ext uri="{9D8B030D-6E8A-4147-A177-3AD203B41FA5}">
                      <a16:colId xmlns:a16="http://schemas.microsoft.com/office/drawing/2014/main" val="1358390969"/>
                    </a:ext>
                  </a:extLst>
                </a:gridCol>
                <a:gridCol w="520675">
                  <a:extLst>
                    <a:ext uri="{9D8B030D-6E8A-4147-A177-3AD203B41FA5}">
                      <a16:colId xmlns:a16="http://schemas.microsoft.com/office/drawing/2014/main" val="992103261"/>
                    </a:ext>
                  </a:extLst>
                </a:gridCol>
                <a:gridCol w="591677">
                  <a:extLst>
                    <a:ext uri="{9D8B030D-6E8A-4147-A177-3AD203B41FA5}">
                      <a16:colId xmlns:a16="http://schemas.microsoft.com/office/drawing/2014/main" val="2276949660"/>
                    </a:ext>
                  </a:extLst>
                </a:gridCol>
                <a:gridCol w="1857864">
                  <a:extLst>
                    <a:ext uri="{9D8B030D-6E8A-4147-A177-3AD203B41FA5}">
                      <a16:colId xmlns:a16="http://schemas.microsoft.com/office/drawing/2014/main" val="3986156341"/>
                    </a:ext>
                  </a:extLst>
                </a:gridCol>
              </a:tblGrid>
              <a:tr h="424697">
                <a:tc>
                  <a:txBody>
                    <a:bodyPr/>
                    <a:lstStyle/>
                    <a:p>
                      <a:pPr algn="ctr">
                        <a:lnSpc>
                          <a:spcPct val="107000"/>
                        </a:lnSpc>
                      </a:pPr>
                      <a:r>
                        <a:rPr lang="en-US" sz="900" dirty="0">
                          <a:effectLst/>
                        </a:rPr>
                        <a:t>in </a:t>
                      </a:r>
                      <a:r>
                        <a:rPr lang="en-US" sz="900" dirty="0" err="1">
                          <a:effectLst/>
                        </a:rPr>
                        <a:t>kCHF</a:t>
                      </a: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Infra.</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ETS 2022-2023</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VETO</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TT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MUON</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Det. </a:t>
                      </a:r>
                      <a:r>
                        <a:rPr lang="en-US" sz="900" dirty="0" err="1">
                          <a:effectLst/>
                        </a:rPr>
                        <a:t>Electr</a:t>
                      </a:r>
                      <a:r>
                        <a:rPr lang="en-US" sz="900" dirty="0">
                          <a:effectLst/>
                        </a:rPr>
                        <a:t>.</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ON-LINE</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SCAN-NING</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ETS 2024-2025</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Total original</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200" dirty="0">
                          <a:effectLst/>
                          <a:latin typeface="Times New Roman" panose="02020603050405020304" pitchFamily="18" charset="0"/>
                          <a:ea typeface="Times New Roman" panose="02020603050405020304" pitchFamily="18" charset="0"/>
                          <a:cs typeface="Times New Roman" panose="02020603050405020304" pitchFamily="18" charset="0"/>
                        </a:rPr>
                        <a:t>spent</a:t>
                      </a:r>
                    </a:p>
                  </a:txBody>
                  <a:tcPr marL="68580" marR="68580" marT="0" marB="0" anchor="ctr"/>
                </a:tc>
                <a:tc>
                  <a:txBody>
                    <a:bodyPr/>
                    <a:lstStyle/>
                    <a:p>
                      <a:pPr algn="ctr">
                        <a:lnSpc>
                          <a:spcPct val="107000"/>
                        </a:lnSpc>
                      </a:pPr>
                      <a:r>
                        <a:rPr lang="en-CH" sz="1200" dirty="0">
                          <a:effectLst/>
                          <a:latin typeface="Times New Roman" panose="02020603050405020304" pitchFamily="18" charset="0"/>
                          <a:ea typeface="Times New Roman" panose="02020603050405020304" pitchFamily="18" charset="0"/>
                          <a:cs typeface="Times New Roman" panose="02020603050405020304" pitchFamily="18" charset="0"/>
                        </a:rPr>
                        <a:t>comment</a:t>
                      </a:r>
                    </a:p>
                  </a:txBody>
                  <a:tcPr marL="68580" marR="68580" marT="0" marB="0" anchor="ctr"/>
                </a:tc>
                <a:extLst>
                  <a:ext uri="{0D108BD9-81ED-4DB2-BD59-A6C34878D82A}">
                    <a16:rowId xmlns:a16="http://schemas.microsoft.com/office/drawing/2014/main" val="308523526"/>
                  </a:ext>
                </a:extLst>
              </a:tr>
              <a:tr h="208189">
                <a:tc>
                  <a:txBody>
                    <a:bodyPr/>
                    <a:lstStyle/>
                    <a:p>
                      <a:pPr algn="ctr">
                        <a:lnSpc>
                          <a:spcPct val="107000"/>
                        </a:lnSpc>
                      </a:pPr>
                      <a:r>
                        <a:rPr lang="en-US" sz="900" dirty="0">
                          <a:effectLst/>
                        </a:rPr>
                        <a:t>Original Cost</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175.0</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546.0</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10.3</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68.5</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effectLst/>
                        </a:rPr>
                        <a:t>130.9</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238.1</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29.0</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a:effectLst/>
                        </a:rPr>
                        <a:t>130.0</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effectLst/>
                        </a:rPr>
                        <a:t>460.0</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effectLst/>
                        </a:rPr>
                        <a:t>1787.8</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9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900" dirty="0">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3944960"/>
                  </a:ext>
                </a:extLst>
              </a:tr>
              <a:tr h="208189">
                <a:tc>
                  <a:txBody>
                    <a:bodyPr/>
                    <a:lstStyle/>
                    <a:p>
                      <a:pPr marR="21590">
                        <a:lnSpc>
                          <a:spcPct val="107000"/>
                        </a:lnSpc>
                        <a:spcAft>
                          <a:spcPts val="0"/>
                        </a:spcAft>
                      </a:pPr>
                      <a:r>
                        <a:rPr lang="en-CH" sz="900" dirty="0">
                          <a:effectLst/>
                          <a:latin typeface="+mn-lt"/>
                          <a:ea typeface="Times New Roman" panose="02020603050405020304" pitchFamily="18" charset="0"/>
                          <a:cs typeface="Times New Roman" panose="02020603050405020304" pitchFamily="18" charset="0"/>
                        </a:rPr>
                        <a:t>Sofia (BG)</a:t>
                      </a: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900" dirty="0">
                          <a:effectLst/>
                          <a:latin typeface="+mn-lt"/>
                          <a:ea typeface="Times New Roman" panose="02020603050405020304" pitchFamily="18" charset="0"/>
                          <a:cs typeface="Times New Roman" panose="02020603050405020304" pitchFamily="18" charset="0"/>
                        </a:rPr>
                        <a:t>14.8</a:t>
                      </a: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900" b="0" dirty="0">
                          <a:effectLst/>
                          <a:latin typeface="+mj-lt"/>
                          <a:ea typeface="Times New Roman" panose="02020603050405020304" pitchFamily="18" charset="0"/>
                          <a:cs typeface="Times New Roman" panose="02020603050405020304" pitchFamily="18" charset="0"/>
                        </a:rPr>
                        <a:t>9.7</a:t>
                      </a:r>
                    </a:p>
                  </a:txBody>
                  <a:tcPr marL="68580" marR="68580" marT="0" marB="0" anchor="ctr"/>
                </a:tc>
                <a:tc>
                  <a:txBody>
                    <a:bodyPr/>
                    <a:lstStyle/>
                    <a:p>
                      <a:pPr algn="ctr">
                        <a:lnSpc>
                          <a:spcPct val="107000"/>
                        </a:lnSpc>
                      </a:pPr>
                      <a:r>
                        <a:rPr lang="en-CH" sz="900" b="1" dirty="0">
                          <a:solidFill>
                            <a:schemeClr val="tx1"/>
                          </a:solidFill>
                          <a:effectLst/>
                          <a:latin typeface="+mn-lt"/>
                          <a:ea typeface="Times New Roman" panose="02020603050405020304" pitchFamily="18" charset="0"/>
                          <a:cs typeface="Times New Roman" panose="02020603050405020304" pitchFamily="18" charset="0"/>
                        </a:rPr>
                        <a:t>14.8</a:t>
                      </a: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24.5</a:t>
                      </a: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GB" sz="900" dirty="0">
                          <a:solidFill>
                            <a:srgbClr val="FF0000"/>
                          </a:solidFill>
                          <a:effectLst/>
                          <a:latin typeface="+mn-lt"/>
                          <a:ea typeface="Times New Roman" panose="02020603050405020304" pitchFamily="18" charset="0"/>
                          <a:cs typeface="Times New Roman" panose="02020603050405020304" pitchFamily="18" charset="0"/>
                        </a:rPr>
                        <a:t>BG now in matrix</a:t>
                      </a:r>
                      <a:r>
                        <a:rPr lang="en-CH" sz="900" dirty="0">
                          <a:solidFill>
                            <a:srgbClr val="FF0000"/>
                          </a:solidFill>
                          <a:effectLst/>
                          <a:latin typeface="+mn-lt"/>
                          <a:ea typeface="Times New Roman" panose="02020603050405020304" pitchFamily="18" charset="0"/>
                          <a:cs typeface="Times New Roman" panose="02020603050405020304" pitchFamily="18" charset="0"/>
                        </a:rPr>
                        <a:t>  + add 9.7 (‘24)</a:t>
                      </a:r>
                    </a:p>
                  </a:txBody>
                  <a:tcPr marL="68580" marR="68580" marT="0" marB="0" anchor="ctr"/>
                </a:tc>
                <a:extLst>
                  <a:ext uri="{0D108BD9-81ED-4DB2-BD59-A6C34878D82A}">
                    <a16:rowId xmlns:a16="http://schemas.microsoft.com/office/drawing/2014/main" val="2917456484"/>
                  </a:ext>
                </a:extLst>
              </a:tr>
              <a:tr h="208189">
                <a:tc>
                  <a:txBody>
                    <a:bodyPr/>
                    <a:lstStyle/>
                    <a:p>
                      <a:pPr marR="21590">
                        <a:lnSpc>
                          <a:spcPct val="107000"/>
                        </a:lnSpc>
                        <a:spcAft>
                          <a:spcPts val="0"/>
                        </a:spcAft>
                      </a:pPr>
                      <a:r>
                        <a:rPr lang="en-US" sz="900" dirty="0">
                          <a:effectLst/>
                        </a:rPr>
                        <a:t>SAPHIR (CL)</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77.3</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28.0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18.3</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80.0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123.6</a:t>
                      </a: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CH" sz="900" dirty="0">
                          <a:solidFill>
                            <a:srgbClr val="FF0000"/>
                          </a:solidFill>
                          <a:effectLst/>
                          <a:latin typeface="+mn-lt"/>
                          <a:ea typeface="Times New Roman" panose="02020603050405020304" pitchFamily="18" charset="0"/>
                          <a:cs typeface="Times New Roman" panose="02020603050405020304" pitchFamily="18" charset="0"/>
                        </a:rPr>
                        <a:t>14.8+2.4+32.5 new, 28k for Mu</a:t>
                      </a:r>
                    </a:p>
                  </a:txBody>
                  <a:tcPr marL="68580" marR="68580" marT="0" marB="0" anchor="ctr"/>
                </a:tc>
                <a:extLst>
                  <a:ext uri="{0D108BD9-81ED-4DB2-BD59-A6C34878D82A}">
                    <a16:rowId xmlns:a16="http://schemas.microsoft.com/office/drawing/2014/main" val="1898760839"/>
                  </a:ext>
                </a:extLst>
              </a:tr>
              <a:tr h="281470">
                <a:tc>
                  <a:txBody>
                    <a:bodyPr/>
                    <a:lstStyle/>
                    <a:p>
                      <a:pPr marR="21590">
                        <a:lnSpc>
                          <a:spcPct val="107000"/>
                        </a:lnSpc>
                        <a:spcAft>
                          <a:spcPts val="0"/>
                        </a:spcAft>
                      </a:pPr>
                      <a:r>
                        <a:rPr lang="en-US" sz="900">
                          <a:effectLst/>
                        </a:rPr>
                        <a:t>Berlin (DE)</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75.8</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15.2</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71.0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CH" sz="1100" b="1" dirty="0">
                          <a:solidFill>
                            <a:srgbClr val="00C100"/>
                          </a:solidFill>
                          <a:effectLst/>
                          <a:latin typeface="+mn-lt"/>
                          <a:ea typeface="Times New Roman" panose="02020603050405020304" pitchFamily="18" charset="0"/>
                          <a:cs typeface="Times New Roman" panose="02020603050405020304" pitchFamily="18" charset="0"/>
                        </a:rPr>
                        <a:t>91.0</a:t>
                      </a:r>
                    </a:p>
                  </a:txBody>
                  <a:tcPr marL="68580" marR="68580" marT="0" marB="0" anchor="ctr"/>
                </a:tc>
                <a:tc>
                  <a:txBody>
                    <a:bodyPr/>
                    <a:lstStyle/>
                    <a:p>
                      <a:pPr algn="ctr">
                        <a:lnSpc>
                          <a:spcPct val="107000"/>
                        </a:lnSpc>
                      </a:pPr>
                      <a:r>
                        <a:rPr lang="en-GB" sz="900" dirty="0">
                          <a:solidFill>
                            <a:srgbClr val="FF0000"/>
                          </a:solidFill>
                          <a:effectLst/>
                          <a:latin typeface="+mn-lt"/>
                          <a:ea typeface="Times New Roman" panose="02020603050405020304" pitchFamily="18" charset="0"/>
                          <a:cs typeface="Times New Roman" panose="02020603050405020304" pitchFamily="18" charset="0"/>
                        </a:rPr>
                        <a:t>New 20k (‘24) paid</a:t>
                      </a:r>
                      <a:endParaRPr lang="en-CH" sz="900" dirty="0">
                        <a:solidFill>
                          <a:srgbClr val="FF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020349700"/>
                  </a:ext>
                </a:extLst>
              </a:tr>
              <a:tr h="208189">
                <a:tc>
                  <a:txBody>
                    <a:bodyPr/>
                    <a:lstStyle/>
                    <a:p>
                      <a:pPr marR="21590">
                        <a:lnSpc>
                          <a:spcPct val="107000"/>
                        </a:lnSpc>
                        <a:spcAft>
                          <a:spcPts val="0"/>
                        </a:spcAft>
                      </a:pPr>
                      <a:r>
                        <a:rPr lang="en-US" sz="900" dirty="0">
                          <a:effectLst/>
                        </a:rPr>
                        <a:t>Mainz (DE)</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21.8</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15.2</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37.0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37.0</a:t>
                      </a: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GB" sz="900" dirty="0">
                          <a:solidFill>
                            <a:srgbClr val="FF0000"/>
                          </a:solidFill>
                          <a:effectLst/>
                          <a:latin typeface="+mn-lt"/>
                          <a:ea typeface="Times New Roman" panose="02020603050405020304" pitchFamily="18" charset="0"/>
                          <a:cs typeface="Times New Roman" panose="02020603050405020304" pitchFamily="18" charset="0"/>
                        </a:rPr>
                        <a:t>L</a:t>
                      </a:r>
                      <a:r>
                        <a:rPr lang="en-CH" sz="900" dirty="0">
                          <a:solidFill>
                            <a:srgbClr val="FF0000"/>
                          </a:solidFill>
                          <a:effectLst/>
                          <a:latin typeface="+mn-lt"/>
                          <a:ea typeface="Times New Roman" panose="02020603050405020304" pitchFamily="18" charset="0"/>
                          <a:cs typeface="Times New Roman" panose="02020603050405020304" pitchFamily="18" charset="0"/>
                        </a:rPr>
                        <a:t>atest payment of 0.7 included</a:t>
                      </a:r>
                    </a:p>
                  </a:txBody>
                  <a:tcPr marL="68580" marR="68580" marT="0" marB="0" anchor="ctr"/>
                </a:tc>
                <a:extLst>
                  <a:ext uri="{0D108BD9-81ED-4DB2-BD59-A6C34878D82A}">
                    <a16:rowId xmlns:a16="http://schemas.microsoft.com/office/drawing/2014/main" val="2520477661"/>
                  </a:ext>
                </a:extLst>
              </a:tr>
              <a:tr h="208189">
                <a:tc>
                  <a:txBody>
                    <a:bodyPr/>
                    <a:lstStyle/>
                    <a:p>
                      <a:pPr marR="21590">
                        <a:lnSpc>
                          <a:spcPct val="107000"/>
                        </a:lnSpc>
                        <a:spcAft>
                          <a:spcPts val="0"/>
                        </a:spcAft>
                      </a:pPr>
                      <a:r>
                        <a:rPr lang="en-CH" sz="900" dirty="0">
                          <a:effectLst/>
                          <a:latin typeface="+mn-lt"/>
                          <a:ea typeface="Times New Roman" panose="02020603050405020304" pitchFamily="18" charset="0"/>
                          <a:cs typeface="Times New Roman" panose="02020603050405020304" pitchFamily="18" charset="0"/>
                        </a:rPr>
                        <a:t>Hamburg (DE)</a:t>
                      </a: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900" dirty="0">
                          <a:effectLst/>
                          <a:latin typeface="+mj-lt"/>
                          <a:ea typeface="Times New Roman" panose="02020603050405020304" pitchFamily="18" charset="0"/>
                          <a:cs typeface="Times New Roman" panose="02020603050405020304" pitchFamily="18" charset="0"/>
                        </a:rPr>
                        <a:t>20.0</a:t>
                      </a:r>
                    </a:p>
                  </a:txBody>
                  <a:tcPr marL="68580" marR="68580" marT="0" marB="0" anchor="ctr"/>
                </a:tc>
                <a:tc>
                  <a:txBody>
                    <a:bodyPr/>
                    <a:lstStyle/>
                    <a:p>
                      <a:pPr algn="ctr">
                        <a:lnSpc>
                          <a:spcPct val="107000"/>
                        </a:lnSpc>
                      </a:pPr>
                      <a:r>
                        <a:rPr lang="en-CH" sz="900" b="1" dirty="0">
                          <a:solidFill>
                            <a:schemeClr val="tx1"/>
                          </a:solidFill>
                          <a:effectLst/>
                          <a:latin typeface="+mn-lt"/>
                          <a:ea typeface="Times New Roman" panose="02020603050405020304" pitchFamily="18" charset="0"/>
                          <a:cs typeface="Times New Roman" panose="02020603050405020304" pitchFamily="18" charset="0"/>
                        </a:rPr>
                        <a:t>20.0</a:t>
                      </a: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20.0</a:t>
                      </a: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GB" sz="900" dirty="0">
                          <a:solidFill>
                            <a:srgbClr val="FF0000"/>
                          </a:solidFill>
                          <a:effectLst/>
                          <a:latin typeface="+mn-lt"/>
                          <a:ea typeface="Times New Roman" panose="02020603050405020304" pitchFamily="18" charset="0"/>
                          <a:cs typeface="Times New Roman" panose="02020603050405020304" pitchFamily="18" charset="0"/>
                        </a:rPr>
                        <a:t>E</a:t>
                      </a:r>
                      <a:r>
                        <a:rPr lang="en-CH" sz="900" dirty="0">
                          <a:solidFill>
                            <a:srgbClr val="FF0000"/>
                          </a:solidFill>
                          <a:effectLst/>
                          <a:latin typeface="+mn-lt"/>
                          <a:ea typeface="Times New Roman" panose="02020603050405020304" pitchFamily="18" charset="0"/>
                          <a:cs typeface="Times New Roman" panose="02020603050405020304" pitchFamily="18" charset="0"/>
                        </a:rPr>
                        <a:t>ntrance fee paid</a:t>
                      </a:r>
                    </a:p>
                  </a:txBody>
                  <a:tcPr marL="68580" marR="68580" marT="0" marB="0" anchor="ctr"/>
                </a:tc>
                <a:extLst>
                  <a:ext uri="{0D108BD9-81ED-4DB2-BD59-A6C34878D82A}">
                    <a16:rowId xmlns:a16="http://schemas.microsoft.com/office/drawing/2014/main" val="211370871"/>
                  </a:ext>
                </a:extLst>
              </a:tr>
              <a:tr h="208189">
                <a:tc>
                  <a:txBody>
                    <a:bodyPr/>
                    <a:lstStyle/>
                    <a:p>
                      <a:pPr marR="21590">
                        <a:lnSpc>
                          <a:spcPct val="107000"/>
                        </a:lnSpc>
                        <a:spcAft>
                          <a:spcPts val="0"/>
                        </a:spcAft>
                      </a:pPr>
                      <a:r>
                        <a:rPr lang="en-US" sz="900">
                          <a:effectLst/>
                        </a:rPr>
                        <a:t>Bologna (IT)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16.8</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15.2</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5.8 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58.0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63.8</a:t>
                      </a:r>
                    </a:p>
                  </a:txBody>
                  <a:tcPr marL="68580" marR="68580" marT="0" marB="0" anchor="ctr"/>
                </a:tc>
                <a:tc>
                  <a:txBody>
                    <a:bodyPr/>
                    <a:lstStyle/>
                    <a:p>
                      <a:pPr algn="ctr">
                        <a:lnSpc>
                          <a:spcPct val="107000"/>
                        </a:lnSpc>
                      </a:pPr>
                      <a:endParaRPr lang="en-CH" sz="900" dirty="0">
                        <a:solidFill>
                          <a:srgbClr val="FF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23739855"/>
                  </a:ext>
                </a:extLst>
              </a:tr>
              <a:tr h="208189">
                <a:tc>
                  <a:txBody>
                    <a:bodyPr/>
                    <a:lstStyle/>
                    <a:p>
                      <a:pPr marR="21590">
                        <a:lnSpc>
                          <a:spcPct val="107000"/>
                        </a:lnSpc>
                        <a:spcAft>
                          <a:spcPts val="0"/>
                        </a:spcAft>
                      </a:pPr>
                      <a:r>
                        <a:rPr lang="en-US" sz="900" dirty="0">
                          <a:effectLst/>
                        </a:rPr>
                        <a:t>Naples (IT)</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254.0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206.0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54.7 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280.0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514.7</a:t>
                      </a:r>
                    </a:p>
                  </a:txBody>
                  <a:tcPr marL="68580" marR="68580" marT="0" marB="0" anchor="ctr"/>
                </a:tc>
                <a:tc>
                  <a:txBody>
                    <a:bodyPr/>
                    <a:lstStyle/>
                    <a:p>
                      <a:pPr algn="ctr">
                        <a:lnSpc>
                          <a:spcPct val="107000"/>
                        </a:lnSpc>
                      </a:pPr>
                      <a:r>
                        <a:rPr lang="en-GB" sz="900" dirty="0">
                          <a:solidFill>
                            <a:srgbClr val="FF0000"/>
                          </a:solidFill>
                          <a:effectLst/>
                          <a:latin typeface="+mn-lt"/>
                          <a:ea typeface="Times New Roman" panose="02020603050405020304" pitchFamily="18" charset="0"/>
                          <a:cs typeface="Times New Roman" panose="02020603050405020304" pitchFamily="18" charset="0"/>
                        </a:rPr>
                        <a:t>U</a:t>
                      </a:r>
                      <a:r>
                        <a:rPr lang="en-CH" sz="900" dirty="0">
                          <a:solidFill>
                            <a:srgbClr val="FF0000"/>
                          </a:solidFill>
                          <a:effectLst/>
                          <a:latin typeface="+mn-lt"/>
                          <a:ea typeface="Times New Roman" panose="02020603050405020304" pitchFamily="18" charset="0"/>
                          <a:cs typeface="Times New Roman" panose="02020603050405020304" pitchFamily="18" charset="0"/>
                        </a:rPr>
                        <a:t>pgrade 1.k</a:t>
                      </a:r>
                    </a:p>
                  </a:txBody>
                  <a:tcPr marL="68580" marR="68580" marT="0" marB="0" anchor="ctr"/>
                </a:tc>
                <a:extLst>
                  <a:ext uri="{0D108BD9-81ED-4DB2-BD59-A6C34878D82A}">
                    <a16:rowId xmlns:a16="http://schemas.microsoft.com/office/drawing/2014/main" val="3024712739"/>
                  </a:ext>
                </a:extLst>
              </a:tr>
              <a:tr h="208189">
                <a:tc>
                  <a:txBody>
                    <a:bodyPr/>
                    <a:lstStyle/>
                    <a:p>
                      <a:pPr marR="21590">
                        <a:lnSpc>
                          <a:spcPct val="107000"/>
                        </a:lnSpc>
                        <a:spcAft>
                          <a:spcPts val="0"/>
                        </a:spcAft>
                      </a:pPr>
                      <a:r>
                        <a:rPr lang="en-CH" sz="900" dirty="0">
                          <a:effectLst/>
                          <a:latin typeface="+mn-lt"/>
                          <a:ea typeface="Times New Roman" panose="02020603050405020304" pitchFamily="18" charset="0"/>
                          <a:cs typeface="Times New Roman" panose="02020603050405020304" pitchFamily="18" charset="0"/>
                        </a:rPr>
                        <a:t>Salerno (IT)</a:t>
                      </a: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900" dirty="0">
                          <a:effectLst/>
                          <a:latin typeface="+mn-lt"/>
                          <a:ea typeface="Times New Roman" panose="02020603050405020304" pitchFamily="18" charset="0"/>
                          <a:cs typeface="Times New Roman" panose="02020603050405020304" pitchFamily="18" charset="0"/>
                        </a:rPr>
                        <a:t>20.0</a:t>
                      </a:r>
                    </a:p>
                  </a:txBody>
                  <a:tcPr marL="68580" marR="68580" marT="0" marB="0" anchor="ctr"/>
                </a:tc>
                <a:tc>
                  <a:txBody>
                    <a:bodyPr/>
                    <a:lstStyle/>
                    <a:p>
                      <a:pPr algn="ctr">
                        <a:lnSpc>
                          <a:spcPct val="107000"/>
                        </a:lnSpc>
                      </a:pPr>
                      <a:endParaRPr lang="en-CH" sz="9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900" b="1" dirty="0">
                          <a:solidFill>
                            <a:schemeClr val="tx1"/>
                          </a:solidFill>
                          <a:effectLst/>
                          <a:latin typeface="+mn-lt"/>
                          <a:ea typeface="Times New Roman" panose="02020603050405020304" pitchFamily="18" charset="0"/>
                          <a:cs typeface="Times New Roman" panose="02020603050405020304" pitchFamily="18" charset="0"/>
                        </a:rPr>
                        <a:t>20.0</a:t>
                      </a: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20.0</a:t>
                      </a:r>
                    </a:p>
                  </a:txBody>
                  <a:tcPr marL="68580" marR="68580" marT="0" marB="0" anchor="ctr"/>
                </a:tc>
                <a:tc>
                  <a:txBody>
                    <a:bodyPr/>
                    <a:lstStyle/>
                    <a:p>
                      <a:pPr algn="ctr">
                        <a:lnSpc>
                          <a:spcPct val="107000"/>
                        </a:lnSpc>
                      </a:pPr>
                      <a:r>
                        <a:rPr lang="en-GB" sz="900" dirty="0">
                          <a:solidFill>
                            <a:srgbClr val="FF0000"/>
                          </a:solidFill>
                          <a:effectLst/>
                          <a:latin typeface="+mn-lt"/>
                          <a:ea typeface="Times New Roman" panose="02020603050405020304" pitchFamily="18" charset="0"/>
                          <a:cs typeface="Times New Roman" panose="02020603050405020304" pitchFamily="18" charset="0"/>
                        </a:rPr>
                        <a:t>U</a:t>
                      </a:r>
                      <a:r>
                        <a:rPr lang="en-CH" sz="900" dirty="0">
                          <a:solidFill>
                            <a:srgbClr val="FF0000"/>
                          </a:solidFill>
                          <a:effectLst/>
                          <a:latin typeface="+mn-lt"/>
                          <a:ea typeface="Times New Roman" panose="02020603050405020304" pitchFamily="18" charset="0"/>
                          <a:cs typeface="Times New Roman" panose="02020603050405020304" pitchFamily="18" charset="0"/>
                        </a:rPr>
                        <a:t>pgrade to existing mic</a:t>
                      </a:r>
                    </a:p>
                  </a:txBody>
                  <a:tcPr marL="68580" marR="68580" marT="0" marB="0" anchor="ctr"/>
                </a:tc>
                <a:extLst>
                  <a:ext uri="{0D108BD9-81ED-4DB2-BD59-A6C34878D82A}">
                    <a16:rowId xmlns:a16="http://schemas.microsoft.com/office/drawing/2014/main" val="476931339"/>
                  </a:ext>
                </a:extLst>
              </a:tr>
              <a:tr h="208189">
                <a:tc>
                  <a:txBody>
                    <a:bodyPr/>
                    <a:lstStyle/>
                    <a:p>
                      <a:pPr marR="21590">
                        <a:lnSpc>
                          <a:spcPct val="107000"/>
                        </a:lnSpc>
                        <a:spcAft>
                          <a:spcPts val="0"/>
                        </a:spcAft>
                      </a:pPr>
                      <a:r>
                        <a:rPr lang="en-US" sz="900">
                          <a:effectLst/>
                        </a:rPr>
                        <a:t>Nagoya (JP)</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367 </a:t>
                      </a:r>
                    </a:p>
                    <a:p>
                      <a:pPr algn="ctr">
                        <a:lnSpc>
                          <a:spcPct val="107000"/>
                        </a:lnSpc>
                      </a:pPr>
                      <a:r>
                        <a:rPr lang="en-US" sz="900" dirty="0">
                          <a:effectLst/>
                        </a:rPr>
                        <a:t>– 17.2</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latin typeface="+mn-lt"/>
                          <a:ea typeface="Times New Roman" panose="02020603050405020304" pitchFamily="18" charset="0"/>
                          <a:cs typeface="Times New Roman" panose="02020603050405020304" pitchFamily="18" charset="0"/>
                        </a:rPr>
                        <a:t>2x(87-18) +21</a:t>
                      </a:r>
                    </a:p>
                  </a:txBody>
                  <a:tcPr marL="68580" marR="68580" marT="0" marB="0" anchor="ctr"/>
                </a:tc>
                <a:tc>
                  <a:txBody>
                    <a:bodyPr/>
                    <a:lstStyle/>
                    <a:p>
                      <a:pPr algn="ctr">
                        <a:lnSpc>
                          <a:spcPct val="107000"/>
                        </a:lnSpc>
                      </a:pPr>
                      <a:r>
                        <a:rPr lang="en-US" sz="900" b="1" dirty="0">
                          <a:solidFill>
                            <a:schemeClr val="tx1"/>
                          </a:solidFill>
                          <a:effectLst/>
                          <a:latin typeface="+mn-lt"/>
                        </a:rPr>
                        <a:t>240.0</a:t>
                      </a:r>
                      <a:endParaRPr lang="en-CH" sz="900" b="1"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508.8</a:t>
                      </a:r>
                    </a:p>
                  </a:txBody>
                  <a:tcPr marL="68580" marR="68580" marT="0" marB="0" anchor="ctr"/>
                </a:tc>
                <a:tc>
                  <a:txBody>
                    <a:bodyPr/>
                    <a:lstStyle/>
                    <a:p>
                      <a:pPr algn="ctr">
                        <a:lnSpc>
                          <a:spcPct val="107000"/>
                        </a:lnSpc>
                      </a:pPr>
                      <a:r>
                        <a:rPr lang="en-US" sz="900" dirty="0">
                          <a:solidFill>
                            <a:srgbClr val="FF0000"/>
                          </a:solidFill>
                          <a:effectLst/>
                          <a:latin typeface="+mn-lt"/>
                          <a:ea typeface="Times New Roman" panose="02020603050405020304" pitchFamily="18" charset="0"/>
                          <a:cs typeface="Times New Roman" panose="02020603050405020304" pitchFamily="18" charset="0"/>
                        </a:rPr>
                        <a:t>288 for 93+27+40m**2 +87 -M&amp;O22,23,24,25, chem 21 (‘25)</a:t>
                      </a:r>
                      <a:endParaRPr lang="en-CH" sz="900" dirty="0">
                        <a:solidFill>
                          <a:srgbClr val="FF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38859015"/>
                  </a:ext>
                </a:extLst>
              </a:tr>
              <a:tr h="272479">
                <a:tc>
                  <a:txBody>
                    <a:bodyPr/>
                    <a:lstStyle/>
                    <a:p>
                      <a:pPr marR="21590">
                        <a:lnSpc>
                          <a:spcPct val="107000"/>
                        </a:lnSpc>
                        <a:spcAft>
                          <a:spcPts val="0"/>
                        </a:spcAft>
                      </a:pPr>
                      <a:r>
                        <a:rPr lang="en-US" sz="900">
                          <a:effectLst/>
                        </a:rPr>
                        <a:t>GNU (KR)</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30.0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36.0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66.0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67.9</a:t>
                      </a:r>
                    </a:p>
                  </a:txBody>
                  <a:tcPr marL="68580" marR="68580" marT="0" marB="0" anchor="ctr"/>
                </a:tc>
                <a:tc>
                  <a:txBody>
                    <a:bodyPr/>
                    <a:lstStyle/>
                    <a:p>
                      <a:pPr algn="ctr">
                        <a:lnSpc>
                          <a:spcPct val="107000"/>
                        </a:lnSpc>
                      </a:pPr>
                      <a:r>
                        <a:rPr lang="en-CH" sz="900" dirty="0">
                          <a:solidFill>
                            <a:srgbClr val="FF0000"/>
                          </a:solidFill>
                          <a:effectLst/>
                          <a:latin typeface="+mn-lt"/>
                          <a:ea typeface="Times New Roman" panose="02020603050405020304" pitchFamily="18" charset="0"/>
                          <a:cs typeface="Times New Roman" panose="02020603050405020304" pitchFamily="18" charset="0"/>
                        </a:rPr>
                        <a:t>paid ‘24: 2.0, 3.0, 0.6, 2.4</a:t>
                      </a:r>
                    </a:p>
                  </a:txBody>
                  <a:tcPr marL="68580" marR="68580" marT="0" marB="0" anchor="ctr"/>
                </a:tc>
                <a:extLst>
                  <a:ext uri="{0D108BD9-81ED-4DB2-BD59-A6C34878D82A}">
                    <a16:rowId xmlns:a16="http://schemas.microsoft.com/office/drawing/2014/main" val="56657882"/>
                  </a:ext>
                </a:extLst>
              </a:tr>
              <a:tr h="208189">
                <a:tc>
                  <a:txBody>
                    <a:bodyPr/>
                    <a:lstStyle/>
                    <a:p>
                      <a:pPr marR="21590">
                        <a:lnSpc>
                          <a:spcPct val="107000"/>
                        </a:lnSpc>
                        <a:spcAft>
                          <a:spcPts val="0"/>
                        </a:spcAft>
                      </a:pPr>
                      <a:r>
                        <a:rPr lang="en-US" sz="900">
                          <a:effectLst/>
                        </a:rPr>
                        <a:t>LIP (PT)</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32.1</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10.5</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32.1</a:t>
                      </a:r>
                    </a:p>
                  </a:txBody>
                  <a:tcPr marL="68580" marR="68580" marT="0" marB="0" anchor="ctr"/>
                </a:tc>
                <a:tc>
                  <a:txBody>
                    <a:bodyPr/>
                    <a:lstStyle/>
                    <a:p>
                      <a:pPr algn="ctr">
                        <a:lnSpc>
                          <a:spcPct val="107000"/>
                        </a:lnSpc>
                      </a:pPr>
                      <a:r>
                        <a:rPr lang="en-GB" sz="900" dirty="0">
                          <a:solidFill>
                            <a:srgbClr val="FF0000"/>
                          </a:solidFill>
                          <a:effectLst/>
                          <a:latin typeface="+mn-lt"/>
                          <a:ea typeface="Times New Roman" panose="02020603050405020304" pitchFamily="18" charset="0"/>
                          <a:cs typeface="Times New Roman" panose="02020603050405020304" pitchFamily="18" charset="0"/>
                        </a:rPr>
                        <a:t>M</a:t>
                      </a:r>
                      <a:r>
                        <a:rPr lang="en-CH" sz="900" dirty="0">
                          <a:solidFill>
                            <a:srgbClr val="FF0000"/>
                          </a:solidFill>
                          <a:effectLst/>
                          <a:latin typeface="+mn-lt"/>
                          <a:ea typeface="Times New Roman" panose="02020603050405020304" pitchFamily="18" charset="0"/>
                          <a:cs typeface="Times New Roman" panose="02020603050405020304" pitchFamily="18" charset="0"/>
                        </a:rPr>
                        <a:t>echanics, extra planes, 1+0.5 ‘23</a:t>
                      </a:r>
                    </a:p>
                  </a:txBody>
                  <a:tcPr marL="68580" marR="68580" marT="0" marB="0" anchor="ctr"/>
                </a:tc>
                <a:extLst>
                  <a:ext uri="{0D108BD9-81ED-4DB2-BD59-A6C34878D82A}">
                    <a16:rowId xmlns:a16="http://schemas.microsoft.com/office/drawing/2014/main" val="2160697762"/>
                  </a:ext>
                </a:extLst>
              </a:tr>
              <a:tr h="208189">
                <a:tc>
                  <a:txBody>
                    <a:bodyPr/>
                    <a:lstStyle/>
                    <a:p>
                      <a:pPr marR="21590">
                        <a:lnSpc>
                          <a:spcPct val="107000"/>
                        </a:lnSpc>
                        <a:spcAft>
                          <a:spcPts val="0"/>
                        </a:spcAft>
                      </a:pPr>
                      <a:r>
                        <a:rPr lang="en-US" sz="900" dirty="0">
                          <a:effectLst/>
                        </a:rPr>
                        <a:t>M. of Science, </a:t>
                      </a:r>
                      <a:r>
                        <a:rPr lang="en-US" sz="900" dirty="0" err="1">
                          <a:effectLst/>
                        </a:rPr>
                        <a:t>MISiS</a:t>
                      </a:r>
                      <a:r>
                        <a:rPr lang="en-US" sz="900" dirty="0">
                          <a:effectLst/>
                        </a:rPr>
                        <a:t> (RU)</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152.8</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159.2</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338.0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FF0000"/>
                          </a:solidFill>
                          <a:effectLst/>
                          <a:latin typeface="+mn-lt"/>
                          <a:ea typeface="Times New Roman" panose="02020603050405020304" pitchFamily="18" charset="0"/>
                          <a:cs typeface="Times New Roman" panose="02020603050405020304" pitchFamily="18" charset="0"/>
                        </a:rPr>
                        <a:t>178.8</a:t>
                      </a: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GB" sz="900" dirty="0">
                          <a:solidFill>
                            <a:srgbClr val="FF0000"/>
                          </a:solidFill>
                          <a:effectLst/>
                          <a:latin typeface="+mn-lt"/>
                          <a:ea typeface="Times New Roman" panose="02020603050405020304" pitchFamily="18" charset="0"/>
                          <a:cs typeface="Times New Roman" panose="02020603050405020304" pitchFamily="18" charset="0"/>
                        </a:rPr>
                        <a:t>112.8k for 33+14m**2, 26k scanning</a:t>
                      </a:r>
                    </a:p>
                    <a:p>
                      <a:pPr marL="0" marR="0" lvl="0" indent="0" algn="ctr" defTabSz="457200" rtl="0" eaLnBrk="1" fontAlgn="auto" latinLnBrk="0" hangingPunct="1">
                        <a:lnSpc>
                          <a:spcPct val="107000"/>
                        </a:lnSpc>
                        <a:spcBef>
                          <a:spcPts val="0"/>
                        </a:spcBef>
                        <a:spcAft>
                          <a:spcPts val="0"/>
                        </a:spcAft>
                        <a:buClrTx/>
                        <a:buSzTx/>
                        <a:buFontTx/>
                        <a:buNone/>
                        <a:tabLst/>
                        <a:defRPr/>
                      </a:pPr>
                      <a:r>
                        <a:rPr lang="en-GB" sz="900" dirty="0">
                          <a:solidFill>
                            <a:srgbClr val="FF0000"/>
                          </a:solidFill>
                          <a:effectLst/>
                          <a:latin typeface="+mn-lt"/>
                          <a:ea typeface="Times New Roman" panose="02020603050405020304" pitchFamily="18" charset="0"/>
                          <a:cs typeface="Times New Roman" panose="02020603050405020304" pitchFamily="18" charset="0"/>
                        </a:rPr>
                        <a:t>44k for 10m**2 – subsistence 4k</a:t>
                      </a:r>
                      <a:endParaRPr lang="en-CH" sz="900" dirty="0">
                        <a:solidFill>
                          <a:srgbClr val="FF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98461916"/>
                  </a:ext>
                </a:extLst>
              </a:tr>
              <a:tr h="208189">
                <a:tc>
                  <a:txBody>
                    <a:bodyPr/>
                    <a:lstStyle/>
                    <a:p>
                      <a:pPr marR="21590">
                        <a:lnSpc>
                          <a:spcPct val="107000"/>
                        </a:lnSpc>
                        <a:spcAft>
                          <a:spcPts val="0"/>
                        </a:spcAft>
                      </a:pPr>
                      <a:r>
                        <a:rPr lang="en-US" sz="900">
                          <a:effectLst/>
                        </a:rPr>
                        <a:t>EPFL (CH)</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68.5</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182.5</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34.9</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280.0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287.8</a:t>
                      </a:r>
                    </a:p>
                  </a:txBody>
                  <a:tcPr marL="68580" marR="68580" marT="0" marB="0" anchor="ctr"/>
                </a:tc>
                <a:tc>
                  <a:txBody>
                    <a:bodyPr/>
                    <a:lstStyle/>
                    <a:p>
                      <a:pPr algn="ctr">
                        <a:lnSpc>
                          <a:spcPct val="107000"/>
                        </a:lnSpc>
                      </a:pPr>
                      <a:r>
                        <a:rPr lang="en-CH" sz="900" dirty="0">
                          <a:solidFill>
                            <a:srgbClr val="FF0000"/>
                          </a:solidFill>
                          <a:effectLst/>
                          <a:latin typeface="+mn-lt"/>
                          <a:ea typeface="Times New Roman" panose="02020603050405020304" pitchFamily="18" charset="0"/>
                          <a:cs typeface="Times New Roman" panose="02020603050405020304" pitchFamily="18" charset="0"/>
                        </a:rPr>
                        <a:t>1.9 dinner 2/25</a:t>
                      </a:r>
                    </a:p>
                  </a:txBody>
                  <a:tcPr marL="68580" marR="68580" marT="0" marB="0" anchor="ctr"/>
                </a:tc>
                <a:extLst>
                  <a:ext uri="{0D108BD9-81ED-4DB2-BD59-A6C34878D82A}">
                    <a16:rowId xmlns:a16="http://schemas.microsoft.com/office/drawing/2014/main" val="1801036800"/>
                  </a:ext>
                </a:extLst>
              </a:tr>
              <a:tr h="208189">
                <a:tc>
                  <a:txBody>
                    <a:bodyPr/>
                    <a:lstStyle/>
                    <a:p>
                      <a:pPr marR="21590">
                        <a:lnSpc>
                          <a:spcPct val="107000"/>
                        </a:lnSpc>
                        <a:spcAft>
                          <a:spcPts val="0"/>
                        </a:spcAft>
                      </a:pPr>
                      <a:r>
                        <a:rPr lang="en-US" sz="900">
                          <a:effectLst/>
                        </a:rPr>
                        <a:t>Zurich (CH)</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17.2</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45.7</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26.0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65.0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101.0</a:t>
                      </a:r>
                    </a:p>
                  </a:txBody>
                  <a:tcPr marL="68580" marR="68580" marT="0" marB="0" anchor="ctr"/>
                </a:tc>
                <a:tc>
                  <a:txBody>
                    <a:bodyPr/>
                    <a:lstStyle/>
                    <a:p>
                      <a:pPr algn="ctr">
                        <a:lnSpc>
                          <a:spcPct val="107000"/>
                        </a:lnSpc>
                      </a:pPr>
                      <a:r>
                        <a:rPr lang="en-CH" sz="900" dirty="0">
                          <a:solidFill>
                            <a:srgbClr val="FF0000"/>
                          </a:solidFill>
                          <a:effectLst/>
                          <a:latin typeface="+mn-lt"/>
                          <a:ea typeface="Times New Roman" panose="02020603050405020304" pitchFamily="18" charset="0"/>
                          <a:cs typeface="Times New Roman" panose="02020603050405020304" pitchFamily="18" charset="0"/>
                        </a:rPr>
                        <a:t>+13.2 +3.8, veto upgrade, 2.1 DAQ</a:t>
                      </a:r>
                    </a:p>
                  </a:txBody>
                  <a:tcPr marL="68580" marR="68580" marT="0" marB="0" anchor="ctr"/>
                </a:tc>
                <a:extLst>
                  <a:ext uri="{0D108BD9-81ED-4DB2-BD59-A6C34878D82A}">
                    <a16:rowId xmlns:a16="http://schemas.microsoft.com/office/drawing/2014/main" val="2059920194"/>
                  </a:ext>
                </a:extLst>
              </a:tr>
              <a:tr h="208189">
                <a:tc>
                  <a:txBody>
                    <a:bodyPr/>
                    <a:lstStyle/>
                    <a:p>
                      <a:pPr marR="21590">
                        <a:lnSpc>
                          <a:spcPct val="107000"/>
                        </a:lnSpc>
                        <a:spcAft>
                          <a:spcPts val="0"/>
                        </a:spcAft>
                      </a:pPr>
                      <a:r>
                        <a:rPr lang="en-US" sz="900">
                          <a:effectLst/>
                        </a:rPr>
                        <a:t>Ankara (TR)</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20.0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20.0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C100"/>
                          </a:solidFill>
                          <a:effectLst/>
                          <a:latin typeface="+mn-lt"/>
                          <a:ea typeface="Times New Roman" panose="02020603050405020304" pitchFamily="18" charset="0"/>
                          <a:cs typeface="Times New Roman" panose="02020603050405020304" pitchFamily="18" charset="0"/>
                        </a:rPr>
                        <a:t>20.0</a:t>
                      </a:r>
                    </a:p>
                  </a:txBody>
                  <a:tcPr marL="68580" marR="68580"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GB" sz="900" dirty="0">
                          <a:solidFill>
                            <a:srgbClr val="FF0000"/>
                          </a:solidFill>
                          <a:effectLst/>
                          <a:latin typeface="+mn-lt"/>
                          <a:ea typeface="Times New Roman" panose="02020603050405020304" pitchFamily="18" charset="0"/>
                          <a:cs typeface="Times New Roman" panose="02020603050405020304" pitchFamily="18" charset="0"/>
                        </a:rPr>
                        <a:t>Part done in </a:t>
                      </a:r>
                      <a:r>
                        <a:rPr lang="en-CH" sz="900" dirty="0">
                          <a:solidFill>
                            <a:srgbClr val="FF0000"/>
                          </a:solidFill>
                          <a:effectLst/>
                          <a:latin typeface="+mn-lt"/>
                          <a:ea typeface="Times New Roman" panose="02020603050405020304" pitchFamily="18" charset="0"/>
                          <a:cs typeface="Times New Roman" panose="02020603050405020304" pitchFamily="18" charset="0"/>
                        </a:rPr>
                        <a:t>2024 &amp; 2025</a:t>
                      </a:r>
                    </a:p>
                  </a:txBody>
                  <a:tcPr marL="68580" marR="68580" marT="0" marB="0" anchor="ctr"/>
                </a:tc>
                <a:extLst>
                  <a:ext uri="{0D108BD9-81ED-4DB2-BD59-A6C34878D82A}">
                    <a16:rowId xmlns:a16="http://schemas.microsoft.com/office/drawing/2014/main" val="3143673679"/>
                  </a:ext>
                </a:extLst>
              </a:tr>
              <a:tr h="208189">
                <a:tc>
                  <a:txBody>
                    <a:bodyPr/>
                    <a:lstStyle/>
                    <a:p>
                      <a:pPr marR="21590">
                        <a:lnSpc>
                          <a:spcPct val="107000"/>
                        </a:lnSpc>
                        <a:spcAft>
                          <a:spcPts val="0"/>
                        </a:spcAft>
                      </a:pPr>
                      <a:r>
                        <a:rPr lang="en-US" sz="900" dirty="0">
                          <a:effectLst/>
                        </a:rPr>
                        <a:t>ICL (UK)</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25.0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25.0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100" b="1" dirty="0">
                        <a:solidFill>
                          <a:srgbClr val="FF0000"/>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900" dirty="0">
                        <a:solidFill>
                          <a:srgbClr val="FF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789866379"/>
                  </a:ext>
                </a:extLst>
              </a:tr>
              <a:tr h="208189">
                <a:tc>
                  <a:txBody>
                    <a:bodyPr/>
                    <a:lstStyle/>
                    <a:p>
                      <a:pPr marR="21590">
                        <a:lnSpc>
                          <a:spcPct val="107000"/>
                        </a:lnSpc>
                        <a:spcAft>
                          <a:spcPts val="0"/>
                        </a:spcAft>
                      </a:pPr>
                      <a:r>
                        <a:rPr lang="en-CH" sz="900" dirty="0">
                          <a:effectLst/>
                          <a:latin typeface="+mj-lt"/>
                          <a:ea typeface="Times New Roman" panose="02020603050405020304" pitchFamily="18" charset="0"/>
                          <a:cs typeface="Times New Roman" panose="02020603050405020304" pitchFamily="18" charset="0"/>
                        </a:rPr>
                        <a:t>Thailand</a:t>
                      </a: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900" dirty="0">
                          <a:effectLst/>
                          <a:latin typeface="+mj-lt"/>
                          <a:ea typeface="Times New Roman" panose="02020603050405020304" pitchFamily="18" charset="0"/>
                          <a:cs typeface="Times New Roman" panose="02020603050405020304" pitchFamily="18" charset="0"/>
                        </a:rPr>
                        <a:t>20.0</a:t>
                      </a:r>
                    </a:p>
                  </a:txBody>
                  <a:tcPr marL="68580" marR="68580" marT="0" marB="0" anchor="ctr"/>
                </a:tc>
                <a:tc>
                  <a:txBody>
                    <a:bodyPr/>
                    <a:lstStyle/>
                    <a:p>
                      <a:pPr algn="ctr">
                        <a:lnSpc>
                          <a:spcPct val="107000"/>
                        </a:lnSpc>
                      </a:pPr>
                      <a:r>
                        <a:rPr lang="en-CH" sz="900" b="1" dirty="0">
                          <a:solidFill>
                            <a:schemeClr val="tx1"/>
                          </a:solidFill>
                          <a:effectLst/>
                          <a:latin typeface="+mj-lt"/>
                          <a:ea typeface="Times New Roman" panose="02020603050405020304" pitchFamily="18" charset="0"/>
                          <a:cs typeface="Times New Roman" panose="02020603050405020304" pitchFamily="18" charset="0"/>
                        </a:rPr>
                        <a:t>20.0</a:t>
                      </a: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20.0</a:t>
                      </a:r>
                    </a:p>
                  </a:txBody>
                  <a:tcPr marL="68580" marR="68580" marT="0" marB="0" anchor="ctr"/>
                </a:tc>
                <a:tc>
                  <a:txBody>
                    <a:bodyPr/>
                    <a:lstStyle/>
                    <a:p>
                      <a:pPr algn="ctr">
                        <a:lnSpc>
                          <a:spcPct val="107000"/>
                        </a:lnSpc>
                      </a:pPr>
                      <a:r>
                        <a:rPr lang="en-GB" sz="900" dirty="0">
                          <a:solidFill>
                            <a:srgbClr val="FF0000"/>
                          </a:solidFill>
                          <a:effectLst/>
                          <a:latin typeface="+mn-lt"/>
                          <a:ea typeface="Times New Roman" panose="02020603050405020304" pitchFamily="18" charset="0"/>
                          <a:cs typeface="Times New Roman" panose="02020603050405020304" pitchFamily="18" charset="0"/>
                        </a:rPr>
                        <a:t>E</a:t>
                      </a:r>
                      <a:r>
                        <a:rPr lang="en-CH" sz="900" dirty="0">
                          <a:solidFill>
                            <a:srgbClr val="FF0000"/>
                          </a:solidFill>
                          <a:effectLst/>
                          <a:latin typeface="+mn-lt"/>
                          <a:ea typeface="Times New Roman" panose="02020603050405020304" pitchFamily="18" charset="0"/>
                          <a:cs typeface="Times New Roman" panose="02020603050405020304" pitchFamily="18" charset="0"/>
                        </a:rPr>
                        <a:t>ntrance fee paid</a:t>
                      </a:r>
                    </a:p>
                  </a:txBody>
                  <a:tcPr marL="68580" marR="68580" marT="0" marB="0" anchor="ctr"/>
                </a:tc>
                <a:extLst>
                  <a:ext uri="{0D108BD9-81ED-4DB2-BD59-A6C34878D82A}">
                    <a16:rowId xmlns:a16="http://schemas.microsoft.com/office/drawing/2014/main" val="2493536540"/>
                  </a:ext>
                </a:extLst>
              </a:tr>
              <a:tr h="281470">
                <a:tc>
                  <a:txBody>
                    <a:bodyPr/>
                    <a:lstStyle/>
                    <a:p>
                      <a:pPr marR="21590">
                        <a:lnSpc>
                          <a:spcPct val="107000"/>
                        </a:lnSpc>
                        <a:spcAft>
                          <a:spcPts val="0"/>
                        </a:spcAft>
                      </a:pPr>
                      <a:r>
                        <a:rPr lang="en-US" sz="900">
                          <a:effectLst/>
                        </a:rPr>
                        <a:t>CERN (Hostlab,EP)</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184.2</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 </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66.0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b="1" dirty="0">
                          <a:solidFill>
                            <a:schemeClr val="tx1"/>
                          </a:solidFill>
                          <a:effectLst/>
                        </a:rPr>
                        <a:t>201.0</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rgbClr val="00B050"/>
                          </a:solidFill>
                          <a:effectLst/>
                          <a:latin typeface="+mn-lt"/>
                          <a:ea typeface="Times New Roman" panose="02020603050405020304" pitchFamily="18" charset="0"/>
                          <a:cs typeface="Times New Roman" panose="02020603050405020304" pitchFamily="18" charset="0"/>
                        </a:rPr>
                        <a:t>250.2</a:t>
                      </a:r>
                    </a:p>
                  </a:txBody>
                  <a:tcPr marL="68580" marR="68580" marT="0" marB="0" anchor="ctr"/>
                </a:tc>
                <a:tc>
                  <a:txBody>
                    <a:bodyPr/>
                    <a:lstStyle/>
                    <a:p>
                      <a:pPr algn="ctr">
                        <a:lnSpc>
                          <a:spcPct val="107000"/>
                        </a:lnSpc>
                      </a:pPr>
                      <a:r>
                        <a:rPr lang="en-CH" sz="900" dirty="0">
                          <a:solidFill>
                            <a:srgbClr val="FF0000"/>
                          </a:solidFill>
                          <a:effectLst/>
                          <a:latin typeface="+mn-lt"/>
                          <a:ea typeface="Times New Roman" panose="02020603050405020304" pitchFamily="18" charset="0"/>
                          <a:cs typeface="Times New Roman" panose="02020603050405020304" pitchFamily="18" charset="0"/>
                        </a:rPr>
                        <a:t>cameras, microsc upgrade, YETS, Albert</a:t>
                      </a:r>
                    </a:p>
                  </a:txBody>
                  <a:tcPr marL="68580" marR="68580" marT="0" marB="0" anchor="ctr"/>
                </a:tc>
                <a:extLst>
                  <a:ext uri="{0D108BD9-81ED-4DB2-BD59-A6C34878D82A}">
                    <a16:rowId xmlns:a16="http://schemas.microsoft.com/office/drawing/2014/main" val="1289013833"/>
                  </a:ext>
                </a:extLst>
              </a:tr>
              <a:tr h="208189">
                <a:tc>
                  <a:txBody>
                    <a:bodyPr/>
                    <a:lstStyle/>
                    <a:p>
                      <a:pPr>
                        <a:lnSpc>
                          <a:spcPct val="107000"/>
                        </a:lnSpc>
                      </a:pPr>
                      <a:r>
                        <a:rPr lang="en-US" sz="900">
                          <a:effectLst/>
                        </a:rPr>
                        <a:t>Total</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184.2</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878.7</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17.2</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68.5</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220.2</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238.1</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40.7</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370.0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532.9</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pPr>
                      <a:r>
                        <a:rPr lang="en-US" sz="900" b="1" dirty="0">
                          <a:solidFill>
                            <a:schemeClr val="tx1"/>
                          </a:solidFill>
                          <a:effectLst/>
                        </a:rPr>
                        <a:t>1846.3</a:t>
                      </a:r>
                      <a:endParaRPr lang="en-CH" sz="1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CH" sz="1100" b="1" dirty="0">
                          <a:solidFill>
                            <a:schemeClr val="tx1"/>
                          </a:solidFill>
                          <a:effectLst/>
                          <a:latin typeface="+mn-lt"/>
                          <a:ea typeface="Times New Roman" panose="02020603050405020304" pitchFamily="18" charset="0"/>
                          <a:cs typeface="Times New Roman" panose="02020603050405020304" pitchFamily="18" charset="0"/>
                        </a:rPr>
                        <a:t>2361.2</a:t>
                      </a:r>
                    </a:p>
                  </a:txBody>
                  <a:tcPr marL="68580" marR="68580" marT="0" marB="0" anchor="ctr"/>
                </a:tc>
                <a:tc>
                  <a:txBody>
                    <a:bodyPr/>
                    <a:lstStyle/>
                    <a:p>
                      <a:pPr>
                        <a:lnSpc>
                          <a:spcPct val="107000"/>
                        </a:lnSpc>
                      </a:pPr>
                      <a:endParaRPr lang="en-CH" sz="900" dirty="0">
                        <a:solidFill>
                          <a:srgbClr val="FF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150685081"/>
                  </a:ext>
                </a:extLst>
              </a:tr>
              <a:tr h="276096">
                <a:tc>
                  <a:txBody>
                    <a:bodyPr/>
                    <a:lstStyle/>
                    <a:p>
                      <a:pPr>
                        <a:lnSpc>
                          <a:spcPct val="107000"/>
                        </a:lnSpc>
                      </a:pPr>
                      <a:r>
                        <a:rPr lang="en-US" sz="900" dirty="0">
                          <a:effectLst/>
                        </a:rPr>
                        <a:t> </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&gt;100%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&gt;100%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a:effectLst/>
                        </a:rPr>
                        <a:t>100%</a:t>
                      </a:r>
                      <a:endParaRPr lang="en-CH"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100%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r>
                        <a:rPr lang="en-US" sz="900" dirty="0">
                          <a:effectLst/>
                        </a:rPr>
                        <a:t>&gt;100%</a:t>
                      </a:r>
                      <a:endParaRPr lang="en-CH"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9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pPr>
                      <a:endParaRPr lang="en-CH" sz="900" dirty="0">
                        <a:solidFill>
                          <a:srgbClr val="FF0000"/>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09047036"/>
                  </a:ext>
                </a:extLst>
              </a:tr>
            </a:tbl>
          </a:graphicData>
        </a:graphic>
      </p:graphicFrame>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3</a:t>
            </a:r>
            <a:endParaRPr lang="en-US" dirty="0"/>
          </a:p>
        </p:txBody>
      </p:sp>
      <p:sp>
        <p:nvSpPr>
          <p:cNvPr id="17414" name="Rectangle 18"/>
          <p:cNvSpPr>
            <a:spLocks noChangeArrowheads="1"/>
          </p:cNvSpPr>
          <p:nvPr/>
        </p:nvSpPr>
        <p:spPr bwMode="auto">
          <a:xfrm>
            <a:off x="1057093" y="5053"/>
            <a:ext cx="7887210" cy="1001817"/>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rPr>
              <a:t>Updated Matrix (including additional contributions):</a:t>
            </a: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99460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2"/>
          <a:stretch>
            <a:fillRect/>
          </a:stretch>
        </p:blipFill>
        <p:spPr>
          <a:xfrm>
            <a:off x="-7362" y="9081"/>
            <a:ext cx="1064455" cy="945077"/>
          </a:xfrm>
          <a:prstGeom prst="rect">
            <a:avLst/>
          </a:prstGeom>
        </p:spPr>
      </p:pic>
      <p:sp>
        <p:nvSpPr>
          <p:cNvPr id="9" name="TextBox 8">
            <a:extLst>
              <a:ext uri="{FF2B5EF4-FFF2-40B4-BE49-F238E27FC236}">
                <a16:creationId xmlns:a16="http://schemas.microsoft.com/office/drawing/2014/main" id="{428A6C1B-287B-4A40-A8FF-62E85B6F70DB}"/>
              </a:ext>
            </a:extLst>
          </p:cNvPr>
          <p:cNvSpPr txBox="1"/>
          <p:nvPr/>
        </p:nvSpPr>
        <p:spPr>
          <a:xfrm>
            <a:off x="241004" y="6321319"/>
            <a:ext cx="9129743" cy="369332"/>
          </a:xfrm>
          <a:prstGeom prst="rect">
            <a:avLst/>
          </a:prstGeom>
          <a:noFill/>
        </p:spPr>
        <p:txBody>
          <a:bodyPr wrap="none" rtlCol="0">
            <a:spAutoFit/>
          </a:bodyPr>
          <a:lstStyle/>
          <a:p>
            <a:r>
              <a:rPr lang="en-CH" dirty="0">
                <a:solidFill>
                  <a:srgbClr val="FF0000"/>
                </a:solidFill>
              </a:rPr>
              <a:t>               </a:t>
            </a:r>
            <a:r>
              <a:rPr lang="en-GB" b="1" dirty="0">
                <a:solidFill>
                  <a:schemeClr val="lt1"/>
                </a:solidFill>
                <a:cs typeface="Times New Roman" panose="02020603050405020304" pitchFamily="18" charset="0"/>
              </a:rPr>
              <a:t>m</a:t>
            </a:r>
            <a:r>
              <a:rPr lang="en-CH" dirty="0">
                <a:solidFill>
                  <a:srgbClr val="FF0000"/>
                </a:solidFill>
              </a:rPr>
              <a:t>                                                  </a:t>
            </a:r>
            <a:r>
              <a:rPr lang="en-CH" sz="1400" dirty="0"/>
              <a:t>2.4k/m**2 (4.4k, Russia), 1.98k/m**2 for Nagoya starting from ‘23 </a:t>
            </a:r>
            <a:r>
              <a:rPr lang="en-CH" dirty="0">
                <a:solidFill>
                  <a:srgbClr val="FF0000"/>
                </a:solidFill>
              </a:rPr>
              <a:t>       </a:t>
            </a:r>
          </a:p>
        </p:txBody>
      </p:sp>
      <p:sp>
        <p:nvSpPr>
          <p:cNvPr id="14" name="Oval 13">
            <a:extLst>
              <a:ext uri="{FF2B5EF4-FFF2-40B4-BE49-F238E27FC236}">
                <a16:creationId xmlns:a16="http://schemas.microsoft.com/office/drawing/2014/main" id="{38900B2B-95BD-E242-9FB6-C0E63C8E72C0}"/>
              </a:ext>
            </a:extLst>
          </p:cNvPr>
          <p:cNvSpPr/>
          <p:nvPr/>
        </p:nvSpPr>
        <p:spPr bwMode="auto">
          <a:xfrm>
            <a:off x="2190628" y="3347644"/>
            <a:ext cx="479002" cy="419293"/>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5" name="Oval 14">
            <a:extLst>
              <a:ext uri="{FF2B5EF4-FFF2-40B4-BE49-F238E27FC236}">
                <a16:creationId xmlns:a16="http://schemas.microsoft.com/office/drawing/2014/main" id="{AB6F52A9-529B-9F48-9655-81B5A9F41561}"/>
              </a:ext>
            </a:extLst>
          </p:cNvPr>
          <p:cNvSpPr/>
          <p:nvPr/>
        </p:nvSpPr>
        <p:spPr bwMode="auto">
          <a:xfrm>
            <a:off x="2253688" y="4164786"/>
            <a:ext cx="372421" cy="369333"/>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 name="Rectangle 1">
            <a:extLst>
              <a:ext uri="{FF2B5EF4-FFF2-40B4-BE49-F238E27FC236}">
                <a16:creationId xmlns:a16="http://schemas.microsoft.com/office/drawing/2014/main" id="{D2A6878F-BEB5-DA48-BB6E-0D291488190E}"/>
              </a:ext>
            </a:extLst>
          </p:cNvPr>
          <p:cNvSpPr/>
          <p:nvPr/>
        </p:nvSpPr>
        <p:spPr>
          <a:xfrm>
            <a:off x="2614096" y="3125124"/>
            <a:ext cx="912429" cy="307777"/>
          </a:xfrm>
          <a:prstGeom prst="rect">
            <a:avLst/>
          </a:prstGeom>
        </p:spPr>
        <p:txBody>
          <a:bodyPr wrap="none">
            <a:spAutoFit/>
          </a:bodyPr>
          <a:lstStyle/>
          <a:p>
            <a:r>
              <a:rPr lang="en-CH" sz="1400" dirty="0">
                <a:solidFill>
                  <a:srgbClr val="FF0000"/>
                </a:solidFill>
              </a:rPr>
              <a:t>93+27+40</a:t>
            </a:r>
          </a:p>
        </p:txBody>
      </p:sp>
      <p:sp>
        <p:nvSpPr>
          <p:cNvPr id="4" name="Rectangle 3">
            <a:extLst>
              <a:ext uri="{FF2B5EF4-FFF2-40B4-BE49-F238E27FC236}">
                <a16:creationId xmlns:a16="http://schemas.microsoft.com/office/drawing/2014/main" id="{6FCB5C69-CC68-7F4A-B696-06DAE9884979}"/>
              </a:ext>
            </a:extLst>
          </p:cNvPr>
          <p:cNvSpPr/>
          <p:nvPr/>
        </p:nvSpPr>
        <p:spPr>
          <a:xfrm>
            <a:off x="2562890" y="3944324"/>
            <a:ext cx="1196161" cy="307777"/>
          </a:xfrm>
          <a:prstGeom prst="rect">
            <a:avLst/>
          </a:prstGeom>
        </p:spPr>
        <p:txBody>
          <a:bodyPr wrap="none">
            <a:spAutoFit/>
          </a:bodyPr>
          <a:lstStyle/>
          <a:p>
            <a:r>
              <a:rPr lang="en-CH" sz="1400" dirty="0">
                <a:solidFill>
                  <a:srgbClr val="FF0000"/>
                </a:solidFill>
              </a:rPr>
              <a:t>33+10+14 </a:t>
            </a:r>
            <a:r>
              <a:rPr lang="en-GB" sz="1400" dirty="0">
                <a:solidFill>
                  <a:srgbClr val="FF0000"/>
                </a:solidFill>
                <a:cs typeface="Times New Roman" panose="02020603050405020304" pitchFamily="18" charset="0"/>
              </a:rPr>
              <a:t>m</a:t>
            </a:r>
            <a:r>
              <a:rPr lang="en-GB" sz="1400" baseline="30000" dirty="0">
                <a:solidFill>
                  <a:srgbClr val="FF0000"/>
                </a:solidFill>
                <a:cs typeface="Times New Roman" panose="02020603050405020304" pitchFamily="18" charset="0"/>
              </a:rPr>
              <a:t>2</a:t>
            </a:r>
            <a:endParaRPr lang="en-CH" sz="1400" dirty="0">
              <a:solidFill>
                <a:srgbClr val="FF0000"/>
              </a:solidFill>
            </a:endParaRPr>
          </a:p>
        </p:txBody>
      </p:sp>
      <p:sp>
        <p:nvSpPr>
          <p:cNvPr id="5" name="TextBox 4">
            <a:extLst>
              <a:ext uri="{FF2B5EF4-FFF2-40B4-BE49-F238E27FC236}">
                <a16:creationId xmlns:a16="http://schemas.microsoft.com/office/drawing/2014/main" id="{B1A03990-2F47-59E1-D690-8E3BF8D4415B}"/>
              </a:ext>
            </a:extLst>
          </p:cNvPr>
          <p:cNvSpPr txBox="1"/>
          <p:nvPr/>
        </p:nvSpPr>
        <p:spPr>
          <a:xfrm>
            <a:off x="4939172" y="3458675"/>
            <a:ext cx="757173" cy="646331"/>
          </a:xfrm>
          <a:prstGeom prst="rect">
            <a:avLst/>
          </a:prstGeom>
          <a:noFill/>
        </p:spPr>
        <p:txBody>
          <a:bodyPr wrap="square">
            <a:spAutoFit/>
          </a:bodyPr>
          <a:lstStyle/>
          <a:p>
            <a:r>
              <a:rPr lang="en-CH" sz="1800" dirty="0">
                <a:solidFill>
                  <a:srgbClr val="FF0000"/>
                </a:solidFill>
              </a:rPr>
              <a:t>46+</a:t>
            </a:r>
            <a:r>
              <a:rPr lang="en-GB" sz="1800" dirty="0">
                <a:solidFill>
                  <a:srgbClr val="FF0000"/>
                </a:solidFill>
                <a:cs typeface="Times New Roman" panose="02020603050405020304" pitchFamily="18" charset="0"/>
              </a:rPr>
              <a:t>m</a:t>
            </a:r>
            <a:r>
              <a:rPr lang="en-GB" sz="1800" baseline="30000" dirty="0">
                <a:solidFill>
                  <a:srgbClr val="FF0000"/>
                </a:solidFill>
                <a:cs typeface="Times New Roman" panose="02020603050405020304" pitchFamily="18" charset="0"/>
              </a:rPr>
              <a:t>2</a:t>
            </a:r>
            <a:endParaRPr lang="en-CH" dirty="0"/>
          </a:p>
        </p:txBody>
      </p:sp>
      <p:sp>
        <p:nvSpPr>
          <p:cNvPr id="7" name="Oval 6">
            <a:extLst>
              <a:ext uri="{FF2B5EF4-FFF2-40B4-BE49-F238E27FC236}">
                <a16:creationId xmlns:a16="http://schemas.microsoft.com/office/drawing/2014/main" id="{A12F8742-9F4D-4C70-5302-08953CD29BDA}"/>
              </a:ext>
            </a:extLst>
          </p:cNvPr>
          <p:cNvSpPr/>
          <p:nvPr/>
        </p:nvSpPr>
        <p:spPr bwMode="auto">
          <a:xfrm>
            <a:off x="5545446" y="3390270"/>
            <a:ext cx="479002" cy="419293"/>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728754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4</a:t>
            </a:r>
            <a:endParaRPr lang="en-US" dirty="0"/>
          </a:p>
        </p:txBody>
      </p:sp>
      <p:sp>
        <p:nvSpPr>
          <p:cNvPr id="17414" name="Rectangle 18"/>
          <p:cNvSpPr>
            <a:spLocks noChangeArrowheads="1"/>
          </p:cNvSpPr>
          <p:nvPr/>
        </p:nvSpPr>
        <p:spPr bwMode="auto">
          <a:xfrm>
            <a:off x="1057093" y="-5457"/>
            <a:ext cx="7365547" cy="1078219"/>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latin typeface="Helvetica" pitchFamily="2" charset="0"/>
              </a:rPr>
              <a:t>Purchasing of emulsions in 2025-2026</a:t>
            </a: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50959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2"/>
          <a:stretch>
            <a:fillRect/>
          </a:stretch>
        </p:blipFill>
        <p:spPr>
          <a:xfrm>
            <a:off x="-7362" y="9081"/>
            <a:ext cx="1064455" cy="945077"/>
          </a:xfrm>
          <a:prstGeom prst="rect">
            <a:avLst/>
          </a:prstGeom>
        </p:spPr>
      </p:pic>
      <p:sp>
        <p:nvSpPr>
          <p:cNvPr id="8" name="TextBox 7">
            <a:extLst>
              <a:ext uri="{FF2B5EF4-FFF2-40B4-BE49-F238E27FC236}">
                <a16:creationId xmlns:a16="http://schemas.microsoft.com/office/drawing/2014/main" id="{6DD6D59B-0924-BD4F-912A-C3307777A59B}"/>
              </a:ext>
            </a:extLst>
          </p:cNvPr>
          <p:cNvSpPr txBox="1"/>
          <p:nvPr/>
        </p:nvSpPr>
        <p:spPr>
          <a:xfrm>
            <a:off x="231228" y="4645573"/>
            <a:ext cx="184731" cy="369332"/>
          </a:xfrm>
          <a:prstGeom prst="rect">
            <a:avLst/>
          </a:prstGeom>
          <a:noFill/>
        </p:spPr>
        <p:txBody>
          <a:bodyPr wrap="none" rtlCol="0">
            <a:spAutoFit/>
          </a:bodyPr>
          <a:lstStyle/>
          <a:p>
            <a:endParaRPr lang="en-CH" dirty="0"/>
          </a:p>
        </p:txBody>
      </p:sp>
      <p:sp>
        <p:nvSpPr>
          <p:cNvPr id="2" name="TextBox 1">
            <a:extLst>
              <a:ext uri="{FF2B5EF4-FFF2-40B4-BE49-F238E27FC236}">
                <a16:creationId xmlns:a16="http://schemas.microsoft.com/office/drawing/2014/main" id="{1ADE04E9-D306-A44B-875F-A1412767E224}"/>
              </a:ext>
            </a:extLst>
          </p:cNvPr>
          <p:cNvSpPr txBox="1"/>
          <p:nvPr/>
        </p:nvSpPr>
        <p:spPr>
          <a:xfrm>
            <a:off x="-18634" y="1568146"/>
            <a:ext cx="9143999" cy="5016758"/>
          </a:xfrm>
          <a:prstGeom prst="rect">
            <a:avLst/>
          </a:prstGeom>
          <a:noFill/>
        </p:spPr>
        <p:txBody>
          <a:bodyPr wrap="square" rtlCol="0">
            <a:spAutoFit/>
          </a:bodyPr>
          <a:lstStyle/>
          <a:p>
            <a:r>
              <a:rPr lang="en-US" sz="2000" b="1" dirty="0"/>
              <a:t>Emulsions costs for 2025-2026</a:t>
            </a:r>
            <a:r>
              <a:rPr lang="en-CH" sz="2000" b="1" dirty="0"/>
              <a:t>:  </a:t>
            </a:r>
          </a:p>
          <a:p>
            <a:pPr marL="342900" indent="-342900">
              <a:buFont typeface="Arial" panose="020B0604020202020204" pitchFamily="34" charset="0"/>
              <a:buChar char="•"/>
            </a:pPr>
            <a:endParaRPr lang="en-CH" sz="2000" b="1" dirty="0"/>
          </a:p>
          <a:p>
            <a:pPr marL="342900" indent="-342900">
              <a:buFont typeface="Arial" panose="020B0604020202020204" pitchFamily="34" charset="0"/>
              <a:buChar char="•"/>
            </a:pPr>
            <a:r>
              <a:rPr lang="en-CH" sz="2000" b="1" dirty="0">
                <a:solidFill>
                  <a:srgbClr val="0000FF"/>
                </a:solidFill>
              </a:rPr>
              <a:t> 5 required targets for 2025:   ~87k/target </a:t>
            </a:r>
          </a:p>
          <a:p>
            <a:r>
              <a:rPr lang="en-CH" sz="2000" b="1" dirty="0">
                <a:solidFill>
                  <a:srgbClr val="0000FF"/>
                </a:solidFill>
              </a:rPr>
              <a:t>           3 paid by CF, 1 paid by Nagoya in-kind as every year according to the </a:t>
            </a:r>
          </a:p>
          <a:p>
            <a:r>
              <a:rPr lang="en-CH" sz="2000" b="1" dirty="0">
                <a:solidFill>
                  <a:srgbClr val="0000FF"/>
                </a:solidFill>
              </a:rPr>
              <a:t>           Collaboration Agreement, 1 paid by Nagoya as anticipation for construction of</a:t>
            </a:r>
          </a:p>
          <a:p>
            <a:r>
              <a:rPr lang="en-CH" sz="2000" b="1" dirty="0">
                <a:solidFill>
                  <a:srgbClr val="0000FF"/>
                </a:solidFill>
              </a:rPr>
              <a:t>           the SND Upgrade (the CF saves the money to be spend later for the upgrade).</a:t>
            </a:r>
          </a:p>
          <a:p>
            <a:pPr marL="342900" indent="-342900">
              <a:buFont typeface="Arial" panose="020B0604020202020204" pitchFamily="34" charset="0"/>
              <a:buChar char="•"/>
            </a:pPr>
            <a:endParaRPr lang="en-CH" sz="2000" b="1" dirty="0">
              <a:solidFill>
                <a:srgbClr val="0000FF"/>
              </a:solidFill>
            </a:endParaRPr>
          </a:p>
          <a:p>
            <a:pPr marL="342900" indent="-342900">
              <a:buFont typeface="Arial" panose="020B0604020202020204" pitchFamily="34" charset="0"/>
              <a:buChar char="•"/>
            </a:pPr>
            <a:r>
              <a:rPr lang="en-CH" b="1" dirty="0">
                <a:solidFill>
                  <a:srgbClr val="0000FF"/>
                </a:solidFill>
              </a:rPr>
              <a:t>Ankara has paid recently its second half (9k) of their construction contribution.</a:t>
            </a:r>
          </a:p>
          <a:p>
            <a:pPr marL="342900" indent="-342900">
              <a:buFont typeface="Arial" panose="020B0604020202020204" pitchFamily="34" charset="0"/>
              <a:buChar char="•"/>
            </a:pPr>
            <a:r>
              <a:rPr lang="en-CH" b="1" dirty="0">
                <a:solidFill>
                  <a:srgbClr val="0000FF"/>
                </a:solidFill>
              </a:rPr>
              <a:t>Zurich &amp; Chile &amp; INFN &amp; LIP &amp; CERN &amp; Nagoya &amp; Berlin &amp; Bulgaria &amp; EPFL have made substantial additional contributions in 23-24-25 to finance operation/testbeam/microscope/Veto/Muon upgrade/emulsions/DAQ (</a:t>
            </a:r>
            <a:r>
              <a:rPr lang="en-US" b="1" dirty="0">
                <a:solidFill>
                  <a:srgbClr val="0000FF"/>
                </a:solidFill>
              </a:rPr>
              <a:t>accounted </a:t>
            </a:r>
            <a:r>
              <a:rPr lang="en-CH" b="1" dirty="0">
                <a:solidFill>
                  <a:srgbClr val="0000FF"/>
                </a:solidFill>
              </a:rPr>
              <a:t>in the updated construction matrix). Could we count on additional help in 2025-26? </a:t>
            </a:r>
          </a:p>
          <a:p>
            <a:endParaRPr lang="en-CH" b="1" dirty="0">
              <a:solidFill>
                <a:srgbClr val="0000FF"/>
              </a:solidFill>
            </a:endParaRPr>
          </a:p>
          <a:p>
            <a:pPr marL="285750" indent="-285750">
              <a:buFont typeface="Arial" panose="020B0604020202020204" pitchFamily="34" charset="0"/>
              <a:buChar char="•"/>
            </a:pPr>
            <a:r>
              <a:rPr lang="en-GB" b="1" dirty="0">
                <a:solidFill>
                  <a:srgbClr val="0000FF"/>
                </a:solidFill>
              </a:rPr>
              <a:t>F</a:t>
            </a:r>
            <a:r>
              <a:rPr lang="en-CH" b="1" dirty="0">
                <a:solidFill>
                  <a:srgbClr val="0000FF"/>
                </a:solidFill>
              </a:rPr>
              <a:t>or 2026: Nagoya might be able to provide again an additional in-kind contribution in anticipation </a:t>
            </a:r>
            <a:r>
              <a:rPr lang="en-CH" sz="1800" b="1" dirty="0">
                <a:solidFill>
                  <a:srgbClr val="0000FF"/>
                </a:solidFill>
              </a:rPr>
              <a:t>for construction of the SND Upgrade (the CF saves the money to be spend later for the upgrade) +  its normal in-kind target contribution for 2026.</a:t>
            </a:r>
          </a:p>
          <a:p>
            <a:endParaRPr lang="en-CH" b="1" dirty="0">
              <a:solidFill>
                <a:srgbClr val="0000FF"/>
              </a:solidFill>
            </a:endParaRPr>
          </a:p>
        </p:txBody>
      </p:sp>
    </p:spTree>
    <p:extLst>
      <p:ext uri="{BB962C8B-B14F-4D97-AF65-F5344CB8AC3E}">
        <p14:creationId xmlns:p14="http://schemas.microsoft.com/office/powerpoint/2010/main" val="1724614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5</a:t>
            </a:r>
            <a:endParaRPr lang="en-US" dirty="0"/>
          </a:p>
        </p:txBody>
      </p:sp>
      <p:sp>
        <p:nvSpPr>
          <p:cNvPr id="17414" name="Rectangle 18"/>
          <p:cNvSpPr>
            <a:spLocks noChangeArrowheads="1"/>
          </p:cNvSpPr>
          <p:nvPr/>
        </p:nvSpPr>
        <p:spPr bwMode="auto">
          <a:xfrm>
            <a:off x="1057093" y="47093"/>
            <a:ext cx="7237413" cy="1014172"/>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b="1" dirty="0">
                <a:solidFill>
                  <a:srgbClr val="FF0000"/>
                </a:solidFill>
              </a:rPr>
              <a:t>M&amp;O Contributions 2022</a:t>
            </a: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3"/>
          <a:stretch>
            <a:fillRect/>
          </a:stretch>
        </p:blipFill>
        <p:spPr>
          <a:xfrm>
            <a:off x="-7362" y="9081"/>
            <a:ext cx="1064455" cy="945077"/>
          </a:xfrm>
          <a:prstGeom prst="rect">
            <a:avLst/>
          </a:prstGeom>
        </p:spPr>
      </p:pic>
      <p:graphicFrame>
        <p:nvGraphicFramePr>
          <p:cNvPr id="3" name="Table 2">
            <a:extLst>
              <a:ext uri="{FF2B5EF4-FFF2-40B4-BE49-F238E27FC236}">
                <a16:creationId xmlns:a16="http://schemas.microsoft.com/office/drawing/2014/main" id="{3E7EB546-A55E-7E45-BCD3-E655EADBA037}"/>
              </a:ext>
            </a:extLst>
          </p:cNvPr>
          <p:cNvGraphicFramePr>
            <a:graphicFrameLocks noGrp="1"/>
          </p:cNvGraphicFramePr>
          <p:nvPr/>
        </p:nvGraphicFramePr>
        <p:xfrm>
          <a:off x="0" y="1204822"/>
          <a:ext cx="9032490" cy="4564898"/>
        </p:xfrm>
        <a:graphic>
          <a:graphicData uri="http://schemas.openxmlformats.org/drawingml/2006/table">
            <a:tbl>
              <a:tblPr>
                <a:tableStyleId>{5C22544A-7EE6-4342-B048-85BDC9FD1C3A}</a:tableStyleId>
              </a:tblPr>
              <a:tblGrid>
                <a:gridCol w="3142718">
                  <a:extLst>
                    <a:ext uri="{9D8B030D-6E8A-4147-A177-3AD203B41FA5}">
                      <a16:colId xmlns:a16="http://schemas.microsoft.com/office/drawing/2014/main" val="3939059255"/>
                    </a:ext>
                  </a:extLst>
                </a:gridCol>
                <a:gridCol w="757418">
                  <a:extLst>
                    <a:ext uri="{9D8B030D-6E8A-4147-A177-3AD203B41FA5}">
                      <a16:colId xmlns:a16="http://schemas.microsoft.com/office/drawing/2014/main" val="2930360056"/>
                    </a:ext>
                  </a:extLst>
                </a:gridCol>
                <a:gridCol w="1537445">
                  <a:extLst>
                    <a:ext uri="{9D8B030D-6E8A-4147-A177-3AD203B41FA5}">
                      <a16:colId xmlns:a16="http://schemas.microsoft.com/office/drawing/2014/main" val="2012642090"/>
                    </a:ext>
                  </a:extLst>
                </a:gridCol>
                <a:gridCol w="1085255">
                  <a:extLst>
                    <a:ext uri="{9D8B030D-6E8A-4147-A177-3AD203B41FA5}">
                      <a16:colId xmlns:a16="http://schemas.microsoft.com/office/drawing/2014/main" val="3249066569"/>
                    </a:ext>
                  </a:extLst>
                </a:gridCol>
                <a:gridCol w="2509654">
                  <a:extLst>
                    <a:ext uri="{9D8B030D-6E8A-4147-A177-3AD203B41FA5}">
                      <a16:colId xmlns:a16="http://schemas.microsoft.com/office/drawing/2014/main" val="2629424516"/>
                    </a:ext>
                  </a:extLst>
                </a:gridCol>
              </a:tblGrid>
              <a:tr h="64802">
                <a:tc>
                  <a:txBody>
                    <a:bodyPr/>
                    <a:lstStyle/>
                    <a:p>
                      <a:pPr>
                        <a:lnSpc>
                          <a:spcPct val="115000"/>
                        </a:lnSpc>
                      </a:pPr>
                      <a:r>
                        <a:rPr lang="en-GB" sz="1200" b="1">
                          <a:effectLst/>
                          <a:latin typeface="+mn-lt"/>
                        </a:rPr>
                        <a:t>Funding Agency</a:t>
                      </a:r>
                      <a:endParaRPr lang="en-CH" sz="1200" b="1">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a:effectLst/>
                          <a:latin typeface="+mn-lt"/>
                        </a:rPr>
                        <a:t>Scientists</a:t>
                      </a:r>
                      <a:endParaRPr lang="en-CH" sz="1200" b="1">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Theorists or Emeritus</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M&amp;O amount</a:t>
                      </a: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paid</a:t>
                      </a:r>
                    </a:p>
                  </a:txBody>
                  <a:tcPr marL="19050" marR="19050" marT="0" marB="0"/>
                </a:tc>
                <a:extLst>
                  <a:ext uri="{0D108BD9-81ED-4DB2-BD59-A6C34878D82A}">
                    <a16:rowId xmlns:a16="http://schemas.microsoft.com/office/drawing/2014/main" val="2121915808"/>
                  </a:ext>
                </a:extLst>
              </a:tr>
              <a:tr h="0">
                <a:tc>
                  <a:txBody>
                    <a:bodyPr/>
                    <a:lstStyle/>
                    <a:p>
                      <a:pP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98352749"/>
                  </a:ext>
                </a:extLst>
              </a:tr>
              <a:tr h="140335">
                <a:tc>
                  <a:txBody>
                    <a:bodyPr/>
                    <a:lstStyle/>
                    <a:p>
                      <a:pPr>
                        <a:lnSpc>
                          <a:spcPct val="115000"/>
                        </a:lnSpc>
                      </a:pPr>
                      <a:r>
                        <a:rPr lang="en-GB" sz="1200">
                          <a:effectLst/>
                          <a:latin typeface="+mn-lt"/>
                        </a:rPr>
                        <a:t>Bulgaria</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3</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3’900</a:t>
                      </a: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A</a:t>
                      </a:r>
                      <a:r>
                        <a:rPr lang="en-CH" sz="1200" dirty="0">
                          <a:effectLst/>
                          <a:latin typeface="+mn-lt"/>
                          <a:ea typeface="Times New Roman" panose="02020603050405020304" pitchFamily="18" charset="0"/>
                          <a:cs typeface="Times New Roman" panose="02020603050405020304" pitchFamily="18" charset="0"/>
                        </a:rPr>
                        <a:t>ll paid (18.10.22)</a:t>
                      </a:r>
                    </a:p>
                  </a:txBody>
                  <a:tcPr marL="19050" marR="19050" marT="0" marB="0"/>
                </a:tc>
                <a:extLst>
                  <a:ext uri="{0D108BD9-81ED-4DB2-BD59-A6C34878D82A}">
                    <a16:rowId xmlns:a16="http://schemas.microsoft.com/office/drawing/2014/main" val="87744906"/>
                  </a:ext>
                </a:extLst>
              </a:tr>
              <a:tr h="140335">
                <a:tc>
                  <a:txBody>
                    <a:bodyPr/>
                    <a:lstStyle/>
                    <a:p>
                      <a:pPr>
                        <a:lnSpc>
                          <a:spcPct val="115000"/>
                        </a:lnSpc>
                      </a:pPr>
                      <a:r>
                        <a:rPr lang="en-GB" sz="1200">
                          <a:effectLst/>
                          <a:latin typeface="+mn-lt"/>
                        </a:rPr>
                        <a:t>CERN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11</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14’300</a:t>
                      </a: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A</a:t>
                      </a:r>
                      <a:r>
                        <a:rPr lang="en-CH" sz="1200" dirty="0">
                          <a:effectLst/>
                          <a:latin typeface="+mn-lt"/>
                          <a:ea typeface="Times New Roman" panose="02020603050405020304" pitchFamily="18" charset="0"/>
                          <a:cs typeface="Times New Roman" panose="02020603050405020304" pitchFamily="18" charset="0"/>
                        </a:rPr>
                        <a:t>ll paid (10.8.22)</a:t>
                      </a:r>
                    </a:p>
                  </a:txBody>
                  <a:tcPr marL="19050" marR="19050" marT="0" marB="0"/>
                </a:tc>
                <a:extLst>
                  <a:ext uri="{0D108BD9-81ED-4DB2-BD59-A6C34878D82A}">
                    <a16:rowId xmlns:a16="http://schemas.microsoft.com/office/drawing/2014/main" val="253925508"/>
                  </a:ext>
                </a:extLst>
              </a:tr>
              <a:tr h="140335">
                <a:tc>
                  <a:txBody>
                    <a:bodyPr/>
                    <a:lstStyle/>
                    <a:p>
                      <a:pPr>
                        <a:lnSpc>
                          <a:spcPct val="115000"/>
                        </a:lnSpc>
                      </a:pPr>
                      <a:r>
                        <a:rPr lang="en-GB" sz="1200">
                          <a:effectLst/>
                          <a:latin typeface="+mn-lt"/>
                        </a:rPr>
                        <a:t>Chile, SAPHIR</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6</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2</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7’800</a:t>
                      </a: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A</a:t>
                      </a:r>
                      <a:r>
                        <a:rPr lang="en-CH" sz="1200" dirty="0">
                          <a:effectLst/>
                          <a:latin typeface="+mn-lt"/>
                          <a:ea typeface="Times New Roman" panose="02020603050405020304" pitchFamily="18" charset="0"/>
                          <a:cs typeface="Times New Roman" panose="02020603050405020304" pitchFamily="18" charset="0"/>
                        </a:rPr>
                        <a:t>ll paid (27.12.22)</a:t>
                      </a:r>
                    </a:p>
                  </a:txBody>
                  <a:tcPr marL="19050" marR="19050" marT="0" marB="0"/>
                </a:tc>
                <a:extLst>
                  <a:ext uri="{0D108BD9-81ED-4DB2-BD59-A6C34878D82A}">
                    <a16:rowId xmlns:a16="http://schemas.microsoft.com/office/drawing/2014/main" val="1802860498"/>
                  </a:ext>
                </a:extLst>
              </a:tr>
              <a:tr h="140335">
                <a:tc>
                  <a:txBody>
                    <a:bodyPr/>
                    <a:lstStyle/>
                    <a:p>
                      <a:pPr>
                        <a:lnSpc>
                          <a:spcPct val="115000"/>
                        </a:lnSpc>
                      </a:pPr>
                      <a:r>
                        <a:rPr lang="en-GB" sz="1200" dirty="0">
                          <a:effectLst/>
                          <a:latin typeface="+mn-lt"/>
                        </a:rPr>
                        <a:t>Denmark, NBI</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1</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050317883"/>
                  </a:ext>
                </a:extLst>
              </a:tr>
              <a:tr h="140335">
                <a:tc>
                  <a:txBody>
                    <a:bodyPr/>
                    <a:lstStyle/>
                    <a:p>
                      <a:pPr>
                        <a:lnSpc>
                          <a:spcPct val="115000"/>
                        </a:lnSpc>
                      </a:pPr>
                      <a:r>
                        <a:rPr lang="en-GB" sz="1200">
                          <a:effectLst/>
                          <a:latin typeface="+mn-lt"/>
                        </a:rPr>
                        <a:t>Germany, Berlin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a:effectLst/>
                          <a:latin typeface="+mn-lt"/>
                        </a:rPr>
                        <a:t>1</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1’300</a:t>
                      </a: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All paid</a:t>
                      </a:r>
                      <a:r>
                        <a:rPr lang="en-CH" sz="1200" dirty="0">
                          <a:effectLst/>
                          <a:latin typeface="+mn-lt"/>
                          <a:ea typeface="Times New Roman" panose="02020603050405020304" pitchFamily="18" charset="0"/>
                          <a:cs typeface="Times New Roman" panose="02020603050405020304" pitchFamily="18" charset="0"/>
                        </a:rPr>
                        <a:t> (4.11.21)</a:t>
                      </a:r>
                    </a:p>
                  </a:txBody>
                  <a:tcPr marL="19050" marR="19050" marT="0" marB="0"/>
                </a:tc>
                <a:extLst>
                  <a:ext uri="{0D108BD9-81ED-4DB2-BD59-A6C34878D82A}">
                    <a16:rowId xmlns:a16="http://schemas.microsoft.com/office/drawing/2014/main" val="1367205417"/>
                  </a:ext>
                </a:extLst>
              </a:tr>
              <a:tr h="140335">
                <a:tc>
                  <a:txBody>
                    <a:bodyPr/>
                    <a:lstStyle/>
                    <a:p>
                      <a:pPr>
                        <a:lnSpc>
                          <a:spcPct val="115000"/>
                        </a:lnSpc>
                      </a:pPr>
                      <a:r>
                        <a:rPr lang="en-GB" sz="1200">
                          <a:effectLst/>
                          <a:latin typeface="+mn-lt"/>
                        </a:rPr>
                        <a:t>Germany, Mainz</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1</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GB" sz="1200" dirty="0">
                          <a:effectLst/>
                          <a:latin typeface="+mn-lt"/>
                          <a:ea typeface="Times New Roman" panose="02020603050405020304" pitchFamily="18" charset="0"/>
                          <a:cs typeface="Times New Roman" panose="02020603050405020304" pitchFamily="18" charset="0"/>
                        </a:rPr>
                        <a:t>All paid</a:t>
                      </a:r>
                      <a:r>
                        <a:rPr lang="en-CH" sz="1200" dirty="0">
                          <a:effectLst/>
                          <a:latin typeface="+mn-lt"/>
                          <a:ea typeface="Times New Roman" panose="02020603050405020304" pitchFamily="18" charset="0"/>
                          <a:cs typeface="Times New Roman" panose="02020603050405020304" pitchFamily="18" charset="0"/>
                        </a:rPr>
                        <a:t> (6.3.23)</a:t>
                      </a:r>
                    </a:p>
                  </a:txBody>
                  <a:tcPr marL="19050" marR="19050" marT="0" marB="0"/>
                </a:tc>
                <a:extLst>
                  <a:ext uri="{0D108BD9-81ED-4DB2-BD59-A6C34878D82A}">
                    <a16:rowId xmlns:a16="http://schemas.microsoft.com/office/drawing/2014/main" val="910805352"/>
                  </a:ext>
                </a:extLst>
              </a:tr>
              <a:tr h="140335">
                <a:tc>
                  <a:txBody>
                    <a:bodyPr/>
                    <a:lstStyle/>
                    <a:p>
                      <a:pPr>
                        <a:lnSpc>
                          <a:spcPct val="115000"/>
                        </a:lnSpc>
                      </a:pPr>
                      <a:r>
                        <a:rPr lang="en-GB" sz="1200">
                          <a:effectLst/>
                          <a:latin typeface="+mn-lt"/>
                        </a:rPr>
                        <a:t>Italy, INFN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a:effectLst/>
                          <a:latin typeface="+mn-lt"/>
                        </a:rPr>
                        <a:t>39</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GB" sz="1200">
                          <a:effectLst/>
                          <a:latin typeface="+mn-lt"/>
                        </a:rPr>
                        <a:t>1</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50’700</a:t>
                      </a:r>
                    </a:p>
                  </a:txBody>
                  <a:tcPr marL="19050" marR="19050" marT="0" marB="0" anchor="ctr"/>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16.5 (3.12.21), 16’500 (22.3.22), </a:t>
                      </a:r>
                    </a:p>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16.5 (24.4.22), 1.2 (15.6.22)  All paid</a:t>
                      </a:r>
                    </a:p>
                  </a:txBody>
                  <a:tcPr marL="19050" marR="19050" marT="0" marB="0"/>
                </a:tc>
                <a:extLst>
                  <a:ext uri="{0D108BD9-81ED-4DB2-BD59-A6C34878D82A}">
                    <a16:rowId xmlns:a16="http://schemas.microsoft.com/office/drawing/2014/main" val="3281270782"/>
                  </a:ext>
                </a:extLst>
              </a:tr>
              <a:tr h="140335">
                <a:tc>
                  <a:txBody>
                    <a:bodyPr/>
                    <a:lstStyle/>
                    <a:p>
                      <a:pPr>
                        <a:lnSpc>
                          <a:spcPct val="115000"/>
                        </a:lnSpc>
                      </a:pPr>
                      <a:r>
                        <a:rPr lang="en-GB" sz="1200">
                          <a:effectLst/>
                          <a:latin typeface="+mn-lt"/>
                        </a:rPr>
                        <a:t>Japan, JSPS</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4</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5’200</a:t>
                      </a: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 All </a:t>
                      </a:r>
                      <a:r>
                        <a:rPr lang="en-GB" sz="1200" dirty="0" err="1">
                          <a:effectLst/>
                          <a:latin typeface="+mn-lt"/>
                          <a:ea typeface="Times New Roman" panose="02020603050405020304" pitchFamily="18" charset="0"/>
                          <a:cs typeface="Times New Roman" panose="02020603050405020304" pitchFamily="18" charset="0"/>
                        </a:rPr>
                        <a:t>i</a:t>
                      </a:r>
                      <a:r>
                        <a:rPr lang="en-CH" sz="1200" dirty="0">
                          <a:effectLst/>
                          <a:latin typeface="+mn-lt"/>
                          <a:ea typeface="Times New Roman" panose="02020603050405020304" pitchFamily="18" charset="0"/>
                          <a:cs typeface="Times New Roman" panose="02020603050405020304" pitchFamily="18" charset="0"/>
                        </a:rPr>
                        <a:t>n-kind</a:t>
                      </a:r>
                    </a:p>
                  </a:txBody>
                  <a:tcPr marL="19050" marR="19050" marT="0" marB="0"/>
                </a:tc>
                <a:extLst>
                  <a:ext uri="{0D108BD9-81ED-4DB2-BD59-A6C34878D82A}">
                    <a16:rowId xmlns:a16="http://schemas.microsoft.com/office/drawing/2014/main" val="2605297578"/>
                  </a:ext>
                </a:extLst>
              </a:tr>
              <a:tr h="140335">
                <a:tc>
                  <a:txBody>
                    <a:bodyPr/>
                    <a:lstStyle/>
                    <a:p>
                      <a:pPr>
                        <a:lnSpc>
                          <a:spcPct val="115000"/>
                        </a:lnSpc>
                      </a:pPr>
                      <a:r>
                        <a:rPr lang="en-GB" sz="1200">
                          <a:effectLst/>
                          <a:latin typeface="+mn-lt"/>
                        </a:rPr>
                        <a:t>Korea, GNU</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8</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10’400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effectLst/>
                          <a:latin typeface="+mn-lt"/>
                          <a:ea typeface="Times New Roman" panose="02020603050405020304" pitchFamily="18" charset="0"/>
                          <a:cs typeface="Times New Roman" panose="02020603050405020304" pitchFamily="18" charset="0"/>
                        </a:rPr>
                        <a:t>All paid (3.1.23)</a:t>
                      </a:r>
                    </a:p>
                  </a:txBody>
                  <a:tcPr marL="19050" marR="19050" marT="0" marB="0"/>
                </a:tc>
                <a:extLst>
                  <a:ext uri="{0D108BD9-81ED-4DB2-BD59-A6C34878D82A}">
                    <a16:rowId xmlns:a16="http://schemas.microsoft.com/office/drawing/2014/main" val="2135659425"/>
                  </a:ext>
                </a:extLst>
              </a:tr>
              <a:tr h="140335">
                <a:tc>
                  <a:txBody>
                    <a:bodyPr/>
                    <a:lstStyle/>
                    <a:p>
                      <a:pPr>
                        <a:lnSpc>
                          <a:spcPct val="115000"/>
                        </a:lnSpc>
                      </a:pPr>
                      <a:r>
                        <a:rPr lang="en-GB" sz="1200">
                          <a:effectLst/>
                          <a:latin typeface="+mn-lt"/>
                        </a:rPr>
                        <a:t>Netherlands, Leiden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026672852"/>
                  </a:ext>
                </a:extLst>
              </a:tr>
              <a:tr h="140335">
                <a:tc>
                  <a:txBody>
                    <a:bodyPr/>
                    <a:lstStyle/>
                    <a:p>
                      <a:pPr>
                        <a:lnSpc>
                          <a:spcPct val="115000"/>
                        </a:lnSpc>
                      </a:pPr>
                      <a:r>
                        <a:rPr lang="en-GB" sz="1200">
                          <a:effectLst/>
                          <a:latin typeface="+mn-lt"/>
                        </a:rPr>
                        <a:t>Portugal, LIP</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2</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2’600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All paid (1.11.22)</a:t>
                      </a:r>
                    </a:p>
                  </a:txBody>
                  <a:tcPr marL="19050" marR="19050" marT="0" marB="0"/>
                </a:tc>
                <a:extLst>
                  <a:ext uri="{0D108BD9-81ED-4DB2-BD59-A6C34878D82A}">
                    <a16:rowId xmlns:a16="http://schemas.microsoft.com/office/drawing/2014/main" val="857249668"/>
                  </a:ext>
                </a:extLst>
              </a:tr>
              <a:tr h="140335">
                <a:tc>
                  <a:txBody>
                    <a:bodyPr/>
                    <a:lstStyle/>
                    <a:p>
                      <a:pPr>
                        <a:lnSpc>
                          <a:spcPct val="115000"/>
                        </a:lnSpc>
                      </a:pPr>
                      <a:r>
                        <a:rPr lang="en-GB" sz="1200">
                          <a:effectLst/>
                          <a:latin typeface="+mn-lt"/>
                        </a:rPr>
                        <a:t>Russia, Ministry of Science and Higher Education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11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14’300</a:t>
                      </a:r>
                    </a:p>
                  </a:txBody>
                  <a:tcPr marL="19050" marR="19050" marT="0" marB="0"/>
                </a:tc>
                <a:tc>
                  <a:txBody>
                    <a:bodyPr/>
                    <a:lstStyle/>
                    <a:p>
                      <a:pPr marR="90805" algn="ctr">
                        <a:lnSpc>
                          <a:spcPct val="115000"/>
                        </a:lnSpc>
                      </a:pPr>
                      <a:r>
                        <a:rPr lang="en-CH" sz="1200" dirty="0">
                          <a:solidFill>
                            <a:srgbClr val="FF0000"/>
                          </a:solidFill>
                          <a:effectLst/>
                          <a:latin typeface="+mn-lt"/>
                          <a:ea typeface="Times New Roman" panose="02020603050405020304" pitchFamily="18" charset="0"/>
                          <a:cs typeface="Times New Roman" panose="02020603050405020304" pitchFamily="18" charset="0"/>
                        </a:rPr>
                        <a:t>not yet paid</a:t>
                      </a:r>
                    </a:p>
                  </a:txBody>
                  <a:tcPr marL="19050" marR="19050" marT="0" marB="0"/>
                </a:tc>
                <a:extLst>
                  <a:ext uri="{0D108BD9-81ED-4DB2-BD59-A6C34878D82A}">
                    <a16:rowId xmlns:a16="http://schemas.microsoft.com/office/drawing/2014/main" val="1845619234"/>
                  </a:ext>
                </a:extLst>
              </a:tr>
              <a:tr h="140335">
                <a:tc>
                  <a:txBody>
                    <a:bodyPr/>
                    <a:lstStyle/>
                    <a:p>
                      <a:pPr>
                        <a:lnSpc>
                          <a:spcPct val="115000"/>
                        </a:lnSpc>
                      </a:pPr>
                      <a:r>
                        <a:rPr lang="en-GB" sz="1200">
                          <a:effectLst/>
                          <a:latin typeface="+mn-lt"/>
                        </a:rPr>
                        <a:t>Russia, MISiS</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2’600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solidFill>
                            <a:srgbClr val="FF0000"/>
                          </a:solidFill>
                          <a:effectLst/>
                          <a:latin typeface="+mn-lt"/>
                          <a:ea typeface="Times New Roman" panose="02020603050405020304" pitchFamily="18" charset="0"/>
                          <a:cs typeface="Times New Roman" panose="02020603050405020304" pitchFamily="18" charset="0"/>
                        </a:rPr>
                        <a:t>not yet paid</a:t>
                      </a:r>
                    </a:p>
                  </a:txBody>
                  <a:tcPr marL="19050" marR="19050" marT="0" marB="0"/>
                </a:tc>
                <a:extLst>
                  <a:ext uri="{0D108BD9-81ED-4DB2-BD59-A6C34878D82A}">
                    <a16:rowId xmlns:a16="http://schemas.microsoft.com/office/drawing/2014/main" val="1595127664"/>
                  </a:ext>
                </a:extLst>
              </a:tr>
              <a:tr h="140335">
                <a:tc>
                  <a:txBody>
                    <a:bodyPr/>
                    <a:lstStyle/>
                    <a:p>
                      <a:pPr>
                        <a:lnSpc>
                          <a:spcPct val="115000"/>
                        </a:lnSpc>
                      </a:pPr>
                      <a:r>
                        <a:rPr lang="en-GB" sz="1200">
                          <a:effectLst/>
                          <a:latin typeface="+mn-lt"/>
                        </a:rPr>
                        <a:t>Spain, CSIC</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1</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875922470"/>
                  </a:ext>
                </a:extLst>
              </a:tr>
              <a:tr h="140335">
                <a:tc>
                  <a:txBody>
                    <a:bodyPr/>
                    <a:lstStyle/>
                    <a:p>
                      <a:pPr>
                        <a:lnSpc>
                          <a:spcPct val="115000"/>
                        </a:lnSpc>
                      </a:pPr>
                      <a:r>
                        <a:rPr lang="en-GB" sz="1200">
                          <a:effectLst/>
                          <a:latin typeface="+mn-lt"/>
                        </a:rPr>
                        <a:t>Switzerland, EPFL</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7</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3</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9’100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GB" sz="1200" dirty="0">
                          <a:effectLst/>
                          <a:latin typeface="+mn-lt"/>
                          <a:ea typeface="Times New Roman" panose="02020603050405020304" pitchFamily="18" charset="0"/>
                          <a:cs typeface="Times New Roman" panose="02020603050405020304" pitchFamily="18" charset="0"/>
                        </a:rPr>
                        <a:t>A</a:t>
                      </a:r>
                      <a:r>
                        <a:rPr lang="en-CH" sz="1200" dirty="0">
                          <a:effectLst/>
                          <a:latin typeface="+mn-lt"/>
                          <a:ea typeface="Times New Roman" panose="02020603050405020304" pitchFamily="18" charset="0"/>
                          <a:cs typeface="Times New Roman" panose="02020603050405020304" pitchFamily="18" charset="0"/>
                        </a:rPr>
                        <a:t>ll paid (27.12.22), debts zeroed</a:t>
                      </a:r>
                    </a:p>
                  </a:txBody>
                  <a:tcPr marL="19050" marR="19050" marT="0" marB="0"/>
                </a:tc>
                <a:extLst>
                  <a:ext uri="{0D108BD9-81ED-4DB2-BD59-A6C34878D82A}">
                    <a16:rowId xmlns:a16="http://schemas.microsoft.com/office/drawing/2014/main" val="35230169"/>
                  </a:ext>
                </a:extLst>
              </a:tr>
              <a:tr h="140335">
                <a:tc>
                  <a:txBody>
                    <a:bodyPr/>
                    <a:lstStyle/>
                    <a:p>
                      <a:pPr>
                        <a:lnSpc>
                          <a:spcPct val="115000"/>
                        </a:lnSpc>
                      </a:pPr>
                      <a:r>
                        <a:rPr lang="en-GB" sz="1200">
                          <a:effectLst/>
                          <a:latin typeface="+mn-lt"/>
                        </a:rPr>
                        <a:t>Switzerland, Zurich</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2’600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effectLst/>
                          <a:latin typeface="+mn-lt"/>
                          <a:ea typeface="Times New Roman" panose="02020603050405020304" pitchFamily="18" charset="0"/>
                          <a:cs typeface="Times New Roman" panose="02020603050405020304" pitchFamily="18" charset="0"/>
                        </a:rPr>
                        <a:t>All paid (19.12.22)</a:t>
                      </a:r>
                    </a:p>
                  </a:txBody>
                  <a:tcPr marL="19050" marR="19050" marT="0" marB="0"/>
                </a:tc>
                <a:extLst>
                  <a:ext uri="{0D108BD9-81ED-4DB2-BD59-A6C34878D82A}">
                    <a16:rowId xmlns:a16="http://schemas.microsoft.com/office/drawing/2014/main" val="1885265451"/>
                  </a:ext>
                </a:extLst>
              </a:tr>
              <a:tr h="140335">
                <a:tc>
                  <a:txBody>
                    <a:bodyPr/>
                    <a:lstStyle/>
                    <a:p>
                      <a:pPr>
                        <a:lnSpc>
                          <a:spcPct val="115000"/>
                        </a:lnSpc>
                      </a:pPr>
                      <a:r>
                        <a:rPr lang="en-GB" sz="1200" dirty="0" err="1">
                          <a:effectLst/>
                          <a:latin typeface="+mn-lt"/>
                        </a:rPr>
                        <a:t>Turkiye</a:t>
                      </a:r>
                      <a:r>
                        <a:rPr lang="en-GB" sz="1200" dirty="0">
                          <a:effectLst/>
                          <a:latin typeface="+mn-lt"/>
                        </a:rPr>
                        <a:t>, METU</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2’600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All paid (14.12.22)</a:t>
                      </a:r>
                    </a:p>
                  </a:txBody>
                  <a:tcPr marL="19050" marR="19050" marT="0" marB="0"/>
                </a:tc>
                <a:extLst>
                  <a:ext uri="{0D108BD9-81ED-4DB2-BD59-A6C34878D82A}">
                    <a16:rowId xmlns:a16="http://schemas.microsoft.com/office/drawing/2014/main" val="736368224"/>
                  </a:ext>
                </a:extLst>
              </a:tr>
              <a:tr h="130810">
                <a:tc>
                  <a:txBody>
                    <a:bodyPr/>
                    <a:lstStyle/>
                    <a:p>
                      <a:pPr>
                        <a:lnSpc>
                          <a:spcPct val="115000"/>
                        </a:lnSpc>
                      </a:pPr>
                      <a:r>
                        <a:rPr lang="en-GB" sz="1200">
                          <a:effectLst/>
                          <a:latin typeface="+mn-lt"/>
                        </a:rPr>
                        <a:t>UK, ICL</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effectLst/>
                          <a:latin typeface="+mn-lt"/>
                          <a:ea typeface="Times New Roman" panose="02020603050405020304" pitchFamily="18" charset="0"/>
                          <a:cs typeface="Times New Roman" panose="02020603050405020304" pitchFamily="18" charset="0"/>
                        </a:rPr>
                        <a:t>All paid (11.2.23)</a:t>
                      </a:r>
                    </a:p>
                  </a:txBody>
                  <a:tcPr marL="19050" marR="19050" marT="0" marB="0"/>
                </a:tc>
                <a:extLst>
                  <a:ext uri="{0D108BD9-81ED-4DB2-BD59-A6C34878D82A}">
                    <a16:rowId xmlns:a16="http://schemas.microsoft.com/office/drawing/2014/main" val="2612896206"/>
                  </a:ext>
                </a:extLst>
              </a:tr>
              <a:tr h="190908">
                <a:tc>
                  <a:txBody>
                    <a:bodyPr/>
                    <a:lstStyle/>
                    <a:p>
                      <a:pPr>
                        <a:lnSpc>
                          <a:spcPct val="115000"/>
                        </a:lnSpc>
                      </a:pPr>
                      <a:r>
                        <a:rPr lang="en-GB" sz="1200" dirty="0">
                          <a:effectLst/>
                          <a:latin typeface="+mn-lt"/>
                        </a:rPr>
                        <a:t>UK, UCL</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All paid (31.1.23)</a:t>
                      </a:r>
                    </a:p>
                  </a:txBody>
                  <a:tcPr marL="19050" marR="19050" marT="0" marB="0"/>
                </a:tc>
                <a:extLst>
                  <a:ext uri="{0D108BD9-81ED-4DB2-BD59-A6C34878D82A}">
                    <a16:rowId xmlns:a16="http://schemas.microsoft.com/office/drawing/2014/main" val="1426657786"/>
                  </a:ext>
                </a:extLst>
              </a:tr>
              <a:tr h="140335">
                <a:tc>
                  <a:txBody>
                    <a:bodyPr/>
                    <a:lstStyle/>
                    <a:p>
                      <a:pPr>
                        <a:lnSpc>
                          <a:spcPct val="115000"/>
                        </a:lnSpc>
                      </a:pPr>
                      <a:r>
                        <a:rPr lang="en-GB" sz="1200" b="1" dirty="0">
                          <a:effectLst/>
                          <a:latin typeface="+mn-lt"/>
                        </a:rPr>
                        <a:t>Total</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dirty="0">
                          <a:effectLst/>
                          <a:latin typeface="+mn-lt"/>
                        </a:rPr>
                        <a:t>101</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11</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131’300</a:t>
                      </a: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114’400 (for M&amp;O ’22, incl inkind)</a:t>
                      </a:r>
                    </a:p>
                  </a:txBody>
                  <a:tcPr marL="19050" marR="19050" marT="0" marB="0"/>
                </a:tc>
                <a:extLst>
                  <a:ext uri="{0D108BD9-81ED-4DB2-BD59-A6C34878D82A}">
                    <a16:rowId xmlns:a16="http://schemas.microsoft.com/office/drawing/2014/main" val="2207743654"/>
                  </a:ext>
                </a:extLst>
              </a:tr>
            </a:tbl>
          </a:graphicData>
        </a:graphic>
      </p:graphicFrame>
      <p:sp>
        <p:nvSpPr>
          <p:cNvPr id="2" name="TextBox 1">
            <a:extLst>
              <a:ext uri="{FF2B5EF4-FFF2-40B4-BE49-F238E27FC236}">
                <a16:creationId xmlns:a16="http://schemas.microsoft.com/office/drawing/2014/main" id="{5214ED44-88B9-004D-84D5-1DE523757477}"/>
              </a:ext>
            </a:extLst>
          </p:cNvPr>
          <p:cNvSpPr txBox="1"/>
          <p:nvPr/>
        </p:nvSpPr>
        <p:spPr>
          <a:xfrm>
            <a:off x="4950373" y="5763627"/>
            <a:ext cx="1128835" cy="307777"/>
          </a:xfrm>
          <a:prstGeom prst="rect">
            <a:avLst/>
          </a:prstGeom>
          <a:noFill/>
        </p:spPr>
        <p:txBody>
          <a:bodyPr wrap="none" rtlCol="0">
            <a:spAutoFit/>
          </a:bodyPr>
          <a:lstStyle/>
          <a:p>
            <a:r>
              <a:rPr lang="en-US" sz="1400" dirty="0">
                <a:solidFill>
                  <a:srgbClr val="FF0000"/>
                </a:solidFill>
              </a:rPr>
              <a:t>Russia: </a:t>
            </a:r>
            <a:r>
              <a:rPr lang="en-CH" sz="1400" dirty="0">
                <a:solidFill>
                  <a:srgbClr val="FF0000"/>
                </a:solidFill>
              </a:rPr>
              <a:t>~17k </a:t>
            </a:r>
          </a:p>
        </p:txBody>
      </p:sp>
      <p:sp>
        <p:nvSpPr>
          <p:cNvPr id="4" name="TextBox 3">
            <a:extLst>
              <a:ext uri="{FF2B5EF4-FFF2-40B4-BE49-F238E27FC236}">
                <a16:creationId xmlns:a16="http://schemas.microsoft.com/office/drawing/2014/main" id="{28DEBEB4-E488-DA4C-BD4D-939221DD09B2}"/>
              </a:ext>
            </a:extLst>
          </p:cNvPr>
          <p:cNvSpPr txBox="1"/>
          <p:nvPr/>
        </p:nvSpPr>
        <p:spPr>
          <a:xfrm>
            <a:off x="-7362" y="6149752"/>
            <a:ext cx="4835876" cy="307777"/>
          </a:xfrm>
          <a:prstGeom prst="rect">
            <a:avLst/>
          </a:prstGeom>
          <a:noFill/>
        </p:spPr>
        <p:txBody>
          <a:bodyPr wrap="none" rtlCol="0">
            <a:spAutoFit/>
          </a:bodyPr>
          <a:lstStyle/>
          <a:p>
            <a:r>
              <a:rPr lang="en-US" sz="1400" dirty="0"/>
              <a:t>Missing contributions from Russia: Ministry of S. and H.E., </a:t>
            </a:r>
            <a:r>
              <a:rPr lang="en-US" sz="1400" dirty="0" err="1"/>
              <a:t>MISiS</a:t>
            </a:r>
            <a:endParaRPr lang="en-CH" sz="1400" b="1" dirty="0">
              <a:solidFill>
                <a:srgbClr val="00B050"/>
              </a:solidFill>
            </a:endParaRPr>
          </a:p>
        </p:txBody>
      </p:sp>
    </p:spTree>
    <p:extLst>
      <p:ext uri="{BB962C8B-B14F-4D97-AF65-F5344CB8AC3E}">
        <p14:creationId xmlns:p14="http://schemas.microsoft.com/office/powerpoint/2010/main" val="1994779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6</a:t>
            </a:r>
            <a:endParaRPr lang="en-US" dirty="0"/>
          </a:p>
        </p:txBody>
      </p:sp>
      <p:sp>
        <p:nvSpPr>
          <p:cNvPr id="17414" name="Rectangle 18"/>
          <p:cNvSpPr>
            <a:spLocks noChangeArrowheads="1"/>
          </p:cNvSpPr>
          <p:nvPr/>
        </p:nvSpPr>
        <p:spPr bwMode="auto">
          <a:xfrm>
            <a:off x="1057093" y="-5457"/>
            <a:ext cx="7237413" cy="1014172"/>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latin typeface="Helvetica" pitchFamily="2" charset="0"/>
              </a:rPr>
              <a:t>M&amp;O Contributions for 2023</a:t>
            </a:r>
          </a:p>
          <a:p>
            <a:pPr algn="ctr"/>
            <a:r>
              <a:rPr lang="en-GB" sz="3600" dirty="0">
                <a:solidFill>
                  <a:srgbClr val="FF0000"/>
                </a:solidFill>
                <a:latin typeface="Helvetica" pitchFamily="2" charset="0"/>
              </a:rPr>
              <a:t>w/o emulsions &amp; total</a:t>
            </a: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6927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3"/>
          <a:stretch>
            <a:fillRect/>
          </a:stretch>
        </p:blipFill>
        <p:spPr>
          <a:xfrm>
            <a:off x="-7362" y="9081"/>
            <a:ext cx="1064455" cy="945077"/>
          </a:xfrm>
          <a:prstGeom prst="rect">
            <a:avLst/>
          </a:prstGeom>
        </p:spPr>
      </p:pic>
      <p:graphicFrame>
        <p:nvGraphicFramePr>
          <p:cNvPr id="3" name="Table 2">
            <a:extLst>
              <a:ext uri="{FF2B5EF4-FFF2-40B4-BE49-F238E27FC236}">
                <a16:creationId xmlns:a16="http://schemas.microsoft.com/office/drawing/2014/main" id="{3E7EB546-A55E-7E45-BCD3-E655EADBA037}"/>
              </a:ext>
            </a:extLst>
          </p:cNvPr>
          <p:cNvGraphicFramePr>
            <a:graphicFrameLocks noGrp="1"/>
          </p:cNvGraphicFramePr>
          <p:nvPr/>
        </p:nvGraphicFramePr>
        <p:xfrm>
          <a:off x="0" y="992571"/>
          <a:ext cx="9144000" cy="5618402"/>
        </p:xfrm>
        <a:graphic>
          <a:graphicData uri="http://schemas.openxmlformats.org/drawingml/2006/table">
            <a:tbl>
              <a:tblPr>
                <a:tableStyleId>{5C22544A-7EE6-4342-B048-85BDC9FD1C3A}</a:tableStyleId>
              </a:tblPr>
              <a:tblGrid>
                <a:gridCol w="3079531">
                  <a:extLst>
                    <a:ext uri="{9D8B030D-6E8A-4147-A177-3AD203B41FA5}">
                      <a16:colId xmlns:a16="http://schemas.microsoft.com/office/drawing/2014/main" val="3939059255"/>
                    </a:ext>
                  </a:extLst>
                </a:gridCol>
                <a:gridCol w="735724">
                  <a:extLst>
                    <a:ext uri="{9D8B030D-6E8A-4147-A177-3AD203B41FA5}">
                      <a16:colId xmlns:a16="http://schemas.microsoft.com/office/drawing/2014/main" val="2930360056"/>
                    </a:ext>
                  </a:extLst>
                </a:gridCol>
                <a:gridCol w="928195">
                  <a:extLst>
                    <a:ext uri="{9D8B030D-6E8A-4147-A177-3AD203B41FA5}">
                      <a16:colId xmlns:a16="http://schemas.microsoft.com/office/drawing/2014/main" val="2012642090"/>
                    </a:ext>
                  </a:extLst>
                </a:gridCol>
                <a:gridCol w="1085850">
                  <a:extLst>
                    <a:ext uri="{9D8B030D-6E8A-4147-A177-3AD203B41FA5}">
                      <a16:colId xmlns:a16="http://schemas.microsoft.com/office/drawing/2014/main" val="3249066569"/>
                    </a:ext>
                  </a:extLst>
                </a:gridCol>
                <a:gridCol w="1002424">
                  <a:extLst>
                    <a:ext uri="{9D8B030D-6E8A-4147-A177-3AD203B41FA5}">
                      <a16:colId xmlns:a16="http://schemas.microsoft.com/office/drawing/2014/main" val="3930418063"/>
                    </a:ext>
                  </a:extLst>
                </a:gridCol>
                <a:gridCol w="2312276">
                  <a:extLst>
                    <a:ext uri="{9D8B030D-6E8A-4147-A177-3AD203B41FA5}">
                      <a16:colId xmlns:a16="http://schemas.microsoft.com/office/drawing/2014/main" val="2629424516"/>
                    </a:ext>
                  </a:extLst>
                </a:gridCol>
              </a:tblGrid>
              <a:tr h="411731">
                <a:tc>
                  <a:txBody>
                    <a:bodyPr/>
                    <a:lstStyle/>
                    <a:p>
                      <a:pPr>
                        <a:lnSpc>
                          <a:spcPct val="115000"/>
                        </a:lnSpc>
                      </a:pPr>
                      <a:r>
                        <a:rPr lang="en-GB" sz="1200" b="1" dirty="0">
                          <a:effectLst/>
                          <a:latin typeface="+mn-lt"/>
                        </a:rPr>
                        <a:t>Funding Agency</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dirty="0">
                          <a:effectLst/>
                          <a:latin typeface="+mn-lt"/>
                        </a:rPr>
                        <a:t>Scientists</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Theorists or Emeritus</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M&amp;O amount</a:t>
                      </a:r>
                    </a:p>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w/o emulsions</a:t>
                      </a: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M&amp;O amount total</a:t>
                      </a: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paid</a:t>
                      </a:r>
                    </a:p>
                  </a:txBody>
                  <a:tcPr marL="19050" marR="19050" marT="0" marB="0"/>
                </a:tc>
                <a:extLst>
                  <a:ext uri="{0D108BD9-81ED-4DB2-BD59-A6C34878D82A}">
                    <a16:rowId xmlns:a16="http://schemas.microsoft.com/office/drawing/2014/main" val="2121915808"/>
                  </a:ext>
                </a:extLst>
              </a:tr>
              <a:tr h="199094">
                <a:tc>
                  <a:txBody>
                    <a:bodyPr/>
                    <a:lstStyle/>
                    <a:p>
                      <a:pP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98352749"/>
                  </a:ext>
                </a:extLst>
              </a:tr>
              <a:tr h="199094">
                <a:tc>
                  <a:txBody>
                    <a:bodyPr/>
                    <a:lstStyle/>
                    <a:p>
                      <a:pPr>
                        <a:lnSpc>
                          <a:spcPct val="115000"/>
                        </a:lnSpc>
                      </a:pPr>
                      <a:r>
                        <a:rPr lang="en-GB" sz="1200">
                          <a:effectLst/>
                          <a:latin typeface="+mn-lt"/>
                        </a:rPr>
                        <a:t>Bulgaria</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3’900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 9’127 (25.1.24)</a:t>
                      </a:r>
                    </a:p>
                  </a:txBody>
                  <a:tcPr marL="19050" marR="19050" marT="0" marB="0"/>
                </a:tc>
                <a:extLst>
                  <a:ext uri="{0D108BD9-81ED-4DB2-BD59-A6C34878D82A}">
                    <a16:rowId xmlns:a16="http://schemas.microsoft.com/office/drawing/2014/main" val="87744906"/>
                  </a:ext>
                </a:extLst>
              </a:tr>
              <a:tr h="199094">
                <a:tc>
                  <a:txBody>
                    <a:bodyPr/>
                    <a:lstStyle/>
                    <a:p>
                      <a:pPr>
                        <a:lnSpc>
                          <a:spcPct val="115000"/>
                        </a:lnSpc>
                      </a:pPr>
                      <a:r>
                        <a:rPr lang="en-GB" sz="1200">
                          <a:effectLst/>
                          <a:latin typeface="+mn-lt"/>
                        </a:rPr>
                        <a:t>CERN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9</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11’700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27’000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27’000 (3.3.23)</a:t>
                      </a:r>
                    </a:p>
                  </a:txBody>
                  <a:tcPr marL="19050" marR="19050" marT="0" marB="0"/>
                </a:tc>
                <a:extLst>
                  <a:ext uri="{0D108BD9-81ED-4DB2-BD59-A6C34878D82A}">
                    <a16:rowId xmlns:a16="http://schemas.microsoft.com/office/drawing/2014/main" val="253925508"/>
                  </a:ext>
                </a:extLst>
              </a:tr>
              <a:tr h="199094">
                <a:tc>
                  <a:txBody>
                    <a:bodyPr/>
                    <a:lstStyle/>
                    <a:p>
                      <a:pPr>
                        <a:lnSpc>
                          <a:spcPct val="115000"/>
                        </a:lnSpc>
                      </a:pPr>
                      <a:r>
                        <a:rPr lang="en-GB" sz="1200" dirty="0">
                          <a:effectLst/>
                          <a:latin typeface="+mn-lt"/>
                        </a:rPr>
                        <a:t>Chile, SAPHIR</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6</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7’800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18’000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18’000 (19.4.23)</a:t>
                      </a:r>
                    </a:p>
                  </a:txBody>
                  <a:tcPr marL="19050" marR="19050" marT="0" marB="0"/>
                </a:tc>
                <a:extLst>
                  <a:ext uri="{0D108BD9-81ED-4DB2-BD59-A6C34878D82A}">
                    <a16:rowId xmlns:a16="http://schemas.microsoft.com/office/drawing/2014/main" val="1802860498"/>
                  </a:ext>
                </a:extLst>
              </a:tr>
              <a:tr h="199094">
                <a:tc>
                  <a:txBody>
                    <a:bodyPr/>
                    <a:lstStyle/>
                    <a:p>
                      <a:pPr>
                        <a:lnSpc>
                          <a:spcPct val="115000"/>
                        </a:lnSpc>
                      </a:pPr>
                      <a:r>
                        <a:rPr lang="en-GB" sz="1200" dirty="0">
                          <a:effectLst/>
                          <a:latin typeface="+mn-lt"/>
                        </a:rPr>
                        <a:t>Denmark, NBI</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050317883"/>
                  </a:ext>
                </a:extLst>
              </a:tr>
              <a:tr h="199094">
                <a:tc>
                  <a:txBody>
                    <a:bodyPr/>
                    <a:lstStyle/>
                    <a:p>
                      <a:pPr>
                        <a:lnSpc>
                          <a:spcPct val="115000"/>
                        </a:lnSpc>
                      </a:pPr>
                      <a:r>
                        <a:rPr lang="en-GB" sz="1200">
                          <a:effectLst/>
                          <a:latin typeface="+mn-lt"/>
                        </a:rPr>
                        <a:t>Germany, Berlin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  (18.12.22)</a:t>
                      </a:r>
                    </a:p>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for more years</a:t>
                      </a:r>
                    </a:p>
                  </a:txBody>
                  <a:tcPr marL="19050" marR="19050" marT="0" marB="0"/>
                </a:tc>
                <a:extLst>
                  <a:ext uri="{0D108BD9-81ED-4DB2-BD59-A6C34878D82A}">
                    <a16:rowId xmlns:a16="http://schemas.microsoft.com/office/drawing/2014/main" val="1367205417"/>
                  </a:ext>
                </a:extLst>
              </a:tr>
              <a:tr h="199094">
                <a:tc>
                  <a:txBody>
                    <a:bodyPr/>
                    <a:lstStyle/>
                    <a:p>
                      <a:pPr>
                        <a:lnSpc>
                          <a:spcPct val="115000"/>
                        </a:lnSpc>
                      </a:pPr>
                      <a:r>
                        <a:rPr lang="en-GB" sz="1200" dirty="0">
                          <a:effectLst/>
                          <a:latin typeface="+mn-lt"/>
                        </a:rPr>
                        <a:t>Germany, Mainz</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3’000 (16.2.23)</a:t>
                      </a:r>
                    </a:p>
                  </a:txBody>
                  <a:tcPr marL="19050" marR="19050" marT="0" marB="0"/>
                </a:tc>
                <a:extLst>
                  <a:ext uri="{0D108BD9-81ED-4DB2-BD59-A6C34878D82A}">
                    <a16:rowId xmlns:a16="http://schemas.microsoft.com/office/drawing/2014/main" val="910805352"/>
                  </a:ext>
                </a:extLst>
              </a:tr>
              <a:tr h="199094">
                <a:tc>
                  <a:txBody>
                    <a:bodyPr/>
                    <a:lstStyle/>
                    <a:p>
                      <a:pPr>
                        <a:lnSpc>
                          <a:spcPct val="115000"/>
                        </a:lnSpc>
                      </a:pPr>
                      <a:r>
                        <a:rPr lang="en-CH" sz="1200" dirty="0">
                          <a:effectLst/>
                          <a:latin typeface="+mn-lt"/>
                          <a:ea typeface="Times New Roman" panose="02020603050405020304" pitchFamily="18" charset="0"/>
                          <a:cs typeface="Times New Roman" panose="02020603050405020304" pitchFamily="18" charset="0"/>
                        </a:rPr>
                        <a:t>Germany, Hamburg</a:t>
                      </a: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2’600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6’000 (25.7.23)</a:t>
                      </a:r>
                    </a:p>
                  </a:txBody>
                  <a:tcPr marL="19050" marR="19050" marT="0" marB="0"/>
                </a:tc>
                <a:extLst>
                  <a:ext uri="{0D108BD9-81ED-4DB2-BD59-A6C34878D82A}">
                    <a16:rowId xmlns:a16="http://schemas.microsoft.com/office/drawing/2014/main" val="1841086576"/>
                  </a:ext>
                </a:extLst>
              </a:tr>
              <a:tr h="200084">
                <a:tc>
                  <a:txBody>
                    <a:bodyPr/>
                    <a:lstStyle/>
                    <a:p>
                      <a:pPr>
                        <a:lnSpc>
                          <a:spcPct val="115000"/>
                        </a:lnSpc>
                      </a:pPr>
                      <a:r>
                        <a:rPr lang="en-GB" sz="1200">
                          <a:effectLst/>
                          <a:latin typeface="+mn-lt"/>
                        </a:rPr>
                        <a:t>Italy, INFN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44</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57’200</a:t>
                      </a:r>
                    </a:p>
                  </a:txBody>
                  <a:tcPr marL="19050" marR="19050" marT="0" marB="0" anchor="ctr"/>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132’000</a:t>
                      </a:r>
                    </a:p>
                  </a:txBody>
                  <a:tcPr marL="19050" marR="19050" marT="0" marB="0" anchor="ctr"/>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132’000 (10.11.22, 25.11.22, 21.2.23, 27.3.23)</a:t>
                      </a:r>
                    </a:p>
                  </a:txBody>
                  <a:tcPr marL="19050" marR="19050" marT="0" marB="0"/>
                </a:tc>
                <a:extLst>
                  <a:ext uri="{0D108BD9-81ED-4DB2-BD59-A6C34878D82A}">
                    <a16:rowId xmlns:a16="http://schemas.microsoft.com/office/drawing/2014/main" val="3281270782"/>
                  </a:ext>
                </a:extLst>
              </a:tr>
              <a:tr h="199094">
                <a:tc>
                  <a:txBody>
                    <a:bodyPr/>
                    <a:lstStyle/>
                    <a:p>
                      <a:pPr>
                        <a:lnSpc>
                          <a:spcPct val="115000"/>
                        </a:lnSpc>
                      </a:pPr>
                      <a:r>
                        <a:rPr lang="en-GB" sz="1200">
                          <a:effectLst/>
                          <a:latin typeface="+mn-lt"/>
                        </a:rPr>
                        <a:t>Japan, JSPS</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4</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5’200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12’000</a:t>
                      </a: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P</a:t>
                      </a:r>
                      <a:r>
                        <a:rPr lang="en-CH" sz="1200" dirty="0">
                          <a:effectLst/>
                          <a:latin typeface="+mn-lt"/>
                          <a:ea typeface="Times New Roman" panose="02020603050405020304" pitchFamily="18" charset="0"/>
                          <a:cs typeface="Times New Roman" panose="02020603050405020304" pitchFamily="18" charset="0"/>
                        </a:rPr>
                        <a:t>aid in-kind</a:t>
                      </a:r>
                    </a:p>
                  </a:txBody>
                  <a:tcPr marL="19050" marR="19050" marT="0" marB="0"/>
                </a:tc>
                <a:extLst>
                  <a:ext uri="{0D108BD9-81ED-4DB2-BD59-A6C34878D82A}">
                    <a16:rowId xmlns:a16="http://schemas.microsoft.com/office/drawing/2014/main" val="2605297578"/>
                  </a:ext>
                </a:extLst>
              </a:tr>
              <a:tr h="199094">
                <a:tc>
                  <a:txBody>
                    <a:bodyPr/>
                    <a:lstStyle/>
                    <a:p>
                      <a:pPr>
                        <a:lnSpc>
                          <a:spcPct val="115000"/>
                        </a:lnSpc>
                      </a:pPr>
                      <a:r>
                        <a:rPr lang="en-GB" sz="1200">
                          <a:effectLst/>
                          <a:latin typeface="+mn-lt"/>
                        </a:rPr>
                        <a:t>Korea, GNU</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8</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10’400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24’000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24’000 (11.9 6.10 25.10 16.11 7.12, 3.1.24, 22.1.24, 20.2.24)</a:t>
                      </a:r>
                    </a:p>
                  </a:txBody>
                  <a:tcPr marL="19050" marR="19050" marT="0" marB="0"/>
                </a:tc>
                <a:extLst>
                  <a:ext uri="{0D108BD9-81ED-4DB2-BD59-A6C34878D82A}">
                    <a16:rowId xmlns:a16="http://schemas.microsoft.com/office/drawing/2014/main" val="2135659425"/>
                  </a:ext>
                </a:extLst>
              </a:tr>
              <a:tr h="199094">
                <a:tc>
                  <a:txBody>
                    <a:bodyPr/>
                    <a:lstStyle/>
                    <a:p>
                      <a:pPr>
                        <a:lnSpc>
                          <a:spcPct val="115000"/>
                        </a:lnSpc>
                      </a:pPr>
                      <a:r>
                        <a:rPr lang="en-GB" sz="1200">
                          <a:effectLst/>
                          <a:latin typeface="+mn-lt"/>
                        </a:rPr>
                        <a:t>Netherlands, Leiden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026672852"/>
                  </a:ext>
                </a:extLst>
              </a:tr>
              <a:tr h="199094">
                <a:tc>
                  <a:txBody>
                    <a:bodyPr/>
                    <a:lstStyle/>
                    <a:p>
                      <a:pPr>
                        <a:lnSpc>
                          <a:spcPct val="115000"/>
                        </a:lnSpc>
                      </a:pPr>
                      <a:r>
                        <a:rPr lang="en-GB" sz="1200" dirty="0">
                          <a:effectLst/>
                          <a:latin typeface="+mn-lt"/>
                        </a:rPr>
                        <a:t>Portugal, LIP</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2’600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6’000</a:t>
                      </a: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6’000 (20.6.23)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857249668"/>
                  </a:ext>
                </a:extLst>
              </a:tr>
              <a:tr h="199094">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a:effectLst/>
                          <a:latin typeface="+mn-lt"/>
                        </a:rPr>
                        <a:t>Russia, Ministry of Science and Higher Education</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11</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14’300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33’000</a:t>
                      </a:r>
                    </a:p>
                  </a:txBody>
                  <a:tcPr marL="19050" marR="19050" marT="0" marB="0"/>
                </a:tc>
                <a:tc>
                  <a:txBody>
                    <a:bodyPr/>
                    <a:lstStyle/>
                    <a:p>
                      <a:pPr marR="90805" algn="ctr">
                        <a:lnSpc>
                          <a:spcPct val="115000"/>
                        </a:lnSpc>
                      </a:pPr>
                      <a:r>
                        <a:rPr lang="en-CH" sz="1200" dirty="0">
                          <a:solidFill>
                            <a:srgbClr val="FF0000"/>
                          </a:solidFill>
                          <a:effectLst/>
                          <a:latin typeface="+mn-lt"/>
                          <a:ea typeface="Times New Roman" panose="02020603050405020304" pitchFamily="18" charset="0"/>
                          <a:cs typeface="Times New Roman" panose="02020603050405020304" pitchFamily="18" charset="0"/>
                        </a:rPr>
                        <a:t>not yet paid</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1468256394"/>
                  </a:ext>
                </a:extLst>
              </a:tr>
              <a:tr h="199094">
                <a:tc>
                  <a:txBody>
                    <a:bodyPr/>
                    <a:lstStyle/>
                    <a:p>
                      <a:pPr>
                        <a:lnSpc>
                          <a:spcPct val="115000"/>
                        </a:lnSpc>
                      </a:pPr>
                      <a:r>
                        <a:rPr lang="en-GB" sz="1200" dirty="0">
                          <a:effectLst/>
                          <a:latin typeface="+mn-lt"/>
                        </a:rPr>
                        <a:t>Russia, </a:t>
                      </a:r>
                      <a:r>
                        <a:rPr lang="en-GB" sz="1200" dirty="0" err="1">
                          <a:effectLst/>
                          <a:latin typeface="+mn-lt"/>
                        </a:rPr>
                        <a:t>MISiS</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6’000</a:t>
                      </a:r>
                    </a:p>
                  </a:txBody>
                  <a:tcPr marL="19050" marR="19050" marT="0" marB="0"/>
                </a:tc>
                <a:tc>
                  <a:txBody>
                    <a:bodyPr/>
                    <a:lstStyle/>
                    <a:p>
                      <a:pPr marR="90805" algn="ctr">
                        <a:lnSpc>
                          <a:spcPct val="115000"/>
                        </a:lnSpc>
                      </a:pPr>
                      <a:r>
                        <a:rPr lang="en-CH" sz="1200" dirty="0">
                          <a:solidFill>
                            <a:srgbClr val="FF0000"/>
                          </a:solidFill>
                          <a:effectLst/>
                          <a:latin typeface="+mn-lt"/>
                          <a:ea typeface="Times New Roman" panose="02020603050405020304" pitchFamily="18" charset="0"/>
                          <a:cs typeface="Times New Roman" panose="02020603050405020304" pitchFamily="18" charset="0"/>
                        </a:rPr>
                        <a:t>not yet paid</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1595127664"/>
                  </a:ext>
                </a:extLst>
              </a:tr>
              <a:tr h="199094">
                <a:tc>
                  <a:txBody>
                    <a:bodyPr/>
                    <a:lstStyle/>
                    <a:p>
                      <a:pPr>
                        <a:lnSpc>
                          <a:spcPct val="115000"/>
                        </a:lnSpc>
                      </a:pPr>
                      <a:r>
                        <a:rPr lang="en-GB" sz="1200">
                          <a:effectLst/>
                          <a:latin typeface="+mn-lt"/>
                        </a:rPr>
                        <a:t>Spain, CSIC</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875922470"/>
                  </a:ext>
                </a:extLst>
              </a:tr>
              <a:tr h="199094">
                <a:tc>
                  <a:txBody>
                    <a:bodyPr/>
                    <a:lstStyle/>
                    <a:p>
                      <a:pPr>
                        <a:lnSpc>
                          <a:spcPct val="115000"/>
                        </a:lnSpc>
                      </a:pPr>
                      <a:r>
                        <a:rPr lang="en-GB" sz="1200">
                          <a:effectLst/>
                          <a:latin typeface="+mn-lt"/>
                        </a:rPr>
                        <a:t>Switzerland, EPFL</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5</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15’000</a:t>
                      </a:r>
                    </a:p>
                  </a:txBody>
                  <a:tcPr marL="19050" marR="19050" marT="0" marB="0"/>
                </a:tc>
                <a:tc>
                  <a:txBody>
                    <a:bodyPr/>
                    <a:lstStyle/>
                    <a:p>
                      <a:pPr marR="90805" algn="ctr">
                        <a:lnSpc>
                          <a:spcPct val="115000"/>
                        </a:lnSpc>
                      </a:pPr>
                      <a:r>
                        <a:rPr lang="en-US" sz="1200" dirty="0">
                          <a:effectLst/>
                          <a:latin typeface="+mn-lt"/>
                          <a:ea typeface="Times New Roman" panose="02020603050405020304" pitchFamily="18" charset="0"/>
                          <a:cs typeface="Times New Roman" panose="02020603050405020304" pitchFamily="18" charset="0"/>
                        </a:rPr>
                        <a:t>15’000 (27.6.23)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5230169"/>
                  </a:ext>
                </a:extLst>
              </a:tr>
              <a:tr h="199094">
                <a:tc>
                  <a:txBody>
                    <a:bodyPr/>
                    <a:lstStyle/>
                    <a:p>
                      <a:pPr>
                        <a:lnSpc>
                          <a:spcPct val="115000"/>
                        </a:lnSpc>
                      </a:pPr>
                      <a:r>
                        <a:rPr lang="en-GB" sz="1200" dirty="0">
                          <a:effectLst/>
                          <a:latin typeface="+mn-lt"/>
                        </a:rPr>
                        <a:t>Switzerland, Zurich</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2</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2’600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6’000</a:t>
                      </a:r>
                    </a:p>
                  </a:txBody>
                  <a:tcPr marL="19050" marR="19050" marT="0" marB="0"/>
                </a:tc>
                <a:tc>
                  <a:txBody>
                    <a:bodyPr/>
                    <a:lstStyle/>
                    <a:p>
                      <a:pPr marR="90805" algn="ctr">
                        <a:lnSpc>
                          <a:spcPct val="115000"/>
                        </a:lnSpc>
                      </a:pPr>
                      <a:r>
                        <a:rPr lang="en-US" sz="1200" dirty="0">
                          <a:effectLst/>
                          <a:latin typeface="+mn-lt"/>
                          <a:ea typeface="Times New Roman" panose="02020603050405020304" pitchFamily="18" charset="0"/>
                          <a:cs typeface="Times New Roman" panose="02020603050405020304" pitchFamily="18" charset="0"/>
                        </a:rPr>
                        <a:t>6’000 (27.6.23)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1885265451"/>
                  </a:ext>
                </a:extLst>
              </a:tr>
              <a:tr h="199094">
                <a:tc>
                  <a:txBody>
                    <a:bodyPr/>
                    <a:lstStyle/>
                    <a:p>
                      <a:pPr>
                        <a:lnSpc>
                          <a:spcPct val="115000"/>
                        </a:lnSpc>
                      </a:pPr>
                      <a:r>
                        <a:rPr lang="en-CH" sz="1200" dirty="0">
                          <a:effectLst/>
                          <a:latin typeface="+mn-lt"/>
                          <a:ea typeface="Times New Roman" panose="02020603050405020304" pitchFamily="18" charset="0"/>
                          <a:cs typeface="Times New Roman" panose="02020603050405020304" pitchFamily="18" charset="0"/>
                        </a:rPr>
                        <a:t>Thailand</a:t>
                      </a: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2’600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6’000 (10.10.23)</a:t>
                      </a:r>
                    </a:p>
                  </a:txBody>
                  <a:tcPr marL="19050" marR="19050" marT="0" marB="0"/>
                </a:tc>
                <a:extLst>
                  <a:ext uri="{0D108BD9-81ED-4DB2-BD59-A6C34878D82A}">
                    <a16:rowId xmlns:a16="http://schemas.microsoft.com/office/drawing/2014/main" val="147069412"/>
                  </a:ext>
                </a:extLst>
              </a:tr>
              <a:tr h="199094">
                <a:tc>
                  <a:txBody>
                    <a:bodyPr/>
                    <a:lstStyle/>
                    <a:p>
                      <a:pPr>
                        <a:lnSpc>
                          <a:spcPct val="115000"/>
                        </a:lnSpc>
                      </a:pPr>
                      <a:r>
                        <a:rPr lang="en-GB" sz="1200" dirty="0" err="1">
                          <a:effectLst/>
                          <a:latin typeface="+mn-lt"/>
                        </a:rPr>
                        <a:t>Turkiye</a:t>
                      </a:r>
                      <a:r>
                        <a:rPr lang="en-GB" sz="1200" dirty="0">
                          <a:effectLst/>
                          <a:latin typeface="+mn-lt"/>
                        </a:rPr>
                        <a:t>, METU</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2’600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6’000</a:t>
                      </a:r>
                    </a:p>
                  </a:txBody>
                  <a:tcPr marL="19050" marR="19050" marT="0" marB="0"/>
                </a:tc>
                <a:tc>
                  <a:txBody>
                    <a:bodyPr/>
                    <a:lstStyle/>
                    <a:p>
                      <a:pPr marR="90805" algn="ctr">
                        <a:lnSpc>
                          <a:spcPct val="115000"/>
                        </a:lnSpc>
                      </a:pPr>
                      <a:r>
                        <a:rPr lang="en-US" sz="1200" dirty="0">
                          <a:effectLst/>
                          <a:latin typeface="+mn-lt"/>
                          <a:ea typeface="Times New Roman" panose="02020603050405020304" pitchFamily="18" charset="0"/>
                          <a:cs typeface="Times New Roman" panose="02020603050405020304" pitchFamily="18" charset="0"/>
                        </a:rPr>
                        <a:t>6’000 (11.10.23)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736368224"/>
                  </a:ext>
                </a:extLst>
              </a:tr>
              <a:tr h="199094">
                <a:tc>
                  <a:txBody>
                    <a:bodyPr/>
                    <a:lstStyle/>
                    <a:p>
                      <a:pPr>
                        <a:lnSpc>
                          <a:spcPct val="115000"/>
                        </a:lnSpc>
                      </a:pPr>
                      <a:r>
                        <a:rPr lang="en-GB" sz="1200" dirty="0">
                          <a:effectLst/>
                          <a:latin typeface="+mn-lt"/>
                        </a:rPr>
                        <a:t>UK, ICL</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3’000 (20.9.23)</a:t>
                      </a:r>
                    </a:p>
                  </a:txBody>
                  <a:tcPr marL="19050" marR="19050" marT="0" marB="0"/>
                </a:tc>
                <a:extLst>
                  <a:ext uri="{0D108BD9-81ED-4DB2-BD59-A6C34878D82A}">
                    <a16:rowId xmlns:a16="http://schemas.microsoft.com/office/drawing/2014/main" val="2612896206"/>
                  </a:ext>
                </a:extLst>
              </a:tr>
              <a:tr h="199094">
                <a:tc>
                  <a:txBody>
                    <a:bodyPr/>
                    <a:lstStyle/>
                    <a:p>
                      <a:pPr>
                        <a:lnSpc>
                          <a:spcPct val="115000"/>
                        </a:lnSpc>
                      </a:pPr>
                      <a:r>
                        <a:rPr lang="en-GB" sz="1200" dirty="0">
                          <a:effectLst/>
                          <a:latin typeface="+mn-lt"/>
                        </a:rPr>
                        <a:t>UK, UCL</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3’000 (17.10.23)</a:t>
                      </a:r>
                    </a:p>
                  </a:txBody>
                  <a:tcPr marL="19050" marR="19050" marT="0" marB="0"/>
                </a:tc>
                <a:extLst>
                  <a:ext uri="{0D108BD9-81ED-4DB2-BD59-A6C34878D82A}">
                    <a16:rowId xmlns:a16="http://schemas.microsoft.com/office/drawing/2014/main" val="1426657786"/>
                  </a:ext>
                </a:extLst>
              </a:tr>
              <a:tr h="199159">
                <a:tc>
                  <a:txBody>
                    <a:bodyPr/>
                    <a:lstStyle/>
                    <a:p>
                      <a:pPr>
                        <a:lnSpc>
                          <a:spcPct val="115000"/>
                        </a:lnSpc>
                      </a:pPr>
                      <a:r>
                        <a:rPr lang="en-GB" sz="1200" b="1" dirty="0">
                          <a:effectLst/>
                          <a:latin typeface="+mn-lt"/>
                        </a:rPr>
                        <a:t>Total</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dirty="0">
                          <a:effectLst/>
                          <a:latin typeface="+mn-lt"/>
                          <a:ea typeface="Times New Roman" panose="02020603050405020304" pitchFamily="18" charset="0"/>
                          <a:cs typeface="Times New Roman" panose="02020603050405020304" pitchFamily="18" charset="0"/>
                        </a:rPr>
                        <a:t>106</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12</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136’500</a:t>
                      </a: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318’000</a:t>
                      </a: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279’127 (for M&amp;O ’23. incl inkind)</a:t>
                      </a:r>
                    </a:p>
                  </a:txBody>
                  <a:tcPr marL="19050" marR="19050" marT="0" marB="0"/>
                </a:tc>
                <a:extLst>
                  <a:ext uri="{0D108BD9-81ED-4DB2-BD59-A6C34878D82A}">
                    <a16:rowId xmlns:a16="http://schemas.microsoft.com/office/drawing/2014/main" val="2207743654"/>
                  </a:ext>
                </a:extLst>
              </a:tr>
            </a:tbl>
          </a:graphicData>
        </a:graphic>
      </p:graphicFrame>
      <p:sp>
        <p:nvSpPr>
          <p:cNvPr id="2" name="TextBox 1">
            <a:extLst>
              <a:ext uri="{FF2B5EF4-FFF2-40B4-BE49-F238E27FC236}">
                <a16:creationId xmlns:a16="http://schemas.microsoft.com/office/drawing/2014/main" id="{A5522693-7778-960E-FA76-0A2AC6F3A021}"/>
              </a:ext>
            </a:extLst>
          </p:cNvPr>
          <p:cNvSpPr txBox="1"/>
          <p:nvPr/>
        </p:nvSpPr>
        <p:spPr>
          <a:xfrm>
            <a:off x="5390655" y="6591071"/>
            <a:ext cx="1039067" cy="307777"/>
          </a:xfrm>
          <a:prstGeom prst="rect">
            <a:avLst/>
          </a:prstGeom>
          <a:noFill/>
        </p:spPr>
        <p:txBody>
          <a:bodyPr wrap="none" rtlCol="0">
            <a:spAutoFit/>
          </a:bodyPr>
          <a:lstStyle/>
          <a:p>
            <a:r>
              <a:rPr lang="en-US" sz="1400" dirty="0">
                <a:solidFill>
                  <a:srgbClr val="FF0000"/>
                </a:solidFill>
              </a:rPr>
              <a:t>Russia: </a:t>
            </a:r>
            <a:r>
              <a:rPr lang="en-CH" sz="1400" dirty="0">
                <a:solidFill>
                  <a:srgbClr val="FF0000"/>
                </a:solidFill>
              </a:rPr>
              <a:t>39k </a:t>
            </a:r>
          </a:p>
        </p:txBody>
      </p:sp>
    </p:spTree>
    <p:extLst>
      <p:ext uri="{BB962C8B-B14F-4D97-AF65-F5344CB8AC3E}">
        <p14:creationId xmlns:p14="http://schemas.microsoft.com/office/powerpoint/2010/main" val="1572030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7</a:t>
            </a:r>
            <a:endParaRPr lang="en-US" dirty="0"/>
          </a:p>
        </p:txBody>
      </p:sp>
      <p:sp>
        <p:nvSpPr>
          <p:cNvPr id="17414" name="Rectangle 18"/>
          <p:cNvSpPr>
            <a:spLocks noChangeArrowheads="1"/>
          </p:cNvSpPr>
          <p:nvPr/>
        </p:nvSpPr>
        <p:spPr bwMode="auto">
          <a:xfrm>
            <a:off x="1057093" y="47093"/>
            <a:ext cx="7237413" cy="1014172"/>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rPr>
              <a:t>M&amp;O Contributions for 2024</a:t>
            </a: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3"/>
          <a:stretch>
            <a:fillRect/>
          </a:stretch>
        </p:blipFill>
        <p:spPr>
          <a:xfrm>
            <a:off x="-7362" y="9081"/>
            <a:ext cx="1064455" cy="945077"/>
          </a:xfrm>
          <a:prstGeom prst="rect">
            <a:avLst/>
          </a:prstGeom>
        </p:spPr>
      </p:pic>
      <p:graphicFrame>
        <p:nvGraphicFramePr>
          <p:cNvPr id="2" name="Table 1">
            <a:extLst>
              <a:ext uri="{FF2B5EF4-FFF2-40B4-BE49-F238E27FC236}">
                <a16:creationId xmlns:a16="http://schemas.microsoft.com/office/drawing/2014/main" id="{077929AA-B9E7-6539-1A0E-3D0CD48F8280}"/>
              </a:ext>
            </a:extLst>
          </p:cNvPr>
          <p:cNvGraphicFramePr>
            <a:graphicFrameLocks noGrp="1"/>
          </p:cNvGraphicFramePr>
          <p:nvPr>
            <p:extLst>
              <p:ext uri="{D42A27DB-BD31-4B8C-83A1-F6EECF244321}">
                <p14:modId xmlns:p14="http://schemas.microsoft.com/office/powerpoint/2010/main" val="1355734434"/>
              </p:ext>
            </p:extLst>
          </p:nvPr>
        </p:nvGraphicFramePr>
        <p:xfrm>
          <a:off x="59600" y="1100162"/>
          <a:ext cx="9252566" cy="5200106"/>
        </p:xfrm>
        <a:graphic>
          <a:graphicData uri="http://schemas.openxmlformats.org/drawingml/2006/table">
            <a:tbl>
              <a:tblPr>
                <a:tableStyleId>{5C22544A-7EE6-4342-B048-85BDC9FD1C3A}</a:tableStyleId>
              </a:tblPr>
              <a:tblGrid>
                <a:gridCol w="3140063">
                  <a:extLst>
                    <a:ext uri="{9D8B030D-6E8A-4147-A177-3AD203B41FA5}">
                      <a16:colId xmlns:a16="http://schemas.microsoft.com/office/drawing/2014/main" val="3939059255"/>
                    </a:ext>
                  </a:extLst>
                </a:gridCol>
                <a:gridCol w="760049">
                  <a:extLst>
                    <a:ext uri="{9D8B030D-6E8A-4147-A177-3AD203B41FA5}">
                      <a16:colId xmlns:a16="http://schemas.microsoft.com/office/drawing/2014/main" val="2930360056"/>
                    </a:ext>
                  </a:extLst>
                </a:gridCol>
                <a:gridCol w="909917">
                  <a:extLst>
                    <a:ext uri="{9D8B030D-6E8A-4147-A177-3AD203B41FA5}">
                      <a16:colId xmlns:a16="http://schemas.microsoft.com/office/drawing/2014/main" val="2012642090"/>
                    </a:ext>
                  </a:extLst>
                </a:gridCol>
                <a:gridCol w="663704">
                  <a:extLst>
                    <a:ext uri="{9D8B030D-6E8A-4147-A177-3AD203B41FA5}">
                      <a16:colId xmlns:a16="http://schemas.microsoft.com/office/drawing/2014/main" val="3930418063"/>
                    </a:ext>
                  </a:extLst>
                </a:gridCol>
                <a:gridCol w="3778833">
                  <a:extLst>
                    <a:ext uri="{9D8B030D-6E8A-4147-A177-3AD203B41FA5}">
                      <a16:colId xmlns:a16="http://schemas.microsoft.com/office/drawing/2014/main" val="4124918280"/>
                    </a:ext>
                  </a:extLst>
                </a:gridCol>
              </a:tblGrid>
              <a:tr h="411731">
                <a:tc>
                  <a:txBody>
                    <a:bodyPr/>
                    <a:lstStyle/>
                    <a:p>
                      <a:pPr>
                        <a:lnSpc>
                          <a:spcPct val="115000"/>
                        </a:lnSpc>
                      </a:pPr>
                      <a:r>
                        <a:rPr lang="en-GB" sz="1200" b="1">
                          <a:effectLst/>
                          <a:latin typeface="+mn-lt"/>
                        </a:rPr>
                        <a:t>Funding Agency</a:t>
                      </a:r>
                      <a:endParaRPr lang="en-CH" sz="1200" b="1">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dirty="0">
                          <a:effectLst/>
                          <a:latin typeface="+mn-lt"/>
                        </a:rPr>
                        <a:t>Scientists</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Theorists or Emeritus</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M&amp;O total</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b="1" dirty="0">
                          <a:effectLst/>
                          <a:latin typeface="+mn-lt"/>
                          <a:ea typeface="Times New Roman" panose="02020603050405020304" pitchFamily="18" charset="0"/>
                          <a:cs typeface="Times New Roman" panose="02020603050405020304" pitchFamily="18" charset="0"/>
                        </a:rPr>
                        <a:t>paid</a:t>
                      </a:r>
                    </a:p>
                    <a:p>
                      <a:pPr marR="90805" algn="ct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2121915808"/>
                  </a:ext>
                </a:extLst>
              </a:tr>
              <a:tr h="199094">
                <a:tc>
                  <a:txBody>
                    <a:bodyPr/>
                    <a:lstStyle/>
                    <a:p>
                      <a:pP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98352749"/>
                  </a:ext>
                </a:extLst>
              </a:tr>
              <a:tr h="199094">
                <a:tc>
                  <a:txBody>
                    <a:bodyPr/>
                    <a:lstStyle/>
                    <a:p>
                      <a:pPr>
                        <a:lnSpc>
                          <a:spcPct val="115000"/>
                        </a:lnSpc>
                      </a:pPr>
                      <a:r>
                        <a:rPr lang="en-GB" sz="1200">
                          <a:effectLst/>
                          <a:latin typeface="+mn-lt"/>
                        </a:rPr>
                        <a:t>Bulgaria</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r>
                        <a:rPr lang="en-CH" sz="1200" dirty="0">
                          <a:solidFill>
                            <a:srgbClr val="FF0000"/>
                          </a:solidFill>
                          <a:effectLst/>
                          <a:latin typeface="+mn-lt"/>
                          <a:ea typeface="Times New Roman" panose="02020603050405020304" pitchFamily="18" charset="0"/>
                          <a:cs typeface="Times New Roman" panose="02020603050405020304" pitchFamily="18" charset="0"/>
                        </a:rPr>
                        <a:t>soon</a:t>
                      </a:r>
                    </a:p>
                  </a:txBody>
                  <a:tcPr marL="19050" marR="19050" marT="0" marB="0"/>
                </a:tc>
                <a:extLst>
                  <a:ext uri="{0D108BD9-81ED-4DB2-BD59-A6C34878D82A}">
                    <a16:rowId xmlns:a16="http://schemas.microsoft.com/office/drawing/2014/main" val="87744906"/>
                  </a:ext>
                </a:extLst>
              </a:tr>
              <a:tr h="199094">
                <a:tc>
                  <a:txBody>
                    <a:bodyPr/>
                    <a:lstStyle/>
                    <a:p>
                      <a:pPr>
                        <a:lnSpc>
                          <a:spcPct val="115000"/>
                        </a:lnSpc>
                      </a:pPr>
                      <a:r>
                        <a:rPr lang="en-GB" sz="1200">
                          <a:effectLst/>
                          <a:latin typeface="+mn-lt"/>
                        </a:rPr>
                        <a:t>CERN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9</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40’500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effectLst/>
                          <a:latin typeface="+mn-lt"/>
                          <a:ea typeface="Times New Roman" panose="02020603050405020304" pitchFamily="18" charset="0"/>
                          <a:cs typeface="Times New Roman" panose="02020603050405020304" pitchFamily="18" charset="0"/>
                        </a:rPr>
                        <a:t>40’500 (25.3.24)</a:t>
                      </a:r>
                    </a:p>
                  </a:txBody>
                  <a:tcPr marL="19050" marR="19050" marT="0" marB="0"/>
                </a:tc>
                <a:extLst>
                  <a:ext uri="{0D108BD9-81ED-4DB2-BD59-A6C34878D82A}">
                    <a16:rowId xmlns:a16="http://schemas.microsoft.com/office/drawing/2014/main" val="253925508"/>
                  </a:ext>
                </a:extLst>
              </a:tr>
              <a:tr h="199094">
                <a:tc>
                  <a:txBody>
                    <a:bodyPr/>
                    <a:lstStyle/>
                    <a:p>
                      <a:pPr>
                        <a:lnSpc>
                          <a:spcPct val="115000"/>
                        </a:lnSpc>
                      </a:pPr>
                      <a:r>
                        <a:rPr lang="en-GB" sz="1200" dirty="0">
                          <a:effectLst/>
                          <a:latin typeface="+mn-lt"/>
                        </a:rPr>
                        <a:t>Chile, SAPHIR</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6</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27’000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27’000 (20.2.24)</a:t>
                      </a:r>
                    </a:p>
                  </a:txBody>
                  <a:tcPr marL="19050" marR="19050" marT="0" marB="0"/>
                </a:tc>
                <a:extLst>
                  <a:ext uri="{0D108BD9-81ED-4DB2-BD59-A6C34878D82A}">
                    <a16:rowId xmlns:a16="http://schemas.microsoft.com/office/drawing/2014/main" val="1802860498"/>
                  </a:ext>
                </a:extLst>
              </a:tr>
              <a:tr h="199094">
                <a:tc>
                  <a:txBody>
                    <a:bodyPr/>
                    <a:lstStyle/>
                    <a:p>
                      <a:pPr>
                        <a:lnSpc>
                          <a:spcPct val="115000"/>
                        </a:lnSpc>
                      </a:pPr>
                      <a:r>
                        <a:rPr lang="en-GB" sz="1200" dirty="0">
                          <a:effectLst/>
                          <a:latin typeface="+mn-lt"/>
                        </a:rPr>
                        <a:t>Denmark, NBI</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050317883"/>
                  </a:ext>
                </a:extLst>
              </a:tr>
              <a:tr h="199094">
                <a:tc>
                  <a:txBody>
                    <a:bodyPr/>
                    <a:lstStyle/>
                    <a:p>
                      <a:pPr>
                        <a:lnSpc>
                          <a:spcPct val="115000"/>
                        </a:lnSpc>
                      </a:pPr>
                      <a:r>
                        <a:rPr lang="en-GB" sz="1200">
                          <a:effectLst/>
                          <a:latin typeface="+mn-lt"/>
                        </a:rPr>
                        <a:t>Germany, Berlin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6’000  (18.12.22) for more years</a:t>
                      </a:r>
                    </a:p>
                  </a:txBody>
                  <a:tcPr marL="19050" marR="19050" marT="0" marB="0"/>
                </a:tc>
                <a:extLst>
                  <a:ext uri="{0D108BD9-81ED-4DB2-BD59-A6C34878D82A}">
                    <a16:rowId xmlns:a16="http://schemas.microsoft.com/office/drawing/2014/main" val="1367205417"/>
                  </a:ext>
                </a:extLst>
              </a:tr>
              <a:tr h="199094">
                <a:tc>
                  <a:txBody>
                    <a:bodyPr/>
                    <a:lstStyle/>
                    <a:p>
                      <a:pPr>
                        <a:lnSpc>
                          <a:spcPct val="115000"/>
                        </a:lnSpc>
                      </a:pPr>
                      <a:r>
                        <a:rPr lang="en-GB" sz="1200" dirty="0">
                          <a:effectLst/>
                          <a:latin typeface="+mn-lt"/>
                        </a:rPr>
                        <a:t>Germany, Mainz</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 (23.2.24)</a:t>
                      </a:r>
                    </a:p>
                  </a:txBody>
                  <a:tcPr marL="19050" marR="19050" marT="0" marB="0"/>
                </a:tc>
                <a:extLst>
                  <a:ext uri="{0D108BD9-81ED-4DB2-BD59-A6C34878D82A}">
                    <a16:rowId xmlns:a16="http://schemas.microsoft.com/office/drawing/2014/main" val="910805352"/>
                  </a:ext>
                </a:extLst>
              </a:tr>
              <a:tr h="199094">
                <a:tc>
                  <a:txBody>
                    <a:bodyPr/>
                    <a:lstStyle/>
                    <a:p>
                      <a:pPr>
                        <a:lnSpc>
                          <a:spcPct val="115000"/>
                        </a:lnSpc>
                      </a:pPr>
                      <a:r>
                        <a:rPr lang="en-CH" sz="1200" dirty="0">
                          <a:effectLst/>
                          <a:latin typeface="+mn-lt"/>
                          <a:ea typeface="Times New Roman" panose="02020603050405020304" pitchFamily="18" charset="0"/>
                          <a:cs typeface="Times New Roman" panose="02020603050405020304" pitchFamily="18" charset="0"/>
                        </a:rPr>
                        <a:t>Germany, Hamburg</a:t>
                      </a: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9’000 (22.7.24)</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1841086576"/>
                  </a:ext>
                </a:extLst>
              </a:tr>
              <a:tr h="199094">
                <a:tc>
                  <a:txBody>
                    <a:bodyPr/>
                    <a:lstStyle/>
                    <a:p>
                      <a:pPr>
                        <a:lnSpc>
                          <a:spcPct val="115000"/>
                        </a:lnSpc>
                      </a:pPr>
                      <a:r>
                        <a:rPr lang="en-GB" sz="1200">
                          <a:effectLst/>
                          <a:latin typeface="+mn-lt"/>
                        </a:rPr>
                        <a:t>Italy, INFN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43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193’500</a:t>
                      </a:r>
                    </a:p>
                  </a:txBody>
                  <a:tcPr marL="19050" marR="19050" marT="0" marB="0" anchor="ctr"/>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193’500 (11.23, 1.24 13.2 19.3 22.4 13.6)</a:t>
                      </a:r>
                    </a:p>
                  </a:txBody>
                  <a:tcPr marL="19050" marR="19050" marT="0" marB="0" anchor="ctr"/>
                </a:tc>
                <a:extLst>
                  <a:ext uri="{0D108BD9-81ED-4DB2-BD59-A6C34878D82A}">
                    <a16:rowId xmlns:a16="http://schemas.microsoft.com/office/drawing/2014/main" val="3281270782"/>
                  </a:ext>
                </a:extLst>
              </a:tr>
              <a:tr h="199094">
                <a:tc>
                  <a:txBody>
                    <a:bodyPr/>
                    <a:lstStyle/>
                    <a:p>
                      <a:pPr>
                        <a:lnSpc>
                          <a:spcPct val="115000"/>
                        </a:lnSpc>
                      </a:pPr>
                      <a:r>
                        <a:rPr lang="en-GB" sz="1200">
                          <a:effectLst/>
                          <a:latin typeface="+mn-lt"/>
                        </a:rPr>
                        <a:t>Japan, JSPS</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4</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18’000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GB" sz="1200" dirty="0">
                          <a:effectLst/>
                          <a:latin typeface="+mn-lt"/>
                          <a:ea typeface="Times New Roman" panose="02020603050405020304" pitchFamily="18" charset="0"/>
                          <a:cs typeface="Times New Roman" panose="02020603050405020304" pitchFamily="18" charset="0"/>
                        </a:rPr>
                        <a:t>P</a:t>
                      </a:r>
                      <a:r>
                        <a:rPr lang="en-CH" sz="1200" dirty="0">
                          <a:effectLst/>
                          <a:latin typeface="+mn-lt"/>
                          <a:ea typeface="Times New Roman" panose="02020603050405020304" pitchFamily="18" charset="0"/>
                          <a:cs typeface="Times New Roman" panose="02020603050405020304" pitchFamily="18" charset="0"/>
                        </a:rPr>
                        <a:t>aid in-kind</a:t>
                      </a:r>
                    </a:p>
                  </a:txBody>
                  <a:tcPr marL="19050" marR="19050" marT="0" marB="0"/>
                </a:tc>
                <a:extLst>
                  <a:ext uri="{0D108BD9-81ED-4DB2-BD59-A6C34878D82A}">
                    <a16:rowId xmlns:a16="http://schemas.microsoft.com/office/drawing/2014/main" val="2605297578"/>
                  </a:ext>
                </a:extLst>
              </a:tr>
              <a:tr h="199094">
                <a:tc>
                  <a:txBody>
                    <a:bodyPr/>
                    <a:lstStyle/>
                    <a:p>
                      <a:pPr>
                        <a:lnSpc>
                          <a:spcPct val="115000"/>
                        </a:lnSpc>
                      </a:pPr>
                      <a:r>
                        <a:rPr lang="en-GB" sz="1200">
                          <a:effectLst/>
                          <a:latin typeface="+mn-lt"/>
                        </a:rPr>
                        <a:t>Korea, GNU</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8</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36’000</a:t>
                      </a:r>
                    </a:p>
                  </a:txBody>
                  <a:tcPr marL="19050" marR="19050" marT="0" marB="0"/>
                </a:tc>
                <a:tc>
                  <a:txBody>
                    <a:bodyPr/>
                    <a:lstStyle/>
                    <a:p>
                      <a:pPr marR="90805" algn="ctr">
                        <a:lnSpc>
                          <a:spcPct val="115000"/>
                        </a:lnSpc>
                      </a:pPr>
                      <a:r>
                        <a:rPr lang="en-CH" sz="1200" dirty="0">
                          <a:solidFill>
                            <a:schemeClr val="tx1"/>
                          </a:solidFill>
                          <a:effectLst/>
                          <a:latin typeface="+mn-lt"/>
                          <a:ea typeface="Times New Roman" panose="02020603050405020304" pitchFamily="18" charset="0"/>
                          <a:cs typeface="Times New Roman" panose="02020603050405020304" pitchFamily="18" charset="0"/>
                        </a:rPr>
                        <a:t>36’000</a:t>
                      </a:r>
                      <a:r>
                        <a:rPr lang="en-CH" sz="1200" dirty="0">
                          <a:effectLst/>
                          <a:latin typeface="+mn-lt"/>
                          <a:ea typeface="Times New Roman" panose="02020603050405020304" pitchFamily="18" charset="0"/>
                          <a:cs typeface="Times New Roman" panose="02020603050405020304" pitchFamily="18" charset="0"/>
                        </a:rPr>
                        <a:t> (20.2,16.4,22.5,28.6,25.7,16.8,5.9,8.10,5.11,2.12,26.3,5.6)</a:t>
                      </a:r>
                    </a:p>
                  </a:txBody>
                  <a:tcPr marL="19050" marR="19050" marT="0" marB="0"/>
                </a:tc>
                <a:extLst>
                  <a:ext uri="{0D108BD9-81ED-4DB2-BD59-A6C34878D82A}">
                    <a16:rowId xmlns:a16="http://schemas.microsoft.com/office/drawing/2014/main" val="2135659425"/>
                  </a:ext>
                </a:extLst>
              </a:tr>
              <a:tr h="199094">
                <a:tc>
                  <a:txBody>
                    <a:bodyPr/>
                    <a:lstStyle/>
                    <a:p>
                      <a:pPr>
                        <a:lnSpc>
                          <a:spcPct val="115000"/>
                        </a:lnSpc>
                      </a:pPr>
                      <a:r>
                        <a:rPr lang="en-GB" sz="1200">
                          <a:effectLst/>
                          <a:latin typeface="+mn-lt"/>
                        </a:rPr>
                        <a:t>Netherlands, Leiden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026672852"/>
                  </a:ext>
                </a:extLst>
              </a:tr>
              <a:tr h="199094">
                <a:tc>
                  <a:txBody>
                    <a:bodyPr/>
                    <a:lstStyle/>
                    <a:p>
                      <a:pPr>
                        <a:lnSpc>
                          <a:spcPct val="115000"/>
                        </a:lnSpc>
                      </a:pPr>
                      <a:r>
                        <a:rPr lang="en-GB" sz="1200" dirty="0">
                          <a:effectLst/>
                          <a:latin typeface="+mn-lt"/>
                        </a:rPr>
                        <a:t>Portugal, LIP</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13’500</a:t>
                      </a:r>
                    </a:p>
                  </a:txBody>
                  <a:tcPr marL="19050" marR="19050" marT="0" marB="0"/>
                </a:tc>
                <a:tc>
                  <a:txBody>
                    <a:bodyPr/>
                    <a:lstStyle/>
                    <a:p>
                      <a:pPr marR="90805" algn="ctr">
                        <a:lnSpc>
                          <a:spcPct val="115000"/>
                        </a:lnSpc>
                      </a:pPr>
                      <a:r>
                        <a:rPr lang="en-US" sz="1200" dirty="0">
                          <a:solidFill>
                            <a:schemeClr val="tx1"/>
                          </a:solidFill>
                          <a:effectLst/>
                          <a:latin typeface="+mn-lt"/>
                          <a:ea typeface="Times New Roman" panose="02020603050405020304" pitchFamily="18" charset="0"/>
                          <a:cs typeface="Times New Roman" panose="02020603050405020304" pitchFamily="18" charset="0"/>
                        </a:rPr>
                        <a:t>13’500 (6.11.24)</a:t>
                      </a:r>
                      <a:endParaRPr lang="en-CH" sz="1200" dirty="0">
                        <a:solidFill>
                          <a:schemeClr val="tx1"/>
                        </a:solidFill>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857249668"/>
                  </a:ext>
                </a:extLst>
              </a:tr>
              <a:tr h="199094">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a:effectLst/>
                          <a:latin typeface="+mn-lt"/>
                        </a:rPr>
                        <a:t>Russia, Ministry of Science and Higher Education</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11</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49’500</a:t>
                      </a:r>
                    </a:p>
                  </a:txBody>
                  <a:tcPr marL="19050" marR="19050" marT="0" marB="0"/>
                </a:tc>
                <a:tc>
                  <a:txBody>
                    <a:bodyPr/>
                    <a:lstStyle/>
                    <a:p>
                      <a:pPr marR="90805" algn="ctr">
                        <a:lnSpc>
                          <a:spcPct val="115000"/>
                        </a:lnSpc>
                      </a:pPr>
                      <a:r>
                        <a:rPr lang="en-CH" sz="1200" dirty="0">
                          <a:solidFill>
                            <a:srgbClr val="FF0000"/>
                          </a:solidFill>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468256394"/>
                  </a:ext>
                </a:extLst>
              </a:tr>
              <a:tr h="199094">
                <a:tc>
                  <a:txBody>
                    <a:bodyPr/>
                    <a:lstStyle/>
                    <a:p>
                      <a:pPr>
                        <a:lnSpc>
                          <a:spcPct val="115000"/>
                        </a:lnSpc>
                      </a:pPr>
                      <a:r>
                        <a:rPr lang="en-GB" sz="1200" dirty="0">
                          <a:effectLst/>
                          <a:latin typeface="+mn-lt"/>
                        </a:rPr>
                        <a:t>Russia, </a:t>
                      </a:r>
                      <a:r>
                        <a:rPr lang="en-GB" sz="1200" dirty="0" err="1">
                          <a:effectLst/>
                          <a:latin typeface="+mn-lt"/>
                        </a:rPr>
                        <a:t>MISiS</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4</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18’000</a:t>
                      </a:r>
                    </a:p>
                  </a:txBody>
                  <a:tcPr marL="19050" marR="19050" marT="0" marB="0"/>
                </a:tc>
                <a:tc>
                  <a:txBody>
                    <a:bodyPr/>
                    <a:lstStyle/>
                    <a:p>
                      <a:pPr marR="90805" algn="ctr">
                        <a:lnSpc>
                          <a:spcPct val="115000"/>
                        </a:lnSpc>
                      </a:pPr>
                      <a:r>
                        <a:rPr lang="en-CH" sz="1200" dirty="0">
                          <a:solidFill>
                            <a:srgbClr val="FF0000"/>
                          </a:solidFill>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595127664"/>
                  </a:ext>
                </a:extLst>
              </a:tr>
              <a:tr h="199094">
                <a:tc>
                  <a:txBody>
                    <a:bodyPr/>
                    <a:lstStyle/>
                    <a:p>
                      <a:pPr>
                        <a:lnSpc>
                          <a:spcPct val="115000"/>
                        </a:lnSpc>
                      </a:pPr>
                      <a:r>
                        <a:rPr lang="en-GB" sz="1200">
                          <a:effectLst/>
                          <a:latin typeface="+mn-lt"/>
                        </a:rPr>
                        <a:t>Spain, CSIC</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875922470"/>
                  </a:ext>
                </a:extLst>
              </a:tr>
              <a:tr h="199094">
                <a:tc>
                  <a:txBody>
                    <a:bodyPr/>
                    <a:lstStyle/>
                    <a:p>
                      <a:pPr>
                        <a:lnSpc>
                          <a:spcPct val="115000"/>
                        </a:lnSpc>
                      </a:pPr>
                      <a:r>
                        <a:rPr lang="en-GB" sz="1200">
                          <a:effectLst/>
                          <a:latin typeface="+mn-lt"/>
                        </a:rPr>
                        <a:t>Switzerland, EPFL</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7</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31’500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31’500 (20.2.24)</a:t>
                      </a:r>
                    </a:p>
                  </a:txBody>
                  <a:tcPr marL="19050" marR="19050" marT="0" marB="0"/>
                </a:tc>
                <a:extLst>
                  <a:ext uri="{0D108BD9-81ED-4DB2-BD59-A6C34878D82A}">
                    <a16:rowId xmlns:a16="http://schemas.microsoft.com/office/drawing/2014/main" val="35230169"/>
                  </a:ext>
                </a:extLst>
              </a:tr>
              <a:tr h="199094">
                <a:tc>
                  <a:txBody>
                    <a:bodyPr/>
                    <a:lstStyle/>
                    <a:p>
                      <a:pPr>
                        <a:lnSpc>
                          <a:spcPct val="115000"/>
                        </a:lnSpc>
                      </a:pPr>
                      <a:r>
                        <a:rPr lang="en-GB" sz="1200" dirty="0">
                          <a:effectLst/>
                          <a:latin typeface="+mn-lt"/>
                        </a:rPr>
                        <a:t>Switzerland, Zurich</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2</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 (20.2.24)</a:t>
                      </a:r>
                    </a:p>
                  </a:txBody>
                  <a:tcPr marL="19050" marR="19050" marT="0" marB="0"/>
                </a:tc>
                <a:extLst>
                  <a:ext uri="{0D108BD9-81ED-4DB2-BD59-A6C34878D82A}">
                    <a16:rowId xmlns:a16="http://schemas.microsoft.com/office/drawing/2014/main" val="1885265451"/>
                  </a:ext>
                </a:extLst>
              </a:tr>
              <a:tr h="199094">
                <a:tc>
                  <a:txBody>
                    <a:bodyPr/>
                    <a:lstStyle/>
                    <a:p>
                      <a:pPr>
                        <a:lnSpc>
                          <a:spcPct val="115000"/>
                        </a:lnSpc>
                      </a:pPr>
                      <a:r>
                        <a:rPr lang="en-CH" sz="1200" dirty="0">
                          <a:effectLst/>
                          <a:latin typeface="+mn-lt"/>
                          <a:ea typeface="Times New Roman" panose="02020603050405020304" pitchFamily="18" charset="0"/>
                          <a:cs typeface="Times New Roman" panose="02020603050405020304" pitchFamily="18" charset="0"/>
                        </a:rPr>
                        <a:t>Thailand</a:t>
                      </a: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r>
                        <a:rPr lang="en-GB" sz="1200" dirty="0">
                          <a:solidFill>
                            <a:schemeClr val="tx1"/>
                          </a:solidFill>
                          <a:effectLst/>
                          <a:latin typeface="+mn-lt"/>
                          <a:ea typeface="Times New Roman" panose="02020603050405020304" pitchFamily="18" charset="0"/>
                          <a:cs typeface="Times New Roman" panose="02020603050405020304" pitchFamily="18" charset="0"/>
                        </a:rPr>
                        <a:t>9’000</a:t>
                      </a:r>
                      <a:r>
                        <a:rPr lang="en-GB" sz="1200" dirty="0">
                          <a:effectLst/>
                          <a:latin typeface="+mn-lt"/>
                          <a:ea typeface="Times New Roman" panose="02020603050405020304" pitchFamily="18" charset="0"/>
                          <a:cs typeface="Times New Roman" panose="02020603050405020304" pitchFamily="18" charset="0"/>
                        </a:rPr>
                        <a:t> (4.7.24, 2.4.25)</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213748616"/>
                  </a:ext>
                </a:extLst>
              </a:tr>
              <a:tr h="199094">
                <a:tc>
                  <a:txBody>
                    <a:bodyPr/>
                    <a:lstStyle/>
                    <a:p>
                      <a:pPr>
                        <a:lnSpc>
                          <a:spcPct val="115000"/>
                        </a:lnSpc>
                      </a:pPr>
                      <a:r>
                        <a:rPr lang="en-GB" sz="1200" dirty="0" err="1">
                          <a:effectLst/>
                          <a:latin typeface="+mn-lt"/>
                        </a:rPr>
                        <a:t>Turkiye</a:t>
                      </a:r>
                      <a:r>
                        <a:rPr lang="en-GB" sz="1200" dirty="0">
                          <a:effectLst/>
                          <a:latin typeface="+mn-lt"/>
                        </a:rPr>
                        <a:t>, METU</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9’000 (24.7.24)</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736368224"/>
                  </a:ext>
                </a:extLst>
              </a:tr>
              <a:tr h="199094">
                <a:tc>
                  <a:txBody>
                    <a:bodyPr/>
                    <a:lstStyle/>
                    <a:p>
                      <a:pPr>
                        <a:lnSpc>
                          <a:spcPct val="115000"/>
                        </a:lnSpc>
                      </a:pPr>
                      <a:r>
                        <a:rPr lang="en-GB" sz="1200">
                          <a:effectLst/>
                          <a:latin typeface="+mn-lt"/>
                        </a:rPr>
                        <a:t>UK, ICL</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r>
                        <a:rPr lang="en-CH" sz="1200" dirty="0">
                          <a:solidFill>
                            <a:srgbClr val="FF0000"/>
                          </a:solidFill>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612896206"/>
                  </a:ext>
                </a:extLst>
              </a:tr>
              <a:tr h="199094">
                <a:tc>
                  <a:txBody>
                    <a:bodyPr/>
                    <a:lstStyle/>
                    <a:p>
                      <a:pPr>
                        <a:lnSpc>
                          <a:spcPct val="115000"/>
                        </a:lnSpc>
                      </a:pPr>
                      <a:r>
                        <a:rPr lang="en-GB" sz="1200" dirty="0">
                          <a:effectLst/>
                          <a:latin typeface="+mn-lt"/>
                        </a:rPr>
                        <a:t>UK, UCL</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r>
                        <a:rPr lang="en-CH" sz="1200" dirty="0">
                          <a:solidFill>
                            <a:srgbClr val="FF0000"/>
                          </a:solidFill>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426657786"/>
                  </a:ext>
                </a:extLst>
              </a:tr>
              <a:tr h="199159">
                <a:tc>
                  <a:txBody>
                    <a:bodyPr/>
                    <a:lstStyle/>
                    <a:p>
                      <a:pPr>
                        <a:lnSpc>
                          <a:spcPct val="115000"/>
                        </a:lnSpc>
                      </a:pPr>
                      <a:r>
                        <a:rPr lang="en-GB" sz="1200" b="1" dirty="0">
                          <a:effectLst/>
                          <a:latin typeface="+mn-lt"/>
                        </a:rPr>
                        <a:t>Total</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dirty="0">
                          <a:effectLst/>
                          <a:latin typeface="+mn-lt"/>
                          <a:ea typeface="Times New Roman" panose="02020603050405020304" pitchFamily="18" charset="0"/>
                          <a:cs typeface="Times New Roman" panose="02020603050405020304" pitchFamily="18" charset="0"/>
                        </a:rPr>
                        <a:t>109</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13</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490’500</a:t>
                      </a: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420’000 (for M&amp;O ’24. incl inkind)</a:t>
                      </a:r>
                    </a:p>
                  </a:txBody>
                  <a:tcPr marL="19050" marR="19050" marT="0" marB="0"/>
                </a:tc>
                <a:extLst>
                  <a:ext uri="{0D108BD9-81ED-4DB2-BD59-A6C34878D82A}">
                    <a16:rowId xmlns:a16="http://schemas.microsoft.com/office/drawing/2014/main" val="2207743654"/>
                  </a:ext>
                </a:extLst>
              </a:tr>
            </a:tbl>
          </a:graphicData>
        </a:graphic>
      </p:graphicFrame>
      <p:sp>
        <p:nvSpPr>
          <p:cNvPr id="3" name="TextBox 2">
            <a:extLst>
              <a:ext uri="{FF2B5EF4-FFF2-40B4-BE49-F238E27FC236}">
                <a16:creationId xmlns:a16="http://schemas.microsoft.com/office/drawing/2014/main" id="{89EF8D31-7D6D-BA9E-C895-6D1B4834B7E8}"/>
              </a:ext>
            </a:extLst>
          </p:cNvPr>
          <p:cNvSpPr txBox="1"/>
          <p:nvPr/>
        </p:nvSpPr>
        <p:spPr>
          <a:xfrm>
            <a:off x="36846" y="6249448"/>
            <a:ext cx="2604111" cy="307777"/>
          </a:xfrm>
          <a:prstGeom prst="rect">
            <a:avLst/>
          </a:prstGeom>
          <a:noFill/>
        </p:spPr>
        <p:txBody>
          <a:bodyPr wrap="none" rtlCol="0">
            <a:spAutoFit/>
          </a:bodyPr>
          <a:lstStyle/>
          <a:p>
            <a:r>
              <a:rPr lang="en-GB" sz="1400" b="1" dirty="0">
                <a:solidFill>
                  <a:srgbClr val="FF0000"/>
                </a:solidFill>
              </a:rPr>
              <a:t>M</a:t>
            </a:r>
            <a:r>
              <a:rPr lang="en-CH" sz="1400" b="1" dirty="0">
                <a:solidFill>
                  <a:srgbClr val="FF0000"/>
                </a:solidFill>
              </a:rPr>
              <a:t>issing: Bulgaria     expect: 9000</a:t>
            </a:r>
          </a:p>
        </p:txBody>
      </p:sp>
    </p:spTree>
    <p:extLst>
      <p:ext uri="{BB962C8B-B14F-4D97-AF65-F5344CB8AC3E}">
        <p14:creationId xmlns:p14="http://schemas.microsoft.com/office/powerpoint/2010/main" val="1743049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8</a:t>
            </a:r>
            <a:endParaRPr lang="en-US" dirty="0"/>
          </a:p>
        </p:txBody>
      </p:sp>
      <p:sp>
        <p:nvSpPr>
          <p:cNvPr id="17414" name="Rectangle 18"/>
          <p:cNvSpPr>
            <a:spLocks noChangeArrowheads="1"/>
          </p:cNvSpPr>
          <p:nvPr/>
        </p:nvSpPr>
        <p:spPr bwMode="auto">
          <a:xfrm>
            <a:off x="1057093" y="47093"/>
            <a:ext cx="7237413" cy="1014172"/>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rPr>
              <a:t>M&amp;O Contributions 2025</a:t>
            </a:r>
          </a:p>
        </p:txBody>
      </p:sp>
      <p:sp>
        <p:nvSpPr>
          <p:cNvPr id="17419" name="Text Box 6"/>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8EA0E67F-2000-4E45-AD96-95BA199BD819}"/>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6A148A41-D589-7945-BDAB-1B2A8ACE72DF}"/>
              </a:ext>
            </a:extLst>
          </p:cNvPr>
          <p:cNvPicPr>
            <a:picLocks noChangeAspect="1"/>
          </p:cNvPicPr>
          <p:nvPr/>
        </p:nvPicPr>
        <p:blipFill>
          <a:blip r:embed="rId2"/>
          <a:stretch>
            <a:fillRect/>
          </a:stretch>
        </p:blipFill>
        <p:spPr>
          <a:xfrm>
            <a:off x="-7362" y="9081"/>
            <a:ext cx="1064455" cy="945077"/>
          </a:xfrm>
          <a:prstGeom prst="rect">
            <a:avLst/>
          </a:prstGeom>
        </p:spPr>
      </p:pic>
      <p:graphicFrame>
        <p:nvGraphicFramePr>
          <p:cNvPr id="2" name="Table 1">
            <a:extLst>
              <a:ext uri="{FF2B5EF4-FFF2-40B4-BE49-F238E27FC236}">
                <a16:creationId xmlns:a16="http://schemas.microsoft.com/office/drawing/2014/main" id="{077929AA-B9E7-6539-1A0E-3D0CD48F8280}"/>
              </a:ext>
            </a:extLst>
          </p:cNvPr>
          <p:cNvGraphicFramePr>
            <a:graphicFrameLocks noGrp="1"/>
          </p:cNvGraphicFramePr>
          <p:nvPr>
            <p:extLst>
              <p:ext uri="{D42A27DB-BD31-4B8C-83A1-F6EECF244321}">
                <p14:modId xmlns:p14="http://schemas.microsoft.com/office/powerpoint/2010/main" val="4255672796"/>
              </p:ext>
            </p:extLst>
          </p:nvPr>
        </p:nvGraphicFramePr>
        <p:xfrm>
          <a:off x="59603" y="1059140"/>
          <a:ext cx="9084398" cy="4791929"/>
        </p:xfrm>
        <a:graphic>
          <a:graphicData uri="http://schemas.openxmlformats.org/drawingml/2006/table">
            <a:tbl>
              <a:tblPr>
                <a:tableStyleId>{5C22544A-7EE6-4342-B048-85BDC9FD1C3A}</a:tableStyleId>
              </a:tblPr>
              <a:tblGrid>
                <a:gridCol w="1656322">
                  <a:extLst>
                    <a:ext uri="{9D8B030D-6E8A-4147-A177-3AD203B41FA5}">
                      <a16:colId xmlns:a16="http://schemas.microsoft.com/office/drawing/2014/main" val="3939059255"/>
                    </a:ext>
                  </a:extLst>
                </a:gridCol>
                <a:gridCol w="874992">
                  <a:extLst>
                    <a:ext uri="{9D8B030D-6E8A-4147-A177-3AD203B41FA5}">
                      <a16:colId xmlns:a16="http://schemas.microsoft.com/office/drawing/2014/main" val="2930360056"/>
                    </a:ext>
                  </a:extLst>
                </a:gridCol>
                <a:gridCol w="1566345">
                  <a:extLst>
                    <a:ext uri="{9D8B030D-6E8A-4147-A177-3AD203B41FA5}">
                      <a16:colId xmlns:a16="http://schemas.microsoft.com/office/drawing/2014/main" val="2012642090"/>
                    </a:ext>
                  </a:extLst>
                </a:gridCol>
                <a:gridCol w="1970269">
                  <a:extLst>
                    <a:ext uri="{9D8B030D-6E8A-4147-A177-3AD203B41FA5}">
                      <a16:colId xmlns:a16="http://schemas.microsoft.com/office/drawing/2014/main" val="3930418063"/>
                    </a:ext>
                  </a:extLst>
                </a:gridCol>
                <a:gridCol w="3016470">
                  <a:extLst>
                    <a:ext uri="{9D8B030D-6E8A-4147-A177-3AD203B41FA5}">
                      <a16:colId xmlns:a16="http://schemas.microsoft.com/office/drawing/2014/main" val="482820735"/>
                    </a:ext>
                  </a:extLst>
                </a:gridCol>
              </a:tblGrid>
              <a:tr h="411731">
                <a:tc>
                  <a:txBody>
                    <a:bodyPr/>
                    <a:lstStyle/>
                    <a:p>
                      <a:pPr>
                        <a:lnSpc>
                          <a:spcPct val="115000"/>
                        </a:lnSpc>
                      </a:pPr>
                      <a:r>
                        <a:rPr lang="en-GB" sz="1200" b="1">
                          <a:effectLst/>
                          <a:latin typeface="+mn-lt"/>
                        </a:rPr>
                        <a:t>Funding Agency</a:t>
                      </a:r>
                      <a:endParaRPr lang="en-CH" sz="1200" b="1">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dirty="0">
                          <a:effectLst/>
                          <a:latin typeface="+mn-lt"/>
                        </a:rPr>
                        <a:t>Scientists</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Theorists or Emeritus</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M&amp;O total</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b="1" dirty="0">
                          <a:effectLst/>
                          <a:latin typeface="+mn-lt"/>
                          <a:ea typeface="Times New Roman" panose="02020603050405020304" pitchFamily="18" charset="0"/>
                          <a:cs typeface="Times New Roman" panose="02020603050405020304" pitchFamily="18" charset="0"/>
                        </a:rPr>
                        <a:t>paid</a:t>
                      </a:r>
                    </a:p>
                    <a:p>
                      <a:pPr marR="90805" algn="ct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2121915808"/>
                  </a:ext>
                </a:extLst>
              </a:tr>
              <a:tr h="199094">
                <a:tc>
                  <a:txBody>
                    <a:bodyPr/>
                    <a:lstStyle/>
                    <a:p>
                      <a:pP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98352749"/>
                  </a:ext>
                </a:extLst>
              </a:tr>
              <a:tr h="199094">
                <a:tc>
                  <a:txBody>
                    <a:bodyPr/>
                    <a:lstStyle/>
                    <a:p>
                      <a:pPr>
                        <a:lnSpc>
                          <a:spcPct val="115000"/>
                        </a:lnSpc>
                      </a:pPr>
                      <a:r>
                        <a:rPr lang="en-GB" sz="1200">
                          <a:effectLst/>
                          <a:latin typeface="+mn-lt"/>
                        </a:rPr>
                        <a:t>Bulgaria</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solidFill>
                            <a:srgbClr val="FF0000"/>
                          </a:solidFill>
                          <a:effectLst/>
                          <a:latin typeface="+mn-lt"/>
                          <a:ea typeface="Times New Roman" panose="02020603050405020304" pitchFamily="18" charset="0"/>
                          <a:cs typeface="Times New Roman" panose="02020603050405020304" pitchFamily="18" charset="0"/>
                        </a:rPr>
                        <a:t>soon</a:t>
                      </a:r>
                    </a:p>
                  </a:txBody>
                  <a:tcPr marL="19050" marR="19050" marT="0" marB="0"/>
                </a:tc>
                <a:extLst>
                  <a:ext uri="{0D108BD9-81ED-4DB2-BD59-A6C34878D82A}">
                    <a16:rowId xmlns:a16="http://schemas.microsoft.com/office/drawing/2014/main" val="87744906"/>
                  </a:ext>
                </a:extLst>
              </a:tr>
              <a:tr h="199094">
                <a:tc>
                  <a:txBody>
                    <a:bodyPr/>
                    <a:lstStyle/>
                    <a:p>
                      <a:pPr>
                        <a:lnSpc>
                          <a:spcPct val="115000"/>
                        </a:lnSpc>
                      </a:pPr>
                      <a:r>
                        <a:rPr lang="en-GB" sz="1200">
                          <a:effectLst/>
                          <a:latin typeface="+mn-lt"/>
                        </a:rPr>
                        <a:t>CERN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8</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36’000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36’000 (16.4)</a:t>
                      </a:r>
                    </a:p>
                  </a:txBody>
                  <a:tcPr marL="19050" marR="19050" marT="0" marB="0"/>
                </a:tc>
                <a:extLst>
                  <a:ext uri="{0D108BD9-81ED-4DB2-BD59-A6C34878D82A}">
                    <a16:rowId xmlns:a16="http://schemas.microsoft.com/office/drawing/2014/main" val="253925508"/>
                  </a:ext>
                </a:extLst>
              </a:tr>
              <a:tr h="199094">
                <a:tc>
                  <a:txBody>
                    <a:bodyPr/>
                    <a:lstStyle/>
                    <a:p>
                      <a:pPr>
                        <a:lnSpc>
                          <a:spcPct val="115000"/>
                        </a:lnSpc>
                      </a:pPr>
                      <a:r>
                        <a:rPr lang="en-GB" sz="1200" dirty="0">
                          <a:effectLst/>
                          <a:latin typeface="+mn-lt"/>
                        </a:rPr>
                        <a:t>Chile, SAPHIR</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6</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27’000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27’000 (13.3)</a:t>
                      </a:r>
                    </a:p>
                  </a:txBody>
                  <a:tcPr marL="19050" marR="19050" marT="0" marB="0"/>
                </a:tc>
                <a:extLst>
                  <a:ext uri="{0D108BD9-81ED-4DB2-BD59-A6C34878D82A}">
                    <a16:rowId xmlns:a16="http://schemas.microsoft.com/office/drawing/2014/main" val="1802860498"/>
                  </a:ext>
                </a:extLst>
              </a:tr>
              <a:tr h="199094">
                <a:tc>
                  <a:txBody>
                    <a:bodyPr/>
                    <a:lstStyle/>
                    <a:p>
                      <a:pPr>
                        <a:lnSpc>
                          <a:spcPct val="115000"/>
                        </a:lnSpc>
                      </a:pPr>
                      <a:r>
                        <a:rPr lang="en-GB" sz="1200" dirty="0">
                          <a:effectLst/>
                          <a:latin typeface="+mn-lt"/>
                        </a:rPr>
                        <a:t>Denmark, NBI</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050317883"/>
                  </a:ext>
                </a:extLst>
              </a:tr>
              <a:tr h="199094">
                <a:tc>
                  <a:txBody>
                    <a:bodyPr/>
                    <a:lstStyle/>
                    <a:p>
                      <a:pPr>
                        <a:lnSpc>
                          <a:spcPct val="115000"/>
                        </a:lnSpc>
                      </a:pPr>
                      <a:r>
                        <a:rPr lang="en-GB" sz="1200">
                          <a:effectLst/>
                          <a:latin typeface="+mn-lt"/>
                        </a:rPr>
                        <a:t>Germany, Berlin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 (’22, 14.3)</a:t>
                      </a:r>
                    </a:p>
                  </a:txBody>
                  <a:tcPr marL="19050" marR="19050" marT="0" marB="0"/>
                </a:tc>
                <a:extLst>
                  <a:ext uri="{0D108BD9-81ED-4DB2-BD59-A6C34878D82A}">
                    <a16:rowId xmlns:a16="http://schemas.microsoft.com/office/drawing/2014/main" val="1367205417"/>
                  </a:ext>
                </a:extLst>
              </a:tr>
              <a:tr h="199094">
                <a:tc>
                  <a:txBody>
                    <a:bodyPr/>
                    <a:lstStyle/>
                    <a:p>
                      <a:pPr>
                        <a:lnSpc>
                          <a:spcPct val="115000"/>
                        </a:lnSpc>
                      </a:pPr>
                      <a:r>
                        <a:rPr lang="en-GB" sz="1200" dirty="0">
                          <a:effectLst/>
                          <a:latin typeface="+mn-lt"/>
                        </a:rPr>
                        <a:t>Germany, Mainz</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 (9.4)</a:t>
                      </a:r>
                    </a:p>
                  </a:txBody>
                  <a:tcPr marL="19050" marR="19050" marT="0" marB="0"/>
                </a:tc>
                <a:extLst>
                  <a:ext uri="{0D108BD9-81ED-4DB2-BD59-A6C34878D82A}">
                    <a16:rowId xmlns:a16="http://schemas.microsoft.com/office/drawing/2014/main" val="910805352"/>
                  </a:ext>
                </a:extLst>
              </a:tr>
              <a:tr h="199094">
                <a:tc>
                  <a:txBody>
                    <a:bodyPr/>
                    <a:lstStyle/>
                    <a:p>
                      <a:pPr>
                        <a:lnSpc>
                          <a:spcPct val="115000"/>
                        </a:lnSpc>
                      </a:pPr>
                      <a:r>
                        <a:rPr lang="en-CH" sz="1200" dirty="0">
                          <a:effectLst/>
                          <a:latin typeface="+mn-lt"/>
                          <a:ea typeface="Times New Roman" panose="02020603050405020304" pitchFamily="18" charset="0"/>
                          <a:cs typeface="Times New Roman" panose="02020603050405020304" pitchFamily="18" charset="0"/>
                        </a:rPr>
                        <a:t>Germany, Hamburg</a:t>
                      </a: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solidFill>
                            <a:srgbClr val="FF0000"/>
                          </a:solidFill>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841086576"/>
                  </a:ext>
                </a:extLst>
              </a:tr>
              <a:tr h="199094">
                <a:tc>
                  <a:txBody>
                    <a:bodyPr/>
                    <a:lstStyle/>
                    <a:p>
                      <a:pPr>
                        <a:lnSpc>
                          <a:spcPct val="115000"/>
                        </a:lnSpc>
                      </a:pPr>
                      <a:r>
                        <a:rPr lang="en-GB" sz="1200">
                          <a:effectLst/>
                          <a:latin typeface="+mn-lt"/>
                        </a:rPr>
                        <a:t>Italy, INFN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49</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220’500</a:t>
                      </a:r>
                    </a:p>
                  </a:txBody>
                  <a:tcPr marL="19050" marR="19050" marT="0" marB="0" anchor="ctr"/>
                </a:tc>
                <a:tc>
                  <a:txBody>
                    <a:bodyPr/>
                    <a:lstStyle/>
                    <a:p>
                      <a:pPr marR="90805" algn="ctr">
                        <a:lnSpc>
                          <a:spcPct val="115000"/>
                        </a:lnSpc>
                      </a:pPr>
                      <a:r>
                        <a:rPr lang="en-CH" sz="1200" dirty="0">
                          <a:solidFill>
                            <a:srgbClr val="FF0000"/>
                          </a:solidFill>
                          <a:effectLst/>
                          <a:latin typeface="+mn-lt"/>
                          <a:ea typeface="Times New Roman" panose="02020603050405020304" pitchFamily="18" charset="0"/>
                          <a:cs typeface="Times New Roman" panose="02020603050405020304" pitchFamily="18" charset="0"/>
                        </a:rPr>
                        <a:t>204’000</a:t>
                      </a:r>
                      <a:r>
                        <a:rPr lang="en-CH" sz="1200" dirty="0">
                          <a:effectLst/>
                          <a:latin typeface="+mn-lt"/>
                          <a:ea typeface="Times New Roman" panose="02020603050405020304" pitchFamily="18" charset="0"/>
                          <a:cs typeface="Times New Roman" panose="02020603050405020304" pitchFamily="18" charset="0"/>
                        </a:rPr>
                        <a:t> (13.11.24, 7.3, 24.3, 14.5, 20.5,5.6)</a:t>
                      </a:r>
                    </a:p>
                  </a:txBody>
                  <a:tcPr marL="19050" marR="19050" marT="0" marB="0" anchor="ctr"/>
                </a:tc>
                <a:extLst>
                  <a:ext uri="{0D108BD9-81ED-4DB2-BD59-A6C34878D82A}">
                    <a16:rowId xmlns:a16="http://schemas.microsoft.com/office/drawing/2014/main" val="3281270782"/>
                  </a:ext>
                </a:extLst>
              </a:tr>
              <a:tr h="199094">
                <a:tc>
                  <a:txBody>
                    <a:bodyPr/>
                    <a:lstStyle/>
                    <a:p>
                      <a:pPr>
                        <a:lnSpc>
                          <a:spcPct val="115000"/>
                        </a:lnSpc>
                      </a:pPr>
                      <a:r>
                        <a:rPr lang="en-GB" sz="1200">
                          <a:effectLst/>
                          <a:latin typeface="+mn-lt"/>
                        </a:rPr>
                        <a:t>Japan, JSPS</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4</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18’000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GB" sz="1200" dirty="0">
                          <a:effectLst/>
                          <a:latin typeface="+mn-lt"/>
                          <a:ea typeface="Times New Roman" panose="02020603050405020304" pitchFamily="18" charset="0"/>
                          <a:cs typeface="Times New Roman" panose="02020603050405020304" pitchFamily="18" charset="0"/>
                        </a:rPr>
                        <a:t>P</a:t>
                      </a:r>
                      <a:r>
                        <a:rPr lang="en-CH" sz="1200" dirty="0">
                          <a:effectLst/>
                          <a:latin typeface="+mn-lt"/>
                          <a:ea typeface="Times New Roman" panose="02020603050405020304" pitchFamily="18" charset="0"/>
                          <a:cs typeface="Times New Roman" panose="02020603050405020304" pitchFamily="18" charset="0"/>
                        </a:rPr>
                        <a:t>aid in-kind</a:t>
                      </a:r>
                    </a:p>
                  </a:txBody>
                  <a:tcPr marL="19050" marR="19050" marT="0" marB="0"/>
                </a:tc>
                <a:extLst>
                  <a:ext uri="{0D108BD9-81ED-4DB2-BD59-A6C34878D82A}">
                    <a16:rowId xmlns:a16="http://schemas.microsoft.com/office/drawing/2014/main" val="2605297578"/>
                  </a:ext>
                </a:extLst>
              </a:tr>
              <a:tr h="199094">
                <a:tc>
                  <a:txBody>
                    <a:bodyPr/>
                    <a:lstStyle/>
                    <a:p>
                      <a:pPr>
                        <a:lnSpc>
                          <a:spcPct val="115000"/>
                        </a:lnSpc>
                      </a:pPr>
                      <a:r>
                        <a:rPr lang="en-GB" sz="1200">
                          <a:effectLst/>
                          <a:latin typeface="+mn-lt"/>
                        </a:rPr>
                        <a:t>Korea, GNU</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7</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31’500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GB" sz="1200" dirty="0">
                          <a:solidFill>
                            <a:srgbClr val="FF0000"/>
                          </a:solidFill>
                          <a:effectLst/>
                          <a:latin typeface="+mn-lt"/>
                          <a:ea typeface="Times New Roman" panose="02020603050405020304" pitchFamily="18" charset="0"/>
                          <a:cs typeface="Times New Roman" panose="02020603050405020304" pitchFamily="18" charset="0"/>
                        </a:rPr>
                        <a:t>S</a:t>
                      </a:r>
                      <a:r>
                        <a:rPr lang="en-CH" sz="1200" dirty="0">
                          <a:solidFill>
                            <a:srgbClr val="FF0000"/>
                          </a:solidFill>
                          <a:effectLst/>
                          <a:latin typeface="+mn-lt"/>
                          <a:ea typeface="Times New Roman" panose="02020603050405020304" pitchFamily="18" charset="0"/>
                          <a:cs typeface="Times New Roman" panose="02020603050405020304" pitchFamily="18" charset="0"/>
                        </a:rPr>
                        <a:t>tarted</a:t>
                      </a:r>
                    </a:p>
                  </a:txBody>
                  <a:tcPr marL="19050" marR="19050" marT="0" marB="0"/>
                </a:tc>
                <a:extLst>
                  <a:ext uri="{0D108BD9-81ED-4DB2-BD59-A6C34878D82A}">
                    <a16:rowId xmlns:a16="http://schemas.microsoft.com/office/drawing/2014/main" val="2135659425"/>
                  </a:ext>
                </a:extLst>
              </a:tr>
              <a:tr h="199094">
                <a:tc>
                  <a:txBody>
                    <a:bodyPr/>
                    <a:lstStyle/>
                    <a:p>
                      <a:pPr>
                        <a:lnSpc>
                          <a:spcPct val="115000"/>
                        </a:lnSpc>
                      </a:pPr>
                      <a:r>
                        <a:rPr lang="en-GB" sz="1200">
                          <a:effectLst/>
                          <a:latin typeface="+mn-lt"/>
                        </a:rPr>
                        <a:t>Netherlands, Leiden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026672852"/>
                  </a:ext>
                </a:extLst>
              </a:tr>
              <a:tr h="199094">
                <a:tc>
                  <a:txBody>
                    <a:bodyPr/>
                    <a:lstStyle/>
                    <a:p>
                      <a:pPr>
                        <a:lnSpc>
                          <a:spcPct val="115000"/>
                        </a:lnSpc>
                      </a:pPr>
                      <a:r>
                        <a:rPr lang="en-GB" sz="1200" dirty="0">
                          <a:effectLst/>
                          <a:latin typeface="+mn-lt"/>
                        </a:rPr>
                        <a:t>Portugal, LIP</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13’500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solidFill>
                            <a:srgbClr val="FF0000"/>
                          </a:solidFill>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857249668"/>
                  </a:ext>
                </a:extLst>
              </a:tr>
              <a:tr h="199094">
                <a:tc>
                  <a:txBody>
                    <a:bodyPr/>
                    <a:lstStyle/>
                    <a:p>
                      <a:pPr>
                        <a:lnSpc>
                          <a:spcPct val="115000"/>
                        </a:lnSpc>
                      </a:pPr>
                      <a:r>
                        <a:rPr lang="en-GB" sz="1200">
                          <a:effectLst/>
                          <a:latin typeface="+mn-lt"/>
                        </a:rPr>
                        <a:t>Spain, CSIC</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a:effectLst/>
                          <a:latin typeface="+mn-lt"/>
                          <a:ea typeface="Times New Roman" panose="02020603050405020304" pitchFamily="18" charset="0"/>
                          <a:cs typeface="Times New Roman" panose="02020603050405020304" pitchFamily="18" charset="0"/>
                        </a:rPr>
                        <a:t>-</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2875922470"/>
                  </a:ext>
                </a:extLst>
              </a:tr>
              <a:tr h="199094">
                <a:tc>
                  <a:txBody>
                    <a:bodyPr/>
                    <a:lstStyle/>
                    <a:p>
                      <a:pPr>
                        <a:lnSpc>
                          <a:spcPct val="115000"/>
                        </a:lnSpc>
                      </a:pPr>
                      <a:r>
                        <a:rPr lang="en-GB" sz="1200">
                          <a:effectLst/>
                          <a:latin typeface="+mn-lt"/>
                        </a:rPr>
                        <a:t>Switzerland, EPFL</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7</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31’500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31’500 (4.6)</a:t>
                      </a:r>
                    </a:p>
                  </a:txBody>
                  <a:tcPr marL="19050" marR="19050" marT="0" marB="0"/>
                </a:tc>
                <a:extLst>
                  <a:ext uri="{0D108BD9-81ED-4DB2-BD59-A6C34878D82A}">
                    <a16:rowId xmlns:a16="http://schemas.microsoft.com/office/drawing/2014/main" val="35230169"/>
                  </a:ext>
                </a:extLst>
              </a:tr>
              <a:tr h="199094">
                <a:tc>
                  <a:txBody>
                    <a:bodyPr/>
                    <a:lstStyle/>
                    <a:p>
                      <a:pPr>
                        <a:lnSpc>
                          <a:spcPct val="115000"/>
                        </a:lnSpc>
                      </a:pPr>
                      <a:r>
                        <a:rPr lang="en-GB" sz="1200" dirty="0">
                          <a:effectLst/>
                          <a:latin typeface="+mn-lt"/>
                        </a:rPr>
                        <a:t>Switzerland, Zurich</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2</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 (4.6)</a:t>
                      </a:r>
                    </a:p>
                  </a:txBody>
                  <a:tcPr marL="19050" marR="19050" marT="0" marB="0"/>
                </a:tc>
                <a:extLst>
                  <a:ext uri="{0D108BD9-81ED-4DB2-BD59-A6C34878D82A}">
                    <a16:rowId xmlns:a16="http://schemas.microsoft.com/office/drawing/2014/main" val="1885265451"/>
                  </a:ext>
                </a:extLst>
              </a:tr>
              <a:tr h="199094">
                <a:tc>
                  <a:txBody>
                    <a:bodyPr/>
                    <a:lstStyle/>
                    <a:p>
                      <a:pPr>
                        <a:lnSpc>
                          <a:spcPct val="115000"/>
                        </a:lnSpc>
                      </a:pPr>
                      <a:r>
                        <a:rPr lang="en-CH" sz="1200" dirty="0">
                          <a:effectLst/>
                          <a:latin typeface="+mn-lt"/>
                          <a:ea typeface="Times New Roman" panose="02020603050405020304" pitchFamily="18" charset="0"/>
                          <a:cs typeface="Times New Roman" panose="02020603050405020304" pitchFamily="18" charset="0"/>
                        </a:rPr>
                        <a:t>Thailand</a:t>
                      </a: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effectLst/>
                          <a:latin typeface="+mn-lt"/>
                          <a:ea typeface="Times New Roman" panose="02020603050405020304" pitchFamily="18" charset="0"/>
                          <a:cs typeface="Times New Roman" panose="02020603050405020304" pitchFamily="18" charset="0"/>
                        </a:rPr>
                        <a:t>9’000 (2.4, 6.5)</a:t>
                      </a:r>
                    </a:p>
                  </a:txBody>
                  <a:tcPr marL="19050" marR="19050" marT="0" marB="0"/>
                </a:tc>
                <a:extLst>
                  <a:ext uri="{0D108BD9-81ED-4DB2-BD59-A6C34878D82A}">
                    <a16:rowId xmlns:a16="http://schemas.microsoft.com/office/drawing/2014/main" val="3213748616"/>
                  </a:ext>
                </a:extLst>
              </a:tr>
              <a:tr h="199094">
                <a:tc>
                  <a:txBody>
                    <a:bodyPr/>
                    <a:lstStyle/>
                    <a:p>
                      <a:pPr>
                        <a:lnSpc>
                          <a:spcPct val="115000"/>
                        </a:lnSpc>
                      </a:pPr>
                      <a:r>
                        <a:rPr lang="en-GB" sz="1200" dirty="0" err="1">
                          <a:effectLst/>
                          <a:latin typeface="+mn-lt"/>
                        </a:rPr>
                        <a:t>Turkiye</a:t>
                      </a:r>
                      <a:r>
                        <a:rPr lang="en-GB" sz="1200" dirty="0">
                          <a:effectLst/>
                          <a:latin typeface="+mn-lt"/>
                        </a:rPr>
                        <a:t>, METU</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 (22.4)</a:t>
                      </a:r>
                    </a:p>
                  </a:txBody>
                  <a:tcPr marL="19050" marR="19050" marT="0" marB="0"/>
                </a:tc>
                <a:extLst>
                  <a:ext uri="{0D108BD9-81ED-4DB2-BD59-A6C34878D82A}">
                    <a16:rowId xmlns:a16="http://schemas.microsoft.com/office/drawing/2014/main" val="736368224"/>
                  </a:ext>
                </a:extLst>
              </a:tr>
              <a:tr h="199094">
                <a:tc>
                  <a:txBody>
                    <a:bodyPr/>
                    <a:lstStyle/>
                    <a:p>
                      <a:pPr>
                        <a:lnSpc>
                          <a:spcPct val="115000"/>
                        </a:lnSpc>
                      </a:pPr>
                      <a:r>
                        <a:rPr lang="en-GB" sz="1200">
                          <a:effectLst/>
                          <a:latin typeface="+mn-lt"/>
                        </a:rPr>
                        <a:t>UK, ICL</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solidFill>
                            <a:srgbClr val="FF0000"/>
                          </a:solidFill>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612896206"/>
                  </a:ext>
                </a:extLst>
              </a:tr>
              <a:tr h="199094">
                <a:tc>
                  <a:txBody>
                    <a:bodyPr/>
                    <a:lstStyle/>
                    <a:p>
                      <a:pPr>
                        <a:lnSpc>
                          <a:spcPct val="115000"/>
                        </a:lnSpc>
                      </a:pPr>
                      <a:r>
                        <a:rPr lang="en-GB" sz="1200" dirty="0">
                          <a:effectLst/>
                          <a:latin typeface="+mn-lt"/>
                        </a:rPr>
                        <a:t>UK, UCL</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solidFill>
                            <a:srgbClr val="FF0000"/>
                          </a:solidFill>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426657786"/>
                  </a:ext>
                </a:extLst>
              </a:tr>
              <a:tr h="199159">
                <a:tc>
                  <a:txBody>
                    <a:bodyPr/>
                    <a:lstStyle/>
                    <a:p>
                      <a:pPr>
                        <a:lnSpc>
                          <a:spcPct val="115000"/>
                        </a:lnSpc>
                      </a:pPr>
                      <a:r>
                        <a:rPr lang="en-GB" sz="1200" b="1" dirty="0">
                          <a:effectLst/>
                          <a:latin typeface="+mn-lt"/>
                        </a:rPr>
                        <a:t>Total</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dirty="0">
                          <a:effectLst/>
                          <a:latin typeface="+mn-lt"/>
                          <a:ea typeface="Times New Roman" panose="02020603050405020304" pitchFamily="18" charset="0"/>
                          <a:cs typeface="Times New Roman" panose="02020603050405020304" pitchFamily="18" charset="0"/>
                        </a:rPr>
                        <a:t>97</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14</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427’500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b="1" dirty="0">
                          <a:effectLst/>
                          <a:latin typeface="+mn-lt"/>
                          <a:ea typeface="Times New Roman" panose="02020603050405020304" pitchFamily="18" charset="0"/>
                          <a:cs typeface="Times New Roman" panose="02020603050405020304" pitchFamily="18" charset="0"/>
                        </a:rPr>
                        <a:t>348’000 (for M&amp;O ’25 incl inkind)</a:t>
                      </a:r>
                    </a:p>
                  </a:txBody>
                  <a:tcPr marL="19050" marR="19050" marT="0" marB="0"/>
                </a:tc>
                <a:extLst>
                  <a:ext uri="{0D108BD9-81ED-4DB2-BD59-A6C34878D82A}">
                    <a16:rowId xmlns:a16="http://schemas.microsoft.com/office/drawing/2014/main" val="2207743654"/>
                  </a:ext>
                </a:extLst>
              </a:tr>
              <a:tr h="199159">
                <a:tc>
                  <a:txBody>
                    <a:bodyPr/>
                    <a:lstStyle/>
                    <a:p>
                      <a:pP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925668958"/>
                  </a:ext>
                </a:extLst>
              </a:tr>
            </a:tbl>
          </a:graphicData>
        </a:graphic>
      </p:graphicFrame>
      <p:sp>
        <p:nvSpPr>
          <p:cNvPr id="4" name="TextBox 3">
            <a:extLst>
              <a:ext uri="{FF2B5EF4-FFF2-40B4-BE49-F238E27FC236}">
                <a16:creationId xmlns:a16="http://schemas.microsoft.com/office/drawing/2014/main" id="{B869FBDA-1638-C034-0C83-B5CD33D51A7F}"/>
              </a:ext>
            </a:extLst>
          </p:cNvPr>
          <p:cNvSpPr txBox="1"/>
          <p:nvPr/>
        </p:nvSpPr>
        <p:spPr>
          <a:xfrm>
            <a:off x="0" y="5956051"/>
            <a:ext cx="4729628" cy="307777"/>
          </a:xfrm>
          <a:prstGeom prst="rect">
            <a:avLst/>
          </a:prstGeom>
          <a:noFill/>
        </p:spPr>
        <p:txBody>
          <a:bodyPr wrap="none" rtlCol="0">
            <a:spAutoFit/>
          </a:bodyPr>
          <a:lstStyle/>
          <a:p>
            <a:r>
              <a:rPr lang="en-GB" sz="1400" b="1" dirty="0">
                <a:solidFill>
                  <a:srgbClr val="FF0000"/>
                </a:solidFill>
              </a:rPr>
              <a:t>M</a:t>
            </a:r>
            <a:r>
              <a:rPr lang="en-CH" sz="1400" b="1" dirty="0">
                <a:solidFill>
                  <a:srgbClr val="FF0000"/>
                </a:solidFill>
              </a:rPr>
              <a:t>issing: Bulgaria, Hamburg, LIP, Korea, INFN     expect: 79500</a:t>
            </a:r>
          </a:p>
        </p:txBody>
      </p:sp>
    </p:spTree>
    <p:extLst>
      <p:ext uri="{BB962C8B-B14F-4D97-AF65-F5344CB8AC3E}">
        <p14:creationId xmlns:p14="http://schemas.microsoft.com/office/powerpoint/2010/main" val="3793251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3ADE2-4CAC-4C2B-FC4B-31387FB51853}"/>
            </a:ext>
          </a:extLst>
        </p:cNvPr>
        <p:cNvGrpSpPr/>
        <p:nvPr/>
      </p:nvGrpSpPr>
      <p:grpSpPr>
        <a:xfrm>
          <a:off x="0" y="0"/>
          <a:ext cx="0" cy="0"/>
          <a:chOff x="0" y="0"/>
          <a:chExt cx="0" cy="0"/>
        </a:xfrm>
      </p:grpSpPr>
      <p:sp>
        <p:nvSpPr>
          <p:cNvPr id="17410" name="Text Box 7">
            <a:extLst>
              <a:ext uri="{FF2B5EF4-FFF2-40B4-BE49-F238E27FC236}">
                <a16:creationId xmlns:a16="http://schemas.microsoft.com/office/drawing/2014/main" id="{4D31705F-BDE4-B1A4-1C77-C9FF2CD1DE83}"/>
              </a:ext>
            </a:extLst>
          </p:cNvPr>
          <p:cNvSpPr txBox="1">
            <a:spLocks noChangeArrowheads="1"/>
          </p:cNvSpPr>
          <p:nvPr/>
        </p:nvSpPr>
        <p:spPr bwMode="auto">
          <a:xfrm>
            <a:off x="8610600" y="6624638"/>
            <a:ext cx="533400" cy="276999"/>
          </a:xfrm>
          <a:prstGeom prst="rect">
            <a:avLst/>
          </a:prstGeom>
          <a:noFill/>
          <a:ln w="9525">
            <a:noFill/>
            <a:miter lim="800000"/>
            <a:headEnd/>
            <a:tailEnd/>
          </a:ln>
        </p:spPr>
        <p:txBody>
          <a:bodyPr>
            <a:prstTxWarp prst="textNoShape">
              <a:avLst/>
            </a:prstTxWarp>
            <a:spAutoFit/>
          </a:bodyPr>
          <a:lstStyle/>
          <a:p>
            <a:pPr algn="l">
              <a:spcBef>
                <a:spcPct val="50000"/>
              </a:spcBef>
            </a:pPr>
            <a:r>
              <a:rPr lang="en-US" sz="1200" dirty="0">
                <a:latin typeface="Helvetica" pitchFamily="1" charset="0"/>
              </a:rPr>
              <a:t>8</a:t>
            </a:r>
            <a:endParaRPr lang="en-US" dirty="0"/>
          </a:p>
        </p:txBody>
      </p:sp>
      <p:sp>
        <p:nvSpPr>
          <p:cNvPr id="17414" name="Rectangle 18">
            <a:extLst>
              <a:ext uri="{FF2B5EF4-FFF2-40B4-BE49-F238E27FC236}">
                <a16:creationId xmlns:a16="http://schemas.microsoft.com/office/drawing/2014/main" id="{97AF0AF2-198F-5123-BC7F-762CBE7C23C3}"/>
              </a:ext>
            </a:extLst>
          </p:cNvPr>
          <p:cNvSpPr>
            <a:spLocks noChangeArrowheads="1"/>
          </p:cNvSpPr>
          <p:nvPr/>
        </p:nvSpPr>
        <p:spPr bwMode="auto">
          <a:xfrm>
            <a:off x="1057093" y="47093"/>
            <a:ext cx="7237413" cy="1014172"/>
          </a:xfrm>
          <a:prstGeom prst="rect">
            <a:avLst/>
          </a:prstGeom>
          <a:gradFill rotWithShape="0">
            <a:gsLst>
              <a:gs pos="0">
                <a:schemeClr val="bg1"/>
              </a:gs>
              <a:gs pos="100000">
                <a:srgbClr val="009900"/>
              </a:gs>
            </a:gsLst>
            <a:lin ang="18900000" scaled="1"/>
          </a:gradFill>
          <a:ln w="9525">
            <a:noFill/>
            <a:miter lim="800000"/>
            <a:headEnd/>
            <a:tailEnd/>
          </a:ln>
        </p:spPr>
        <p:txBody>
          <a:bodyPr anchor="ctr">
            <a:prstTxWarp prst="textNoShape">
              <a:avLst/>
            </a:prstTxWarp>
          </a:bodyPr>
          <a:lstStyle/>
          <a:p>
            <a:pPr algn="ctr"/>
            <a:r>
              <a:rPr lang="en-GB" sz="3600" dirty="0">
                <a:solidFill>
                  <a:srgbClr val="FF0000"/>
                </a:solidFill>
              </a:rPr>
              <a:t>M&amp;O Contributions 2026</a:t>
            </a:r>
          </a:p>
        </p:txBody>
      </p:sp>
      <p:sp>
        <p:nvSpPr>
          <p:cNvPr id="17419" name="Text Box 6">
            <a:extLst>
              <a:ext uri="{FF2B5EF4-FFF2-40B4-BE49-F238E27FC236}">
                <a16:creationId xmlns:a16="http://schemas.microsoft.com/office/drawing/2014/main" id="{0AFA157D-E147-1730-D449-06EC11804BB1}"/>
              </a:ext>
            </a:extLst>
          </p:cNvPr>
          <p:cNvSpPr txBox="1">
            <a:spLocks noChangeArrowheads="1"/>
          </p:cNvSpPr>
          <p:nvPr/>
        </p:nvSpPr>
        <p:spPr bwMode="auto">
          <a:xfrm>
            <a:off x="533400" y="6581775"/>
            <a:ext cx="950901"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Helvetica" pitchFamily="1" charset="0"/>
              </a:rPr>
              <a:t>18/05/2025</a:t>
            </a:r>
            <a:endParaRPr lang="en-US" dirty="0"/>
          </a:p>
        </p:txBody>
      </p:sp>
      <p:sp>
        <p:nvSpPr>
          <p:cNvPr id="12" name="Rectangle 11">
            <a:extLst>
              <a:ext uri="{FF2B5EF4-FFF2-40B4-BE49-F238E27FC236}">
                <a16:creationId xmlns:a16="http://schemas.microsoft.com/office/drawing/2014/main" id="{2B752CBB-64AB-833B-11B3-D3BE49A69BDF}"/>
              </a:ext>
            </a:extLst>
          </p:cNvPr>
          <p:cNvSpPr/>
          <p:nvPr/>
        </p:nvSpPr>
        <p:spPr>
          <a:xfrm>
            <a:off x="2004464" y="1341438"/>
            <a:ext cx="184666" cy="369332"/>
          </a:xfrm>
          <a:prstGeom prst="rect">
            <a:avLst/>
          </a:prstGeom>
        </p:spPr>
        <p:txBody>
          <a:bodyPr wrap="none">
            <a:spAutoFit/>
          </a:bodyPr>
          <a:lstStyle/>
          <a:p>
            <a:r>
              <a:rPr lang="en-US" dirty="0">
                <a:solidFill>
                  <a:srgbClr val="990099"/>
                </a:solidFill>
                <a:latin typeface="Helvetica" pitchFamily="1" charset="0"/>
                <a:sym typeface="Wingdings" pitchFamily="1" charset="2"/>
              </a:rPr>
              <a:t> </a:t>
            </a:r>
            <a:endParaRPr lang="en-US" dirty="0"/>
          </a:p>
        </p:txBody>
      </p:sp>
      <p:sp>
        <p:nvSpPr>
          <p:cNvPr id="13" name="Rectangle 28">
            <a:extLst>
              <a:ext uri="{FF2B5EF4-FFF2-40B4-BE49-F238E27FC236}">
                <a16:creationId xmlns:a16="http://schemas.microsoft.com/office/drawing/2014/main" id="{33587F11-CD6B-BE8A-F417-0EABD8E87C0A}"/>
              </a:ext>
            </a:extLst>
          </p:cNvPr>
          <p:cNvSpPr>
            <a:spLocks noChangeArrowheads="1"/>
          </p:cNvSpPr>
          <p:nvPr/>
        </p:nvSpPr>
        <p:spPr bwMode="auto">
          <a:xfrm>
            <a:off x="3902964" y="6608324"/>
            <a:ext cx="1300805" cy="276999"/>
          </a:xfrm>
          <a:prstGeom prst="rect">
            <a:avLst/>
          </a:prstGeom>
          <a:noFill/>
          <a:ln w="9525">
            <a:noFill/>
            <a:miter lim="800000"/>
            <a:headEnd/>
            <a:tailEnd/>
          </a:ln>
        </p:spPr>
        <p:txBody>
          <a:bodyPr wrap="none">
            <a:prstTxWarp prst="textNoShape">
              <a:avLst/>
            </a:prstTxWarp>
            <a:spAutoFit/>
          </a:bodyPr>
          <a:lstStyle/>
          <a:p>
            <a:pPr algn="l"/>
            <a:r>
              <a:rPr lang="en-US" sz="1200" dirty="0">
                <a:latin typeface="Arial" pitchFamily="1" charset="0"/>
              </a:rPr>
              <a:t> Wolfgang Funk</a:t>
            </a:r>
          </a:p>
        </p:txBody>
      </p:sp>
      <p:pic>
        <p:nvPicPr>
          <p:cNvPr id="6" name="Picture 5">
            <a:extLst>
              <a:ext uri="{FF2B5EF4-FFF2-40B4-BE49-F238E27FC236}">
                <a16:creationId xmlns:a16="http://schemas.microsoft.com/office/drawing/2014/main" id="{03CA087B-C5EF-553D-17E5-D232BD511CA1}"/>
              </a:ext>
            </a:extLst>
          </p:cNvPr>
          <p:cNvPicPr>
            <a:picLocks noChangeAspect="1"/>
          </p:cNvPicPr>
          <p:nvPr/>
        </p:nvPicPr>
        <p:blipFill>
          <a:blip r:embed="rId2"/>
          <a:stretch>
            <a:fillRect/>
          </a:stretch>
        </p:blipFill>
        <p:spPr>
          <a:xfrm>
            <a:off x="-7362" y="9081"/>
            <a:ext cx="1064455" cy="945077"/>
          </a:xfrm>
          <a:prstGeom prst="rect">
            <a:avLst/>
          </a:prstGeom>
        </p:spPr>
      </p:pic>
      <p:graphicFrame>
        <p:nvGraphicFramePr>
          <p:cNvPr id="2" name="Table 1">
            <a:extLst>
              <a:ext uri="{FF2B5EF4-FFF2-40B4-BE49-F238E27FC236}">
                <a16:creationId xmlns:a16="http://schemas.microsoft.com/office/drawing/2014/main" id="{4B8AED11-6350-F666-AF75-DEF77DA2F5F3}"/>
              </a:ext>
            </a:extLst>
          </p:cNvPr>
          <p:cNvGraphicFramePr>
            <a:graphicFrameLocks noGrp="1"/>
          </p:cNvGraphicFramePr>
          <p:nvPr>
            <p:extLst>
              <p:ext uri="{D42A27DB-BD31-4B8C-83A1-F6EECF244321}">
                <p14:modId xmlns:p14="http://schemas.microsoft.com/office/powerpoint/2010/main" val="2237164722"/>
              </p:ext>
            </p:extLst>
          </p:nvPr>
        </p:nvGraphicFramePr>
        <p:xfrm>
          <a:off x="59602" y="1059140"/>
          <a:ext cx="9031847" cy="4791929"/>
        </p:xfrm>
        <a:graphic>
          <a:graphicData uri="http://schemas.openxmlformats.org/drawingml/2006/table">
            <a:tbl>
              <a:tblPr>
                <a:tableStyleId>{5C22544A-7EE6-4342-B048-85BDC9FD1C3A}</a:tableStyleId>
              </a:tblPr>
              <a:tblGrid>
                <a:gridCol w="1646741">
                  <a:extLst>
                    <a:ext uri="{9D8B030D-6E8A-4147-A177-3AD203B41FA5}">
                      <a16:colId xmlns:a16="http://schemas.microsoft.com/office/drawing/2014/main" val="3939059255"/>
                    </a:ext>
                  </a:extLst>
                </a:gridCol>
                <a:gridCol w="869930">
                  <a:extLst>
                    <a:ext uri="{9D8B030D-6E8A-4147-A177-3AD203B41FA5}">
                      <a16:colId xmlns:a16="http://schemas.microsoft.com/office/drawing/2014/main" val="2930360056"/>
                    </a:ext>
                  </a:extLst>
                </a:gridCol>
                <a:gridCol w="1557284">
                  <a:extLst>
                    <a:ext uri="{9D8B030D-6E8A-4147-A177-3AD203B41FA5}">
                      <a16:colId xmlns:a16="http://schemas.microsoft.com/office/drawing/2014/main" val="2012642090"/>
                    </a:ext>
                  </a:extLst>
                </a:gridCol>
                <a:gridCol w="2201678">
                  <a:extLst>
                    <a:ext uri="{9D8B030D-6E8A-4147-A177-3AD203B41FA5}">
                      <a16:colId xmlns:a16="http://schemas.microsoft.com/office/drawing/2014/main" val="3930418063"/>
                    </a:ext>
                  </a:extLst>
                </a:gridCol>
                <a:gridCol w="2756214">
                  <a:extLst>
                    <a:ext uri="{9D8B030D-6E8A-4147-A177-3AD203B41FA5}">
                      <a16:colId xmlns:a16="http://schemas.microsoft.com/office/drawing/2014/main" val="482820735"/>
                    </a:ext>
                  </a:extLst>
                </a:gridCol>
              </a:tblGrid>
              <a:tr h="411731">
                <a:tc>
                  <a:txBody>
                    <a:bodyPr/>
                    <a:lstStyle/>
                    <a:p>
                      <a:pPr>
                        <a:lnSpc>
                          <a:spcPct val="115000"/>
                        </a:lnSpc>
                      </a:pPr>
                      <a:r>
                        <a:rPr lang="en-GB" sz="1200" b="1">
                          <a:effectLst/>
                          <a:latin typeface="+mn-lt"/>
                        </a:rPr>
                        <a:t>Funding Agency</a:t>
                      </a:r>
                      <a:endParaRPr lang="en-CH" sz="1200" b="1">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dirty="0">
                          <a:effectLst/>
                          <a:latin typeface="+mn-lt"/>
                        </a:rPr>
                        <a:t>Scientists</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Theorists or Emeritus</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M&amp;O total</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b="1" dirty="0">
                          <a:effectLst/>
                          <a:latin typeface="+mn-lt"/>
                          <a:ea typeface="Times New Roman" panose="02020603050405020304" pitchFamily="18" charset="0"/>
                          <a:cs typeface="Times New Roman" panose="02020603050405020304" pitchFamily="18" charset="0"/>
                        </a:rPr>
                        <a:t>paid</a:t>
                      </a:r>
                    </a:p>
                    <a:p>
                      <a:pPr marR="90805" algn="ct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2121915808"/>
                  </a:ext>
                </a:extLst>
              </a:tr>
              <a:tr h="199094">
                <a:tc>
                  <a:txBody>
                    <a:bodyPr/>
                    <a:lstStyle/>
                    <a:p>
                      <a:pP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r>
                        <a:rPr lang="en-GB" sz="1200">
                          <a:effectLst/>
                          <a:latin typeface="+mn-lt"/>
                        </a:rPr>
                        <a:t> </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r">
                        <a:lnSpc>
                          <a:spcPct val="115000"/>
                        </a:lnSpc>
                      </a:pP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98352749"/>
                  </a:ext>
                </a:extLst>
              </a:tr>
              <a:tr h="199094">
                <a:tc>
                  <a:txBody>
                    <a:bodyPr/>
                    <a:lstStyle/>
                    <a:p>
                      <a:pPr>
                        <a:lnSpc>
                          <a:spcPct val="115000"/>
                        </a:lnSpc>
                      </a:pPr>
                      <a:r>
                        <a:rPr lang="en-GB" sz="1200">
                          <a:effectLst/>
                          <a:latin typeface="+mn-lt"/>
                        </a:rPr>
                        <a:t>Bulgaria</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87744906"/>
                  </a:ext>
                </a:extLst>
              </a:tr>
              <a:tr h="199094">
                <a:tc>
                  <a:txBody>
                    <a:bodyPr/>
                    <a:lstStyle/>
                    <a:p>
                      <a:pPr>
                        <a:lnSpc>
                          <a:spcPct val="115000"/>
                        </a:lnSpc>
                      </a:pPr>
                      <a:r>
                        <a:rPr lang="en-GB" sz="1200">
                          <a:effectLst/>
                          <a:latin typeface="+mn-lt"/>
                        </a:rPr>
                        <a:t>CERN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8</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36’000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253925508"/>
                  </a:ext>
                </a:extLst>
              </a:tr>
              <a:tr h="199094">
                <a:tc>
                  <a:txBody>
                    <a:bodyPr/>
                    <a:lstStyle/>
                    <a:p>
                      <a:pPr>
                        <a:lnSpc>
                          <a:spcPct val="115000"/>
                        </a:lnSpc>
                      </a:pPr>
                      <a:r>
                        <a:rPr lang="en-GB" sz="1200" dirty="0">
                          <a:effectLst/>
                          <a:latin typeface="+mn-lt"/>
                        </a:rPr>
                        <a:t>Chile, SAPHIR</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6</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27’000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1802860498"/>
                  </a:ext>
                </a:extLst>
              </a:tr>
              <a:tr h="199094">
                <a:tc>
                  <a:txBody>
                    <a:bodyPr/>
                    <a:lstStyle/>
                    <a:p>
                      <a:pPr>
                        <a:lnSpc>
                          <a:spcPct val="115000"/>
                        </a:lnSpc>
                      </a:pPr>
                      <a:r>
                        <a:rPr lang="en-GB" sz="1200" dirty="0">
                          <a:effectLst/>
                          <a:latin typeface="+mn-lt"/>
                        </a:rPr>
                        <a:t>Denmark, NBI</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050317883"/>
                  </a:ext>
                </a:extLst>
              </a:tr>
              <a:tr h="199094">
                <a:tc>
                  <a:txBody>
                    <a:bodyPr/>
                    <a:lstStyle/>
                    <a:p>
                      <a:pPr>
                        <a:lnSpc>
                          <a:spcPct val="115000"/>
                        </a:lnSpc>
                      </a:pPr>
                      <a:r>
                        <a:rPr lang="en-GB" sz="1200">
                          <a:effectLst/>
                          <a:latin typeface="+mn-lt"/>
                        </a:rPr>
                        <a:t>Germany, Berlin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1367205417"/>
                  </a:ext>
                </a:extLst>
              </a:tr>
              <a:tr h="199094">
                <a:tc>
                  <a:txBody>
                    <a:bodyPr/>
                    <a:lstStyle/>
                    <a:p>
                      <a:pPr>
                        <a:lnSpc>
                          <a:spcPct val="115000"/>
                        </a:lnSpc>
                      </a:pPr>
                      <a:r>
                        <a:rPr lang="en-GB" sz="1200" dirty="0">
                          <a:effectLst/>
                          <a:latin typeface="+mn-lt"/>
                        </a:rPr>
                        <a:t>Germany, Mainz</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910805352"/>
                  </a:ext>
                </a:extLst>
              </a:tr>
              <a:tr h="199094">
                <a:tc>
                  <a:txBody>
                    <a:bodyPr/>
                    <a:lstStyle/>
                    <a:p>
                      <a:pPr>
                        <a:lnSpc>
                          <a:spcPct val="115000"/>
                        </a:lnSpc>
                      </a:pPr>
                      <a:r>
                        <a:rPr lang="en-CH" sz="1200" dirty="0">
                          <a:effectLst/>
                          <a:latin typeface="+mn-lt"/>
                          <a:ea typeface="Times New Roman" panose="02020603050405020304" pitchFamily="18" charset="0"/>
                          <a:cs typeface="Times New Roman" panose="02020603050405020304" pitchFamily="18" charset="0"/>
                        </a:rPr>
                        <a:t>Germany, Hamburg</a:t>
                      </a: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1841086576"/>
                  </a:ext>
                </a:extLst>
              </a:tr>
              <a:tr h="199094">
                <a:tc>
                  <a:txBody>
                    <a:bodyPr/>
                    <a:lstStyle/>
                    <a:p>
                      <a:pPr>
                        <a:lnSpc>
                          <a:spcPct val="115000"/>
                        </a:lnSpc>
                      </a:pPr>
                      <a:r>
                        <a:rPr lang="en-GB" sz="1200">
                          <a:effectLst/>
                          <a:latin typeface="+mn-lt"/>
                        </a:rPr>
                        <a:t>Italy, INFN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49</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2</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220’500</a:t>
                      </a:r>
                    </a:p>
                  </a:txBody>
                  <a:tcPr marL="19050" marR="19050" marT="0" marB="0" anchor="ctr"/>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nchor="ctr"/>
                </a:tc>
                <a:extLst>
                  <a:ext uri="{0D108BD9-81ED-4DB2-BD59-A6C34878D82A}">
                    <a16:rowId xmlns:a16="http://schemas.microsoft.com/office/drawing/2014/main" val="3281270782"/>
                  </a:ext>
                </a:extLst>
              </a:tr>
              <a:tr h="199094">
                <a:tc>
                  <a:txBody>
                    <a:bodyPr/>
                    <a:lstStyle/>
                    <a:p>
                      <a:pPr>
                        <a:lnSpc>
                          <a:spcPct val="115000"/>
                        </a:lnSpc>
                      </a:pPr>
                      <a:r>
                        <a:rPr lang="en-GB" sz="1200">
                          <a:effectLst/>
                          <a:latin typeface="+mn-lt"/>
                        </a:rPr>
                        <a:t>Japan, JSPS</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4</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18’000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2605297578"/>
                  </a:ext>
                </a:extLst>
              </a:tr>
              <a:tr h="199094">
                <a:tc>
                  <a:txBody>
                    <a:bodyPr/>
                    <a:lstStyle/>
                    <a:p>
                      <a:pPr>
                        <a:lnSpc>
                          <a:spcPct val="115000"/>
                        </a:lnSpc>
                      </a:pPr>
                      <a:r>
                        <a:rPr lang="en-GB" sz="1200">
                          <a:effectLst/>
                          <a:latin typeface="+mn-lt"/>
                        </a:rPr>
                        <a:t>Korea, GNU</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7</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31’500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2135659425"/>
                  </a:ext>
                </a:extLst>
              </a:tr>
              <a:tr h="199094">
                <a:tc>
                  <a:txBody>
                    <a:bodyPr/>
                    <a:lstStyle/>
                    <a:p>
                      <a:pPr>
                        <a:lnSpc>
                          <a:spcPct val="115000"/>
                        </a:lnSpc>
                      </a:pPr>
                      <a:r>
                        <a:rPr lang="en-GB" sz="1200">
                          <a:effectLst/>
                          <a:latin typeface="+mn-lt"/>
                        </a:rPr>
                        <a:t>Netherlands, Leiden</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026672852"/>
                  </a:ext>
                </a:extLst>
              </a:tr>
              <a:tr h="199094">
                <a:tc>
                  <a:txBody>
                    <a:bodyPr/>
                    <a:lstStyle/>
                    <a:p>
                      <a:pPr>
                        <a:lnSpc>
                          <a:spcPct val="115000"/>
                        </a:lnSpc>
                      </a:pPr>
                      <a:r>
                        <a:rPr lang="en-GB" sz="1200" dirty="0">
                          <a:effectLst/>
                          <a:latin typeface="+mn-lt"/>
                        </a:rPr>
                        <a:t>Portugal, LIP</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3</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13’500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857249668"/>
                  </a:ext>
                </a:extLst>
              </a:tr>
              <a:tr h="199094">
                <a:tc>
                  <a:txBody>
                    <a:bodyPr/>
                    <a:lstStyle/>
                    <a:p>
                      <a:pPr>
                        <a:lnSpc>
                          <a:spcPct val="115000"/>
                        </a:lnSpc>
                      </a:pPr>
                      <a:r>
                        <a:rPr lang="en-GB" sz="1200">
                          <a:effectLst/>
                          <a:latin typeface="+mn-lt"/>
                        </a:rPr>
                        <a:t>Spain, CSIC</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0</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tc>
                  <a:txBody>
                    <a:bodyPr/>
                    <a:lstStyle/>
                    <a:p>
                      <a:pPr marR="90805" algn="ctr">
                        <a:lnSpc>
                          <a:spcPct val="115000"/>
                        </a:lnSpc>
                      </a:pPr>
                      <a:r>
                        <a:rPr lang="en-CH" sz="1200">
                          <a:effectLst/>
                          <a:latin typeface="+mn-lt"/>
                          <a:ea typeface="Times New Roman" panose="02020603050405020304" pitchFamily="18" charset="0"/>
                          <a:cs typeface="Times New Roman" panose="02020603050405020304" pitchFamily="18" charset="0"/>
                        </a:rPr>
                        <a:t>-</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2875922470"/>
                  </a:ext>
                </a:extLst>
              </a:tr>
              <a:tr h="199094">
                <a:tc>
                  <a:txBody>
                    <a:bodyPr/>
                    <a:lstStyle/>
                    <a:p>
                      <a:pPr>
                        <a:lnSpc>
                          <a:spcPct val="115000"/>
                        </a:lnSpc>
                      </a:pPr>
                      <a:r>
                        <a:rPr lang="en-GB" sz="1200">
                          <a:effectLst/>
                          <a:latin typeface="+mn-lt"/>
                        </a:rPr>
                        <a:t>Switzerland, EPFL</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7</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31’500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5230169"/>
                  </a:ext>
                </a:extLst>
              </a:tr>
              <a:tr h="199094">
                <a:tc>
                  <a:txBody>
                    <a:bodyPr/>
                    <a:lstStyle/>
                    <a:p>
                      <a:pPr>
                        <a:lnSpc>
                          <a:spcPct val="115000"/>
                        </a:lnSpc>
                      </a:pPr>
                      <a:r>
                        <a:rPr lang="en-GB" sz="1200" dirty="0">
                          <a:effectLst/>
                          <a:latin typeface="+mn-lt"/>
                        </a:rPr>
                        <a:t>Switzerland, Zurich</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a:effectLst/>
                          <a:latin typeface="+mn-lt"/>
                        </a:rPr>
                        <a:t>2</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1885265451"/>
                  </a:ext>
                </a:extLst>
              </a:tr>
              <a:tr h="199094">
                <a:tc>
                  <a:txBody>
                    <a:bodyPr/>
                    <a:lstStyle/>
                    <a:p>
                      <a:pPr>
                        <a:lnSpc>
                          <a:spcPct val="115000"/>
                        </a:lnSpc>
                      </a:pPr>
                      <a:r>
                        <a:rPr lang="en-CH" sz="1200" dirty="0">
                          <a:effectLst/>
                          <a:latin typeface="+mn-lt"/>
                          <a:ea typeface="Times New Roman" panose="02020603050405020304" pitchFamily="18" charset="0"/>
                          <a:cs typeface="Times New Roman" panose="02020603050405020304" pitchFamily="18" charset="0"/>
                        </a:rPr>
                        <a:t>Thailand</a:t>
                      </a:r>
                    </a:p>
                  </a:txBody>
                  <a:tcPr marL="19050" marR="19050" marT="0" marB="0"/>
                </a:tc>
                <a:tc>
                  <a:txBody>
                    <a:bodyPr/>
                    <a:lstStyle/>
                    <a:p>
                      <a:pPr marR="90170" algn="ctr">
                        <a:lnSpc>
                          <a:spcPct val="115000"/>
                        </a:lnSpc>
                      </a:pPr>
                      <a:r>
                        <a:rPr lang="en-CH" sz="1200" dirty="0">
                          <a:effectLst/>
                          <a:latin typeface="+mn-lt"/>
                          <a:ea typeface="Times New Roman" panose="02020603050405020304" pitchFamily="18" charset="0"/>
                          <a:cs typeface="Times New Roman" panose="02020603050405020304" pitchFamily="18" charset="0"/>
                        </a:rPr>
                        <a:t>2</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9’000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dirty="0">
                          <a:effectLst/>
                          <a:latin typeface="+mn-lt"/>
                          <a:ea typeface="Times New Roman" panose="02020603050405020304" pitchFamily="18" charset="0"/>
                          <a:cs typeface="Times New Roman" panose="02020603050405020304" pitchFamily="18" charset="0"/>
                        </a:rPr>
                        <a:t>1’000 (2.4.25)</a:t>
                      </a:r>
                    </a:p>
                  </a:txBody>
                  <a:tcPr marL="19050" marR="19050" marT="0" marB="0"/>
                </a:tc>
                <a:extLst>
                  <a:ext uri="{0D108BD9-81ED-4DB2-BD59-A6C34878D82A}">
                    <a16:rowId xmlns:a16="http://schemas.microsoft.com/office/drawing/2014/main" val="3213748616"/>
                  </a:ext>
                </a:extLst>
              </a:tr>
              <a:tr h="199094">
                <a:tc>
                  <a:txBody>
                    <a:bodyPr/>
                    <a:lstStyle/>
                    <a:p>
                      <a:pPr>
                        <a:lnSpc>
                          <a:spcPct val="115000"/>
                        </a:lnSpc>
                      </a:pPr>
                      <a:r>
                        <a:rPr lang="en-GB" sz="1200" dirty="0" err="1">
                          <a:effectLst/>
                          <a:latin typeface="+mn-lt"/>
                        </a:rPr>
                        <a:t>Turkiye</a:t>
                      </a:r>
                      <a:r>
                        <a:rPr lang="en-GB" sz="1200" dirty="0">
                          <a:effectLst/>
                          <a:latin typeface="+mn-lt"/>
                        </a:rPr>
                        <a:t>, METU</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736368224"/>
                  </a:ext>
                </a:extLst>
              </a:tr>
              <a:tr h="199094">
                <a:tc>
                  <a:txBody>
                    <a:bodyPr/>
                    <a:lstStyle/>
                    <a:p>
                      <a:pPr>
                        <a:lnSpc>
                          <a:spcPct val="115000"/>
                        </a:lnSpc>
                      </a:pPr>
                      <a:r>
                        <a:rPr lang="en-GB" sz="1200">
                          <a:effectLst/>
                          <a:latin typeface="+mn-lt"/>
                        </a:rPr>
                        <a:t>UK, ICL</a:t>
                      </a:r>
                      <a:endParaRPr lang="en-CH" sz="120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ea typeface="Times New Roman" panose="02020603050405020304" pitchFamily="18" charset="0"/>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2612896206"/>
                  </a:ext>
                </a:extLst>
              </a:tr>
              <a:tr h="199094">
                <a:tc>
                  <a:txBody>
                    <a:bodyPr/>
                    <a:lstStyle/>
                    <a:p>
                      <a:pPr>
                        <a:lnSpc>
                          <a:spcPct val="115000"/>
                        </a:lnSpc>
                      </a:pPr>
                      <a:r>
                        <a:rPr lang="en-GB" sz="1200" dirty="0">
                          <a:effectLst/>
                          <a:latin typeface="+mn-lt"/>
                        </a:rPr>
                        <a:t>UK, UCL</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dirty="0">
                          <a:effectLst/>
                          <a:latin typeface="+mn-lt"/>
                          <a:cs typeface="Times New Roman" panose="02020603050405020304" pitchFamily="18" charset="0"/>
                        </a:rPr>
                        <a:t>1</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dirty="0">
                          <a:effectLst/>
                          <a:latin typeface="+mn-lt"/>
                          <a:cs typeface="Times New Roman" panose="02020603050405020304" pitchFamily="18" charset="0"/>
                        </a:rPr>
                        <a:t>0</a:t>
                      </a:r>
                      <a:endParaRPr lang="en-CH" sz="1200"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4’500</a:t>
                      </a:r>
                    </a:p>
                  </a:txBody>
                  <a:tcPr marL="19050" marR="19050" marT="0" marB="0"/>
                </a:tc>
                <a:tc>
                  <a:txBody>
                    <a:bodyPr/>
                    <a:lstStyle/>
                    <a:p>
                      <a:pPr marR="90805" algn="ctr">
                        <a:lnSpc>
                          <a:spcPct val="115000"/>
                        </a:lnSpc>
                      </a:pPr>
                      <a:r>
                        <a:rPr lang="en-CH" sz="1200" dirty="0">
                          <a:effectLst/>
                          <a:latin typeface="+mn-lt"/>
                          <a:ea typeface="Times New Roman" panose="02020603050405020304" pitchFamily="18" charset="0"/>
                          <a:cs typeface="Times New Roman" panose="02020603050405020304" pitchFamily="18" charset="0"/>
                        </a:rPr>
                        <a:t>-</a:t>
                      </a:r>
                    </a:p>
                  </a:txBody>
                  <a:tcPr marL="19050" marR="19050" marT="0" marB="0"/>
                </a:tc>
                <a:extLst>
                  <a:ext uri="{0D108BD9-81ED-4DB2-BD59-A6C34878D82A}">
                    <a16:rowId xmlns:a16="http://schemas.microsoft.com/office/drawing/2014/main" val="1426657786"/>
                  </a:ext>
                </a:extLst>
              </a:tr>
              <a:tr h="199159">
                <a:tc>
                  <a:txBody>
                    <a:bodyPr/>
                    <a:lstStyle/>
                    <a:p>
                      <a:pPr>
                        <a:lnSpc>
                          <a:spcPct val="115000"/>
                        </a:lnSpc>
                      </a:pPr>
                      <a:r>
                        <a:rPr lang="en-GB" sz="1200" b="1" dirty="0">
                          <a:effectLst/>
                          <a:latin typeface="+mn-lt"/>
                        </a:rPr>
                        <a:t>Total</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r>
                        <a:rPr lang="en-GB" sz="1200" b="1" dirty="0">
                          <a:effectLst/>
                          <a:latin typeface="+mn-lt"/>
                          <a:ea typeface="Times New Roman" panose="02020603050405020304" pitchFamily="18" charset="0"/>
                          <a:cs typeface="Times New Roman" panose="02020603050405020304" pitchFamily="18" charset="0"/>
                        </a:rPr>
                        <a:t>97</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GB" sz="1200" b="1" dirty="0">
                          <a:effectLst/>
                          <a:latin typeface="+mn-lt"/>
                        </a:rPr>
                        <a:t>14</a:t>
                      </a: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r>
                        <a:rPr lang="en-CH" sz="1200" b="1" dirty="0">
                          <a:effectLst/>
                          <a:latin typeface="+mn-lt"/>
                          <a:ea typeface="Times New Roman" panose="02020603050405020304" pitchFamily="18" charset="0"/>
                          <a:cs typeface="Times New Roman" panose="02020603050405020304" pitchFamily="18" charset="0"/>
                        </a:rPr>
                        <a:t>436’500</a:t>
                      </a: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r>
                        <a:rPr lang="en-CH" sz="1200" b="1" dirty="0">
                          <a:effectLst/>
                          <a:latin typeface="+mn-lt"/>
                          <a:ea typeface="Times New Roman" panose="02020603050405020304" pitchFamily="18" charset="0"/>
                          <a:cs typeface="Times New Roman" panose="02020603050405020304" pitchFamily="18" charset="0"/>
                        </a:rPr>
                        <a:t>1’000 (for M&amp;O ’26 incl inkind)</a:t>
                      </a:r>
                    </a:p>
                  </a:txBody>
                  <a:tcPr marL="19050" marR="19050" marT="0" marB="0"/>
                </a:tc>
                <a:extLst>
                  <a:ext uri="{0D108BD9-81ED-4DB2-BD59-A6C34878D82A}">
                    <a16:rowId xmlns:a16="http://schemas.microsoft.com/office/drawing/2014/main" val="2207743654"/>
                  </a:ext>
                </a:extLst>
              </a:tr>
              <a:tr h="199159">
                <a:tc>
                  <a:txBody>
                    <a:bodyPr/>
                    <a:lstStyle/>
                    <a:p>
                      <a:pP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170" algn="ct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R="90805" algn="ctr">
                        <a:lnSpc>
                          <a:spcPct val="115000"/>
                        </a:lnSpc>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tc>
                  <a:txBody>
                    <a:bodyPr/>
                    <a:lstStyle/>
                    <a:p>
                      <a:pPr marL="0" marR="90805" lvl="0" indent="0" algn="ctr" defTabSz="457200" rtl="0" eaLnBrk="1" fontAlgn="auto" latinLnBrk="0" hangingPunct="1">
                        <a:lnSpc>
                          <a:spcPct val="115000"/>
                        </a:lnSpc>
                        <a:spcBef>
                          <a:spcPts val="0"/>
                        </a:spcBef>
                        <a:spcAft>
                          <a:spcPts val="0"/>
                        </a:spcAft>
                        <a:buClrTx/>
                        <a:buSzTx/>
                        <a:buFontTx/>
                        <a:buNone/>
                        <a:tabLst/>
                        <a:defRPr/>
                      </a:pPr>
                      <a:endParaRPr lang="en-CH" sz="1200" b="1" dirty="0">
                        <a:effectLst/>
                        <a:latin typeface="+mn-lt"/>
                        <a:ea typeface="Times New Roman" panose="02020603050405020304" pitchFamily="18" charset="0"/>
                        <a:cs typeface="Times New Roman" panose="02020603050405020304" pitchFamily="18" charset="0"/>
                      </a:endParaRPr>
                    </a:p>
                  </a:txBody>
                  <a:tcPr marL="19050" marR="19050" marT="0" marB="0"/>
                </a:tc>
                <a:extLst>
                  <a:ext uri="{0D108BD9-81ED-4DB2-BD59-A6C34878D82A}">
                    <a16:rowId xmlns:a16="http://schemas.microsoft.com/office/drawing/2014/main" val="3925668958"/>
                  </a:ext>
                </a:extLst>
              </a:tr>
            </a:tbl>
          </a:graphicData>
        </a:graphic>
      </p:graphicFrame>
    </p:spTree>
    <p:extLst>
      <p:ext uri="{BB962C8B-B14F-4D97-AF65-F5344CB8AC3E}">
        <p14:creationId xmlns:p14="http://schemas.microsoft.com/office/powerpoint/2010/main" val="27776314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149968</TotalTime>
  <Words>2979</Words>
  <Application>Microsoft Macintosh PowerPoint</Application>
  <PresentationFormat>On-screen Show (4:3)</PresentationFormat>
  <Paragraphs>1434</Paragraphs>
  <Slides>15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Helvetica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Wolfgang Funk</dc:creator>
  <cp:lastModifiedBy>Wolfgang Funk</cp:lastModifiedBy>
  <cp:revision>1222</cp:revision>
  <cp:lastPrinted>2025-04-04T05:33:38Z</cp:lastPrinted>
  <dcterms:created xsi:type="dcterms:W3CDTF">2012-11-27T09:38:35Z</dcterms:created>
  <dcterms:modified xsi:type="dcterms:W3CDTF">2025-06-18T11:32:05Z</dcterms:modified>
</cp:coreProperties>
</file>