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36"/>
  </p:notesMasterIdLst>
  <p:handoutMasterIdLst>
    <p:handoutMasterId r:id="rId37"/>
  </p:handoutMasterIdLst>
  <p:sldIdLst>
    <p:sldId id="306" r:id="rId5"/>
    <p:sldId id="257" r:id="rId6"/>
    <p:sldId id="262" r:id="rId7"/>
    <p:sldId id="314" r:id="rId8"/>
    <p:sldId id="315" r:id="rId9"/>
    <p:sldId id="316" r:id="rId10"/>
    <p:sldId id="334" r:id="rId11"/>
    <p:sldId id="335" r:id="rId12"/>
    <p:sldId id="317" r:id="rId13"/>
    <p:sldId id="318" r:id="rId14"/>
    <p:sldId id="319" r:id="rId15"/>
    <p:sldId id="323" r:id="rId16"/>
    <p:sldId id="320" r:id="rId17"/>
    <p:sldId id="322" r:id="rId18"/>
    <p:sldId id="321" r:id="rId19"/>
    <p:sldId id="337" r:id="rId20"/>
    <p:sldId id="338" r:id="rId21"/>
    <p:sldId id="326" r:id="rId22"/>
    <p:sldId id="327" r:id="rId23"/>
    <p:sldId id="336" r:id="rId24"/>
    <p:sldId id="328" r:id="rId25"/>
    <p:sldId id="330" r:id="rId26"/>
    <p:sldId id="329" r:id="rId27"/>
    <p:sldId id="313" r:id="rId28"/>
    <p:sldId id="303" r:id="rId29"/>
    <p:sldId id="331" r:id="rId30"/>
    <p:sldId id="332" r:id="rId31"/>
    <p:sldId id="333" r:id="rId32"/>
    <p:sldId id="274" r:id="rId33"/>
    <p:sldId id="324" r:id="rId34"/>
    <p:sldId id="325" r:id="rId3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2" userDrawn="1">
          <p15:clr>
            <a:srgbClr val="A4A3A4"/>
          </p15:clr>
        </p15:guide>
        <p15:guide id="2" pos="7056" userDrawn="1">
          <p15:clr>
            <a:srgbClr val="A4A3A4"/>
          </p15:clr>
        </p15:guide>
        <p15:guide id="3" orient="horz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967" autoAdjust="0"/>
  </p:normalViewPr>
  <p:slideViewPr>
    <p:cSldViewPr snapToGrid="0">
      <p:cViewPr>
        <p:scale>
          <a:sx n="52" d="100"/>
          <a:sy n="52" d="100"/>
        </p:scale>
        <p:origin x="500" y="104"/>
      </p:cViewPr>
      <p:guideLst>
        <p:guide orient="horz" pos="1392"/>
        <p:guide pos="7056"/>
        <p:guide orient="horz"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B86346-59A2-4282-9A64-05524C79D8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61D54C-AFC8-47F5-B030-A8ED60D088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6B27D-C1ED-4C55-9062-2279210E96ED}" type="datetime1">
              <a:rPr lang="en-GB" smtClean="0"/>
              <a:t>28/05/2025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D8396-DC49-433C-84C0-BD573781E5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A06B3-9442-49D9-BE03-080DCCEA199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5AD26-F754-4E27-9D95-B069583AB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08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1EAF8-BEF3-4EDD-99CF-6435314FE1C9}" type="datetime1">
              <a:rPr lang="en-GB" smtClean="0"/>
              <a:pPr/>
              <a:t>28/05/2025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5939589-3E79-4C82-AA4A-FE78234FAA59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94968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72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12EBC-4938-5273-E7DF-633149764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E9D347-BAA8-501C-54A5-83AD3034BE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7A4492-97C4-5FD2-B8F8-766E89BB8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954C6-B4B6-D55E-7ABC-5FC007A60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60117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254E5-6B80-5CF3-336B-A5195695F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3C3543-A78D-360B-3F0A-D963C4FEE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D5BE5E-45F6-5AC7-F594-0805A290D0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B2606-B21B-93E3-0176-B9F3FC397F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61837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C51D0-ECD7-466C-D12B-19E2D6106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72CB84-95E2-59BE-E07C-1594A2E657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A2135F-820F-E6F9-2375-7D0BF44335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685AC-B8D8-3A17-2CB7-25E4A6A853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23999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7A512-E2F6-6D2B-46BE-D0E47B518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597C26-8A6E-B385-8518-8A7E36771E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8C335F-DB0F-F89F-5616-263CF64AE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62AE7-ACDE-39BD-7FA4-88ED3E076B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76633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570BD-2336-C3F5-159B-EF647D331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03E39-40F9-8C1C-3DC4-69721DE5F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D97347-CF9D-EB34-906E-97C3CF17E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A86C1-9D04-06B1-727B-F430D75B9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94571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EFD0F-3AE8-BA69-8A93-111DAE1AD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B84FA9-AFE5-B771-CDF2-D0A136EF3E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E3A8D5-BC16-23E2-E366-F2F2C64E7F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DFC2E-5E6C-F14F-2DAE-FAADF425EB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531900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3B8F7-D37D-226F-B723-461DD1118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2680FC-072B-2727-42FE-7B799100F6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B770B3-B622-1A93-7340-D8AA3D9B5F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674D9-43E1-E1F2-A14A-A71EE8CD3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6915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666E6-AF7D-0893-EF69-CFE3AF10F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DC8CB-A79C-731A-24AF-16E6E86D8D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0E55AA-3F21-CD3C-BFDB-A61BFC677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EB1FB-F3A9-3A23-C4A0-E7E1C46523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80570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4A3FF-6075-BEDB-2E24-04B0497FA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9D4031-9E7C-1A7D-AB70-CE0F58A55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ED6EC8-0D6A-F172-67CE-AD49D0FBA7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3B7C3-4A45-467F-0D8F-62348D74E3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20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14971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E8B68-53E2-5C9F-45B8-8479BA749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484375-6A2D-273C-D96A-9991C56542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46545C-71C2-87DB-EF7C-5CEB8EB1F6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52CF8D-D8A5-D79E-3AAF-956C53B538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21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6104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75663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112B2-7AB8-FB16-CBD8-D159C2824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2C2B99-A813-219C-45E1-2431A535D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E77349-C350-7789-2122-4CF6486045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98753-7C57-382A-DC84-6B87F189EA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6878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96518-C427-C927-C3CA-041C2E916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D774DC-0BA0-E114-2274-AA31E34751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367117-E157-F95C-4785-A3457259D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1EF6-99F9-6547-380D-7F381E26E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23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10754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366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0572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329AC-72AE-0E56-CD27-87880B5DC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578000-5F92-1960-3B51-664F75ACD6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C5F4A9-2C42-52D7-A0C4-F4490D039F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F4DB1-A403-FAAB-6BCD-33CD5BA76E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480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AE56D-02DF-B9E9-6870-46AB1523A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97B922-2186-9DDF-8BB8-5344CBD33C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42C7E3-E5D3-309C-8FA8-E05D341F7E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0E964-F34C-AE4F-665C-9F173CCB6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063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8CABD-B543-7050-BC8D-14BBF77CB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0BB0D2-D398-DE31-591D-06F8292785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382BC8-7251-2A8E-F880-4B2843748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A6568-9533-1949-CCF4-EFDCC6C108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059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42D00-D33B-6747-961F-9152114FB45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493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11732-F304-0F34-41C9-1FA6E2770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E2D104-3527-1A89-AD69-E55C05FF83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6D072A-7D05-970E-A39F-26A0234DCF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B83B4-7C16-5FD6-79B5-D7656EAD5F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30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27337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203B6-7869-170C-5D89-D84A53076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B4046C-10F9-C53B-007D-7B55545F1E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229EAF-97AB-6509-AD0D-9CCB604E85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131FA-0A8D-9035-E79E-92C17FBCFF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31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616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F4B8D-A338-DD64-864C-A3851CD9B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34C3B1-29AD-7BE1-D00B-B1BDFCC36B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65598F-0A0B-9E8F-7226-13D211B65C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7658F-6D0A-1EA0-EB5E-68BC0379D4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20888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5C47C-D825-71B4-16CA-800810CB7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C704D2-E8C0-2B2E-F44F-5817BAEDB7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2C8F04-0E9D-8BA4-3E65-645E5FA6DA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C66F9-1159-A637-D743-EA2912140C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9006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EE13E-4A14-25F0-279F-FF29CE1FB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3FA873-81B5-DCCE-9881-7E6CD83788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966E7C-61D5-1C54-5B9E-0C99F5BDBB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0EC62-1021-D6E8-2E0B-EBFACBE48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91593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DDEC3-FE4F-C0E2-9053-1ED87EBB9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0B6008-CD57-F0FB-90D4-31A6A370C5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E81354-AA5F-6857-BD74-78A689EB15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BEA820-B87C-25E5-894E-1823DBD79F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55743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88D62-DDB0-2273-F50F-DC0D21BF7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9B88D1-49CA-2685-0C0D-FE70D3D150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603B73-006E-5E03-6900-98B318D1D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4734B3-11F1-BB7E-38DE-30405C1B9C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1849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E62EE-6544-F912-D537-26BED8C13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473617-B7DD-BDCB-AF94-899D4D98C8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BEBBD8-89E9-46C6-AFAE-6F9D6D9B86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1251A-5121-62DB-A937-432ABB09CB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10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4752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4065E-F0D4-8A40-09A7-8D9F57BAB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1302C1-3751-56D6-77E9-805775DDA5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8806B4-6381-7674-4D3D-6F0ED059AF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AB228D-64B1-CAA8-D963-B1D4839849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n-GB" noProof="0" smtClean="0"/>
              <a:t>11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034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l">
              <a:defRPr sz="6000" b="1" i="0" cap="all" baseline="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8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4752" y="1681163"/>
            <a:ext cx="4553712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44752" y="2505075"/>
            <a:ext cx="4553712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84848" y="1681163"/>
            <a:ext cx="4553712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84848" y="2505075"/>
            <a:ext cx="4553712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A9475260-301F-4744-B1DA-7B00F6FB434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9BBD3F4B-0836-48C5-AC68-747456D1DD50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6" name="Graphic 14">
            <a:extLst>
              <a:ext uri="{FF2B5EF4-FFF2-40B4-BE49-F238E27FC236}">
                <a16:creationId xmlns:a16="http://schemas.microsoft.com/office/drawing/2014/main" id="{9B4398D5-99F4-4F83-AA77-9B4177648CAF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37595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4752" y="1681163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44752" y="2505075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83480" y="1681163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83480" y="2505075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A9475260-301F-4744-B1DA-7B00F6FB434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9BBD3F4B-0836-48C5-AC68-747456D1DD50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6" name="Graphic 14">
            <a:extLst>
              <a:ext uri="{FF2B5EF4-FFF2-40B4-BE49-F238E27FC236}">
                <a16:creationId xmlns:a16="http://schemas.microsoft.com/office/drawing/2014/main" id="{9B4398D5-99F4-4F83-AA77-9B4177648CAF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D693B15-7265-4478-9579-62FCD5222D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31352" y="1769269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48F9E92F-BB16-4896-A47F-6497C3D705B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31352" y="2593181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307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91656" y="804672"/>
            <a:ext cx="4434840" cy="886968"/>
          </a:xfrm>
        </p:spPr>
        <p:txBody>
          <a:bodyPr rtlCol="0" anchor="b"/>
          <a:lstStyle>
            <a:lvl1pPr algn="l">
              <a:defRPr sz="5400" b="0" i="0" cap="none" baseline="0"/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1654" y="1801368"/>
            <a:ext cx="4434840" cy="4754880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11512" y="1591056"/>
            <a:ext cx="3547872" cy="365125"/>
          </a:xfrm>
        </p:spPr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39C974-0ED4-4915-BBF7-1FB00C18AD45}"/>
              </a:ext>
            </a:extLst>
          </p:cNvPr>
          <p:cNvCxnSpPr>
            <a:cxnSpLocks/>
          </p:cNvCxnSpPr>
          <p:nvPr userDrawn="1"/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5930B2-E36D-4D05-A6B3-CA1BF61D50CC}"/>
              </a:ext>
            </a:extLst>
          </p:cNvPr>
          <p:cNvSpPr/>
          <p:nvPr userDrawn="1"/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CEC7E0F-60E8-418B-978D-C607C82E97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464" y="3108960"/>
            <a:ext cx="5221224" cy="3447288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F146D6C1-343E-4F97-A565-55BBB15F4C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3464" y="301752"/>
            <a:ext cx="2459736" cy="2505456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BA123E2D-4554-47D5-B0EC-0C47EDB416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952" y="301752"/>
            <a:ext cx="2459736" cy="2505456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57891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186EA6A-5CD5-4DF7-9C8A-EDFAF28A80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77111" y="407499"/>
            <a:ext cx="1952279" cy="1952279"/>
          </a:xfrm>
          <a:custGeom>
            <a:avLst/>
            <a:gdLst>
              <a:gd name="connsiteX0" fmla="*/ 976140 w 1952279"/>
              <a:gd name="connsiteY0" fmla="*/ 0 h 1952279"/>
              <a:gd name="connsiteX1" fmla="*/ 1952279 w 1952279"/>
              <a:gd name="connsiteY1" fmla="*/ 976140 h 1952279"/>
              <a:gd name="connsiteX2" fmla="*/ 976140 w 1952279"/>
              <a:gd name="connsiteY2" fmla="*/ 1952279 h 1952279"/>
              <a:gd name="connsiteX3" fmla="*/ 0 w 1952279"/>
              <a:gd name="connsiteY3" fmla="*/ 976140 h 1952279"/>
              <a:gd name="connsiteX4" fmla="*/ 976140 w 1952279"/>
              <a:gd name="connsiteY4" fmla="*/ 0 h 1952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279" h="1952279">
                <a:moveTo>
                  <a:pt x="976140" y="0"/>
                </a:moveTo>
                <a:cubicBezTo>
                  <a:pt x="1515247" y="0"/>
                  <a:pt x="1952279" y="437033"/>
                  <a:pt x="1952279" y="976140"/>
                </a:cubicBezTo>
                <a:cubicBezTo>
                  <a:pt x="1952279" y="1515246"/>
                  <a:pt x="1515247" y="1952279"/>
                  <a:pt x="976140" y="1952279"/>
                </a:cubicBezTo>
                <a:cubicBezTo>
                  <a:pt x="437033" y="1952279"/>
                  <a:pt x="0" y="1515246"/>
                  <a:pt x="0" y="976140"/>
                </a:cubicBezTo>
                <a:cubicBezTo>
                  <a:pt x="0" y="437033"/>
                  <a:pt x="437033" y="0"/>
                  <a:pt x="976140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83D5117F-F235-498D-99A5-9DE2D66557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28345" y="1972581"/>
            <a:ext cx="2290065" cy="2273502"/>
          </a:xfrm>
          <a:custGeom>
            <a:avLst/>
            <a:gdLst>
              <a:gd name="connsiteX0" fmla="*/ 1145032 w 2290065"/>
              <a:gd name="connsiteY0" fmla="*/ 0 h 2273502"/>
              <a:gd name="connsiteX1" fmla="*/ 2290065 w 2290065"/>
              <a:gd name="connsiteY1" fmla="*/ 1145033 h 2273502"/>
              <a:gd name="connsiteX2" fmla="*/ 1375797 w 2290065"/>
              <a:gd name="connsiteY2" fmla="*/ 2266803 h 2273502"/>
              <a:gd name="connsiteX3" fmla="*/ 1331903 w 2290065"/>
              <a:gd name="connsiteY3" fmla="*/ 2273502 h 2273502"/>
              <a:gd name="connsiteX4" fmla="*/ 958162 w 2290065"/>
              <a:gd name="connsiteY4" fmla="*/ 2273502 h 2273502"/>
              <a:gd name="connsiteX5" fmla="*/ 914268 w 2290065"/>
              <a:gd name="connsiteY5" fmla="*/ 2266803 h 2273502"/>
              <a:gd name="connsiteX6" fmla="*/ 5911 w 2290065"/>
              <a:gd name="connsiteY6" fmla="*/ 1262106 h 2273502"/>
              <a:gd name="connsiteX7" fmla="*/ 0 w 2290065"/>
              <a:gd name="connsiteY7" fmla="*/ 1145053 h 2273502"/>
              <a:gd name="connsiteX8" fmla="*/ 0 w 2290065"/>
              <a:gd name="connsiteY8" fmla="*/ 1145014 h 2273502"/>
              <a:gd name="connsiteX9" fmla="*/ 5911 w 2290065"/>
              <a:gd name="connsiteY9" fmla="*/ 1027960 h 2273502"/>
              <a:gd name="connsiteX10" fmla="*/ 1145032 w 2290065"/>
              <a:gd name="connsiteY10" fmla="*/ 0 h 22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90065" h="2273502">
                <a:moveTo>
                  <a:pt x="1145032" y="0"/>
                </a:moveTo>
                <a:cubicBezTo>
                  <a:pt x="1777417" y="0"/>
                  <a:pt x="2290065" y="512649"/>
                  <a:pt x="2290065" y="1145033"/>
                </a:cubicBezTo>
                <a:cubicBezTo>
                  <a:pt x="2290065" y="1698370"/>
                  <a:pt x="1897569" y="2160033"/>
                  <a:pt x="1375797" y="2266803"/>
                </a:cubicBezTo>
                <a:lnTo>
                  <a:pt x="1331903" y="2273502"/>
                </a:lnTo>
                <a:lnTo>
                  <a:pt x="958162" y="2273502"/>
                </a:lnTo>
                <a:lnTo>
                  <a:pt x="914268" y="2266803"/>
                </a:lnTo>
                <a:cubicBezTo>
                  <a:pt x="429765" y="2167660"/>
                  <a:pt x="56730" y="1762511"/>
                  <a:pt x="5911" y="1262106"/>
                </a:cubicBezTo>
                <a:lnTo>
                  <a:pt x="0" y="1145053"/>
                </a:lnTo>
                <a:lnTo>
                  <a:pt x="0" y="1145014"/>
                </a:lnTo>
                <a:lnTo>
                  <a:pt x="5911" y="1027960"/>
                </a:lnTo>
                <a:cubicBezTo>
                  <a:pt x="64548" y="450571"/>
                  <a:pt x="552172" y="0"/>
                  <a:pt x="1145032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1E0A794-F1D3-4628-B5B1-9D48AB34C3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79539" y="4386312"/>
            <a:ext cx="3119293" cy="2462810"/>
          </a:xfrm>
          <a:custGeom>
            <a:avLst/>
            <a:gdLst>
              <a:gd name="connsiteX0" fmla="*/ 1559647 w 3119293"/>
              <a:gd name="connsiteY0" fmla="*/ 0 h 2462810"/>
              <a:gd name="connsiteX1" fmla="*/ 3119293 w 3119293"/>
              <a:gd name="connsiteY1" fmla="*/ 1559647 h 2462810"/>
              <a:gd name="connsiteX2" fmla="*/ 2852930 w 3119293"/>
              <a:gd name="connsiteY2" fmla="*/ 2431660 h 2462810"/>
              <a:gd name="connsiteX3" fmla="*/ 2829636 w 3119293"/>
              <a:gd name="connsiteY3" fmla="*/ 2462810 h 2462810"/>
              <a:gd name="connsiteX4" fmla="*/ 289658 w 3119293"/>
              <a:gd name="connsiteY4" fmla="*/ 2462810 h 2462810"/>
              <a:gd name="connsiteX5" fmla="*/ 266363 w 3119293"/>
              <a:gd name="connsiteY5" fmla="*/ 2431660 h 2462810"/>
              <a:gd name="connsiteX6" fmla="*/ 0 w 3119293"/>
              <a:gd name="connsiteY6" fmla="*/ 1559647 h 2462810"/>
              <a:gd name="connsiteX7" fmla="*/ 1559647 w 3119293"/>
              <a:gd name="connsiteY7" fmla="*/ 0 h 24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9293" h="2462810">
                <a:moveTo>
                  <a:pt x="1559647" y="0"/>
                </a:moveTo>
                <a:cubicBezTo>
                  <a:pt x="2421016" y="0"/>
                  <a:pt x="3119293" y="698278"/>
                  <a:pt x="3119293" y="1559647"/>
                </a:cubicBezTo>
                <a:cubicBezTo>
                  <a:pt x="3119293" y="1882660"/>
                  <a:pt x="3021098" y="2182739"/>
                  <a:pt x="2852930" y="2431660"/>
                </a:cubicBezTo>
                <a:lnTo>
                  <a:pt x="2829636" y="2462810"/>
                </a:lnTo>
                <a:lnTo>
                  <a:pt x="289658" y="2462810"/>
                </a:lnTo>
                <a:lnTo>
                  <a:pt x="266363" y="2431660"/>
                </a:lnTo>
                <a:cubicBezTo>
                  <a:pt x="98195" y="2182739"/>
                  <a:pt x="0" y="1882660"/>
                  <a:pt x="0" y="1559647"/>
                </a:cubicBezTo>
                <a:cubicBezTo>
                  <a:pt x="0" y="698278"/>
                  <a:pt x="698278" y="0"/>
                  <a:pt x="1559647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B8D3F45B-B631-47D3-A33C-71CEC2B360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92905" y="4018982"/>
            <a:ext cx="3854161" cy="2839018"/>
          </a:xfrm>
          <a:custGeom>
            <a:avLst/>
            <a:gdLst>
              <a:gd name="connsiteX0" fmla="*/ 1927061 w 3854161"/>
              <a:gd name="connsiteY0" fmla="*/ 0 h 2839018"/>
              <a:gd name="connsiteX1" fmla="*/ 1927101 w 3854161"/>
              <a:gd name="connsiteY1" fmla="*/ 0 h 2839018"/>
              <a:gd name="connsiteX2" fmla="*/ 2124114 w 3854161"/>
              <a:gd name="connsiteY2" fmla="*/ 9948 h 2839018"/>
              <a:gd name="connsiteX3" fmla="*/ 3854161 w 3854161"/>
              <a:gd name="connsiteY3" fmla="*/ 1927080 h 2839018"/>
              <a:gd name="connsiteX4" fmla="*/ 3702722 w 3854161"/>
              <a:gd name="connsiteY4" fmla="*/ 2677187 h 2839018"/>
              <a:gd name="connsiteX5" fmla="*/ 3624763 w 3854161"/>
              <a:gd name="connsiteY5" fmla="*/ 2839018 h 2839018"/>
              <a:gd name="connsiteX6" fmla="*/ 229398 w 3854161"/>
              <a:gd name="connsiteY6" fmla="*/ 2839018 h 2839018"/>
              <a:gd name="connsiteX7" fmla="*/ 151440 w 3854161"/>
              <a:gd name="connsiteY7" fmla="*/ 2677187 h 2839018"/>
              <a:gd name="connsiteX8" fmla="*/ 0 w 3854161"/>
              <a:gd name="connsiteY8" fmla="*/ 1927080 h 2839018"/>
              <a:gd name="connsiteX9" fmla="*/ 1730048 w 3854161"/>
              <a:gd name="connsiteY9" fmla="*/ 9948 h 28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54161" h="2839018">
                <a:moveTo>
                  <a:pt x="1927061" y="0"/>
                </a:moveTo>
                <a:lnTo>
                  <a:pt x="1927101" y="0"/>
                </a:lnTo>
                <a:lnTo>
                  <a:pt x="2124114" y="9948"/>
                </a:lnTo>
                <a:cubicBezTo>
                  <a:pt x="3095856" y="108634"/>
                  <a:pt x="3854161" y="929301"/>
                  <a:pt x="3854161" y="1927080"/>
                </a:cubicBezTo>
                <a:cubicBezTo>
                  <a:pt x="3854161" y="2193154"/>
                  <a:pt x="3800237" y="2446634"/>
                  <a:pt x="3702722" y="2677187"/>
                </a:cubicBezTo>
                <a:lnTo>
                  <a:pt x="3624763" y="2839018"/>
                </a:lnTo>
                <a:lnTo>
                  <a:pt x="229398" y="2839018"/>
                </a:lnTo>
                <a:lnTo>
                  <a:pt x="151440" y="2677187"/>
                </a:lnTo>
                <a:cubicBezTo>
                  <a:pt x="53924" y="2446634"/>
                  <a:pt x="0" y="2193154"/>
                  <a:pt x="0" y="1927080"/>
                </a:cubicBezTo>
                <a:cubicBezTo>
                  <a:pt x="0" y="929301"/>
                  <a:pt x="758305" y="108634"/>
                  <a:pt x="1730048" y="994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0" y="585216"/>
            <a:ext cx="5276088" cy="2276856"/>
          </a:xfrm>
        </p:spPr>
        <p:txBody>
          <a:bodyPr rtlCol="0" anchor="b"/>
          <a:lstStyle>
            <a:lvl1pPr algn="r">
              <a:defRPr sz="4800" b="1" cap="all" spc="4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548640" y="1938528"/>
            <a:ext cx="278892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Graphic 32">
            <a:extLst>
              <a:ext uri="{FF2B5EF4-FFF2-40B4-BE49-F238E27FC236}">
                <a16:creationId xmlns:a16="http://schemas.microsoft.com/office/drawing/2014/main" id="{846CD0EA-B0AA-4845-81A5-4ADD7C58B12F}"/>
              </a:ext>
            </a:extLst>
          </p:cNvPr>
          <p:cNvSpPr/>
          <p:nvPr userDrawn="1"/>
        </p:nvSpPr>
        <p:spPr>
          <a:xfrm>
            <a:off x="1472366" y="1859534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0" name="Graphic 33">
            <a:extLst>
              <a:ext uri="{FF2B5EF4-FFF2-40B4-BE49-F238E27FC236}">
                <a16:creationId xmlns:a16="http://schemas.microsoft.com/office/drawing/2014/main" id="{0E97A0CB-7CB1-47F0-BD48-EEECBAC39CD2}"/>
              </a:ext>
            </a:extLst>
          </p:cNvPr>
          <p:cNvSpPr/>
          <p:nvPr userDrawn="1"/>
        </p:nvSpPr>
        <p:spPr>
          <a:xfrm>
            <a:off x="2014523" y="3146867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2" name="Graphic 31">
            <a:extLst>
              <a:ext uri="{FF2B5EF4-FFF2-40B4-BE49-F238E27FC236}">
                <a16:creationId xmlns:a16="http://schemas.microsoft.com/office/drawing/2014/main" id="{477816C9-06CB-4BC5-B26B-6A2877BD941A}"/>
              </a:ext>
            </a:extLst>
          </p:cNvPr>
          <p:cNvSpPr/>
          <p:nvPr userDrawn="1"/>
        </p:nvSpPr>
        <p:spPr>
          <a:xfrm>
            <a:off x="5404920" y="4508295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3AE7F8D-AE68-4A83-BAB5-3A97D473CE3C}"/>
              </a:ext>
            </a:extLst>
          </p:cNvPr>
          <p:cNvCxnSpPr>
            <a:cxnSpLocks/>
          </p:cNvCxnSpPr>
          <p:nvPr userDrawn="1"/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928810C-E773-43AE-A2A1-4073955CC8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0720" y="3127248"/>
            <a:ext cx="5276088" cy="1124712"/>
          </a:xfrm>
        </p:spPr>
        <p:txBody>
          <a:bodyPr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04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291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867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805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7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248795" y="349862"/>
            <a:ext cx="11562796" cy="13818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33" b="1">
                <a:solidFill>
                  <a:srgbClr val="1C3D7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 (up to 2 lines) – </a:t>
            </a:r>
            <a:br>
              <a:rPr lang="en-US"/>
            </a:br>
            <a:r>
              <a:rPr lang="en-US"/>
              <a:t>Arial Bold 25pt title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F9F98BB-2095-434E-97D1-3636B7E756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8796" y="1748367"/>
            <a:ext cx="5703273" cy="39370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67">
                <a:solidFill>
                  <a:srgbClr val="1C3D74"/>
                </a:solidFill>
                <a:latin typeface="+mj-lt"/>
              </a:defRPr>
            </a:lvl1pPr>
            <a:lvl2pPr>
              <a:buFont typeface="Arial" panose="020B0604020202020204" pitchFamily="34" charset="0"/>
              <a:buChar char="-"/>
              <a:defRPr sz="1867">
                <a:solidFill>
                  <a:srgbClr val="1C3D74"/>
                </a:solidFill>
                <a:latin typeface="+mj-lt"/>
              </a:defRPr>
            </a:lvl2pPr>
            <a:lvl3pPr>
              <a:defRPr>
                <a:solidFill>
                  <a:srgbClr val="1C3D74"/>
                </a:solidFill>
                <a:latin typeface="+mj-lt"/>
              </a:defRPr>
            </a:lvl3pPr>
            <a:lvl4pPr>
              <a:defRPr>
                <a:solidFill>
                  <a:srgbClr val="1C3D74"/>
                </a:solidFill>
                <a:latin typeface="+mj-lt"/>
              </a:defRPr>
            </a:lvl4pPr>
            <a:lvl5pPr>
              <a:defRPr>
                <a:solidFill>
                  <a:srgbClr val="1C3D74"/>
                </a:solidFill>
                <a:latin typeface="+mj-lt"/>
              </a:defRPr>
            </a:lvl5pPr>
          </a:lstStyle>
          <a:p>
            <a:pPr marL="0" indent="0">
              <a:buNone/>
            </a:pPr>
            <a:r>
              <a:rPr lang="en-US"/>
              <a:t>Click to edit Master title style – Arial Regular 14pt</a:t>
            </a:r>
          </a:p>
          <a:p>
            <a:r>
              <a:rPr lang="en-US"/>
              <a:t>Bullet points</a:t>
            </a:r>
          </a:p>
          <a:p>
            <a:pPr>
              <a:defRPr/>
            </a:pPr>
            <a:r>
              <a:rPr lang="en-US"/>
              <a:t>Bullet points</a:t>
            </a:r>
          </a:p>
          <a:p>
            <a:pPr>
              <a:defRPr/>
            </a:pPr>
            <a:r>
              <a:rPr lang="en-US"/>
              <a:t>Bullet points</a:t>
            </a:r>
          </a:p>
          <a:p>
            <a:pPr lvl="1">
              <a:buFont typeface="Arial" panose="020B0604020202020204" pitchFamily="34" charset="0"/>
              <a:buChar char="-"/>
              <a:defRPr/>
            </a:pPr>
            <a:r>
              <a:rPr lang="en-US" sz="1867">
                <a:solidFill>
                  <a:srgbClr val="1C3D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Sub-bullet point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5C7A6F9-784D-428C-B9C4-650A70FFC0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07821" y="1748367"/>
            <a:ext cx="5703273" cy="39370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67">
                <a:solidFill>
                  <a:srgbClr val="1C3D74"/>
                </a:solidFill>
                <a:latin typeface="+mj-lt"/>
              </a:defRPr>
            </a:lvl1pPr>
            <a:lvl2pPr>
              <a:buFont typeface="Arial" panose="020B0604020202020204" pitchFamily="34" charset="0"/>
              <a:buChar char="-"/>
              <a:defRPr sz="1867">
                <a:solidFill>
                  <a:srgbClr val="1C3D74"/>
                </a:solidFill>
                <a:latin typeface="+mj-lt"/>
              </a:defRPr>
            </a:lvl2pPr>
            <a:lvl3pPr>
              <a:defRPr>
                <a:solidFill>
                  <a:srgbClr val="1C3D74"/>
                </a:solidFill>
                <a:latin typeface="+mj-lt"/>
              </a:defRPr>
            </a:lvl3pPr>
            <a:lvl4pPr>
              <a:defRPr>
                <a:solidFill>
                  <a:srgbClr val="1C3D74"/>
                </a:solidFill>
                <a:latin typeface="+mj-lt"/>
              </a:defRPr>
            </a:lvl4pPr>
            <a:lvl5pPr>
              <a:defRPr>
                <a:solidFill>
                  <a:srgbClr val="1C3D74"/>
                </a:solidFill>
                <a:latin typeface="+mj-lt"/>
              </a:defRPr>
            </a:lvl5pPr>
          </a:lstStyle>
          <a:p>
            <a:pPr marL="0" indent="0">
              <a:buNone/>
            </a:pPr>
            <a:r>
              <a:rPr lang="en-US"/>
              <a:t>Click to edit Master title style – Arial Regular 14pt</a:t>
            </a:r>
          </a:p>
          <a:p>
            <a:r>
              <a:rPr lang="en-US"/>
              <a:t>Bullet points</a:t>
            </a:r>
          </a:p>
          <a:p>
            <a:pPr>
              <a:defRPr/>
            </a:pPr>
            <a:r>
              <a:rPr lang="en-US"/>
              <a:t>Bullet points</a:t>
            </a:r>
          </a:p>
          <a:p>
            <a:pPr>
              <a:defRPr/>
            </a:pPr>
            <a:r>
              <a:rPr lang="en-US"/>
              <a:t>Bullet points</a:t>
            </a:r>
          </a:p>
          <a:p>
            <a:pPr lvl="1">
              <a:buFont typeface="Arial" panose="020B0604020202020204" pitchFamily="34" charset="0"/>
              <a:buChar char="-"/>
              <a:defRPr/>
            </a:pPr>
            <a:r>
              <a:rPr lang="en-US" sz="1867">
                <a:solidFill>
                  <a:srgbClr val="1C3D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Sub-bullet point</a:t>
            </a:r>
          </a:p>
        </p:txBody>
      </p:sp>
    </p:spTree>
    <p:extLst>
      <p:ext uri="{BB962C8B-B14F-4D97-AF65-F5344CB8AC3E}">
        <p14:creationId xmlns:p14="http://schemas.microsoft.com/office/powerpoint/2010/main" val="175113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2 Slide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8448" y="594360"/>
            <a:ext cx="6272784" cy="2843784"/>
          </a:xfrm>
        </p:spPr>
        <p:txBody>
          <a:bodyPr rtlCol="0" anchor="b"/>
          <a:lstStyle>
            <a:lvl1pPr algn="l">
              <a:defRPr sz="5400" b="1" i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1848" y="4700016"/>
            <a:ext cx="5093208" cy="1197864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825845-66DD-4B77-A729-CD97D156FE6C}"/>
              </a:ext>
            </a:extLst>
          </p:cNvPr>
          <p:cNvCxnSpPr>
            <a:cxnSpLocks/>
          </p:cNvCxnSpPr>
          <p:nvPr userDrawn="1"/>
        </p:nvCxnSpPr>
        <p:spPr>
          <a:xfrm>
            <a:off x="1301262" y="3496322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phic 12">
            <a:extLst>
              <a:ext uri="{FF2B5EF4-FFF2-40B4-BE49-F238E27FC236}">
                <a16:creationId xmlns:a16="http://schemas.microsoft.com/office/drawing/2014/main" id="{818B4386-1FCF-4ACE-BE25-AF9CC5E2256F}"/>
              </a:ext>
            </a:extLst>
          </p:cNvPr>
          <p:cNvSpPr/>
          <p:nvPr userDrawn="1"/>
        </p:nvSpPr>
        <p:spPr>
          <a:xfrm>
            <a:off x="8217780" y="29738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21" name="Graphic 13">
            <a:extLst>
              <a:ext uri="{FF2B5EF4-FFF2-40B4-BE49-F238E27FC236}">
                <a16:creationId xmlns:a16="http://schemas.microsoft.com/office/drawing/2014/main" id="{19319560-50ED-4963-A2CF-74663239D426}"/>
              </a:ext>
            </a:extLst>
          </p:cNvPr>
          <p:cNvSpPr/>
          <p:nvPr userDrawn="1"/>
        </p:nvSpPr>
        <p:spPr>
          <a:xfrm>
            <a:off x="7859002" y="2744546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23" name="Graphic 15">
            <a:extLst>
              <a:ext uri="{FF2B5EF4-FFF2-40B4-BE49-F238E27FC236}">
                <a16:creationId xmlns:a16="http://schemas.microsoft.com/office/drawing/2014/main" id="{E5ABBDAD-943D-48F3-9C80-B29C48966C79}"/>
              </a:ext>
            </a:extLst>
          </p:cNvPr>
          <p:cNvSpPr/>
          <p:nvPr userDrawn="1"/>
        </p:nvSpPr>
        <p:spPr>
          <a:xfrm>
            <a:off x="7843462" y="3198265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3790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4120D15-E48C-4FBE-BB95-24DB36D9F4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66432" y="2530058"/>
            <a:ext cx="3707972" cy="3707971"/>
          </a:xfrm>
          <a:custGeom>
            <a:avLst/>
            <a:gdLst>
              <a:gd name="connsiteX0" fmla="*/ 1853986 w 3707972"/>
              <a:gd name="connsiteY0" fmla="*/ 0 h 3707971"/>
              <a:gd name="connsiteX1" fmla="*/ 3707972 w 3707972"/>
              <a:gd name="connsiteY1" fmla="*/ 1853986 h 3707971"/>
              <a:gd name="connsiteX2" fmla="*/ 2043545 w 3707972"/>
              <a:gd name="connsiteY2" fmla="*/ 3698400 h 3707971"/>
              <a:gd name="connsiteX3" fmla="*/ 1854006 w 3707972"/>
              <a:gd name="connsiteY3" fmla="*/ 3707971 h 3707971"/>
              <a:gd name="connsiteX4" fmla="*/ 1853966 w 3707972"/>
              <a:gd name="connsiteY4" fmla="*/ 3707971 h 3707971"/>
              <a:gd name="connsiteX5" fmla="*/ 1664427 w 3707972"/>
              <a:gd name="connsiteY5" fmla="*/ 3698400 h 3707971"/>
              <a:gd name="connsiteX6" fmla="*/ 0 w 3707972"/>
              <a:gd name="connsiteY6" fmla="*/ 1853986 h 3707971"/>
              <a:gd name="connsiteX7" fmla="*/ 1853986 w 3707972"/>
              <a:gd name="connsiteY7" fmla="*/ 0 h 37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07972" h="3707971">
                <a:moveTo>
                  <a:pt x="1853986" y="0"/>
                </a:moveTo>
                <a:cubicBezTo>
                  <a:pt x="2877914" y="0"/>
                  <a:pt x="3707972" y="830058"/>
                  <a:pt x="3707972" y="1853986"/>
                </a:cubicBezTo>
                <a:cubicBezTo>
                  <a:pt x="3707972" y="2813919"/>
                  <a:pt x="2978429" y="3603458"/>
                  <a:pt x="2043545" y="3698400"/>
                </a:cubicBezTo>
                <a:lnTo>
                  <a:pt x="1854006" y="3707971"/>
                </a:lnTo>
                <a:lnTo>
                  <a:pt x="1853966" y="3707971"/>
                </a:lnTo>
                <a:lnTo>
                  <a:pt x="1664427" y="3698400"/>
                </a:lnTo>
                <a:cubicBezTo>
                  <a:pt x="729543" y="3603458"/>
                  <a:pt x="0" y="2813919"/>
                  <a:pt x="0" y="1853986"/>
                </a:cubicBezTo>
                <a:cubicBezTo>
                  <a:pt x="0" y="830058"/>
                  <a:pt x="830058" y="0"/>
                  <a:pt x="1853986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2936" y="585216"/>
            <a:ext cx="5833872" cy="2276856"/>
          </a:xfrm>
        </p:spPr>
        <p:txBody>
          <a:bodyPr rtlCol="0" anchor="b"/>
          <a:lstStyle>
            <a:lvl1pPr algn="r">
              <a:defRPr sz="6000" b="1" cap="all" spc="4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548640" y="1938528"/>
            <a:ext cx="278892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3AE7F8D-AE68-4A83-BAB5-3A97D473CE3C}"/>
              </a:ext>
            </a:extLst>
          </p:cNvPr>
          <p:cNvCxnSpPr>
            <a:cxnSpLocks/>
          </p:cNvCxnSpPr>
          <p:nvPr userDrawn="1"/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928810C-E773-43AE-A2A1-4073955CC8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02936" y="3127248"/>
            <a:ext cx="5833872" cy="3118104"/>
          </a:xfrm>
        </p:spPr>
        <p:txBody>
          <a:bodyPr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1" name="Graphic 12">
            <a:extLst>
              <a:ext uri="{FF2B5EF4-FFF2-40B4-BE49-F238E27FC236}">
                <a16:creationId xmlns:a16="http://schemas.microsoft.com/office/drawing/2014/main" id="{EA1B6985-3E5A-40F4-9268-D4AB3BBF8C91}"/>
              </a:ext>
            </a:extLst>
          </p:cNvPr>
          <p:cNvSpPr/>
          <p:nvPr userDrawn="1"/>
        </p:nvSpPr>
        <p:spPr>
          <a:xfrm>
            <a:off x="4745394" y="276027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3" name="Graphic 13">
            <a:extLst>
              <a:ext uri="{FF2B5EF4-FFF2-40B4-BE49-F238E27FC236}">
                <a16:creationId xmlns:a16="http://schemas.microsoft.com/office/drawing/2014/main" id="{338BC906-9D03-4280-85E8-21A81BC21D73}"/>
              </a:ext>
            </a:extLst>
          </p:cNvPr>
          <p:cNvSpPr/>
          <p:nvPr userDrawn="1"/>
        </p:nvSpPr>
        <p:spPr>
          <a:xfrm>
            <a:off x="4386614" y="2530982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C5C06D53-C9F6-47E8-BFE1-B8193A1AED8B}"/>
              </a:ext>
            </a:extLst>
          </p:cNvPr>
          <p:cNvSpPr/>
          <p:nvPr userDrawn="1"/>
        </p:nvSpPr>
        <p:spPr>
          <a:xfrm>
            <a:off x="1669987" y="603157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9076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62FC6D8-DD87-4B93-8491-43C84EE63F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1965" y="1665520"/>
            <a:ext cx="4266960" cy="4266968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335024"/>
            <a:ext cx="6190488" cy="1179576"/>
          </a:xfrm>
        </p:spPr>
        <p:txBody>
          <a:bodyPr lIns="91440" tIns="45720" rIns="91440" bIns="45720" rtlCol="0" anchor="b"/>
          <a:lstStyle>
            <a:lvl1pPr>
              <a:defRPr sz="54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392" y="2825496"/>
            <a:ext cx="6190488" cy="3346704"/>
          </a:xfrm>
        </p:spPr>
        <p:txBody>
          <a:bodyPr rtlCol="0"/>
          <a:lstStyle>
            <a:lvl1pPr marL="0" indent="0">
              <a:lnSpc>
                <a:spcPct val="110000"/>
              </a:lnSpc>
              <a:buNone/>
              <a:defRPr sz="2000"/>
            </a:lvl1pPr>
            <a:lvl2pPr marL="228600">
              <a:defRPr sz="1800"/>
            </a:lvl2pPr>
            <a:lvl3pPr marL="457200">
              <a:defRPr sz="1600"/>
            </a:lvl3pPr>
            <a:lvl4pPr marL="685800"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64424" y="621792"/>
            <a:ext cx="4114800" cy="365125"/>
          </a:xfrm>
        </p:spPr>
        <p:txBody>
          <a:bodyPr rtlCol="0"/>
          <a:lstStyle>
            <a:lvl1pPr>
              <a:defRPr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8B3D0E-ED3F-46FA-AE79-5FEFDE9168E3}"/>
              </a:ext>
            </a:extLst>
          </p:cNvPr>
          <p:cNvCxnSpPr>
            <a:cxnSpLocks/>
          </p:cNvCxnSpPr>
          <p:nvPr userDrawn="1"/>
        </p:nvCxnSpPr>
        <p:spPr>
          <a:xfrm>
            <a:off x="0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raphic 10">
            <a:extLst>
              <a:ext uri="{FF2B5EF4-FFF2-40B4-BE49-F238E27FC236}">
                <a16:creationId xmlns:a16="http://schemas.microsoft.com/office/drawing/2014/main" id="{AAD06B87-D9B2-4F94-B734-A8F039A2033F}"/>
              </a:ext>
            </a:extLst>
          </p:cNvPr>
          <p:cNvSpPr/>
          <p:nvPr userDrawn="1"/>
        </p:nvSpPr>
        <p:spPr>
          <a:xfrm>
            <a:off x="11281590" y="2070656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9" name="Graphic 11">
            <a:extLst>
              <a:ext uri="{FF2B5EF4-FFF2-40B4-BE49-F238E27FC236}">
                <a16:creationId xmlns:a16="http://schemas.microsoft.com/office/drawing/2014/main" id="{BB13A13C-36EA-4B13-9175-C5FE95B34D33}"/>
              </a:ext>
            </a:extLst>
          </p:cNvPr>
          <p:cNvSpPr/>
          <p:nvPr userDrawn="1"/>
        </p:nvSpPr>
        <p:spPr>
          <a:xfrm>
            <a:off x="10969280" y="1780012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9711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040"/>
            <a:ext cx="9144000" cy="2340864"/>
          </a:xfrm>
        </p:spPr>
        <p:txBody>
          <a:bodyPr rtlCol="0" anchor="b">
            <a:normAutofit/>
          </a:bodyPr>
          <a:lstStyle>
            <a:lvl1pPr algn="ctr">
              <a:defRPr sz="6000" b="1" i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3858768"/>
            <a:ext cx="9144000" cy="132588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Graphic 12">
            <a:extLst>
              <a:ext uri="{FF2B5EF4-FFF2-40B4-BE49-F238E27FC236}">
                <a16:creationId xmlns:a16="http://schemas.microsoft.com/office/drawing/2014/main" id="{8A41917E-4B97-447C-98AB-970D625F1DE6}"/>
              </a:ext>
            </a:extLst>
          </p:cNvPr>
          <p:cNvSpPr/>
          <p:nvPr userDrawn="1"/>
        </p:nvSpPr>
        <p:spPr>
          <a:xfrm>
            <a:off x="10772266" y="3054359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5" name="Graphic 13">
            <a:extLst>
              <a:ext uri="{FF2B5EF4-FFF2-40B4-BE49-F238E27FC236}">
                <a16:creationId xmlns:a16="http://schemas.microsoft.com/office/drawing/2014/main" id="{3B3FD238-4561-4AF8-A1F1-185B0CAFE2AC}"/>
              </a:ext>
            </a:extLst>
          </p:cNvPr>
          <p:cNvSpPr/>
          <p:nvPr userDrawn="1"/>
        </p:nvSpPr>
        <p:spPr>
          <a:xfrm>
            <a:off x="10724364" y="2515838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BAB9414C-AE69-4648-873E-9CE6B2DF8A71}"/>
              </a:ext>
            </a:extLst>
          </p:cNvPr>
          <p:cNvSpPr/>
          <p:nvPr userDrawn="1"/>
        </p:nvSpPr>
        <p:spPr>
          <a:xfrm>
            <a:off x="11024834" y="278757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7" name="Graphic 22">
            <a:extLst>
              <a:ext uri="{FF2B5EF4-FFF2-40B4-BE49-F238E27FC236}">
                <a16:creationId xmlns:a16="http://schemas.microsoft.com/office/drawing/2014/main" id="{3BF75235-4E6E-4184-82A5-EE6FE7993BBC}"/>
              </a:ext>
            </a:extLst>
          </p:cNvPr>
          <p:cNvSpPr/>
          <p:nvPr userDrawn="1"/>
        </p:nvSpPr>
        <p:spPr>
          <a:xfrm>
            <a:off x="1261869" y="2633448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chemeClr val="bg1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1" name="Graphic 21">
            <a:extLst>
              <a:ext uri="{FF2B5EF4-FFF2-40B4-BE49-F238E27FC236}">
                <a16:creationId xmlns:a16="http://schemas.microsoft.com/office/drawing/2014/main" id="{E66FE37C-2F4B-42DA-BFF6-92DD00BDC49B}"/>
              </a:ext>
            </a:extLst>
          </p:cNvPr>
          <p:cNvSpPr/>
          <p:nvPr userDrawn="1"/>
        </p:nvSpPr>
        <p:spPr>
          <a:xfrm>
            <a:off x="1064053" y="3083338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chemeClr val="bg1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3" name="Graphic 23">
            <a:extLst>
              <a:ext uri="{FF2B5EF4-FFF2-40B4-BE49-F238E27FC236}">
                <a16:creationId xmlns:a16="http://schemas.microsoft.com/office/drawing/2014/main" id="{DDD38822-731A-48DA-A8A0-FBBAF7A6D65D}"/>
              </a:ext>
            </a:extLst>
          </p:cNvPr>
          <p:cNvSpPr/>
          <p:nvPr userDrawn="1"/>
        </p:nvSpPr>
        <p:spPr>
          <a:xfrm>
            <a:off x="1413405" y="3492870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42482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54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74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1656" y="841248"/>
            <a:ext cx="4434840" cy="3236976"/>
          </a:xfrm>
        </p:spPr>
        <p:txBody>
          <a:bodyPr rtlCol="0" anchor="b"/>
          <a:lstStyle>
            <a:lvl1pPr algn="l">
              <a:lnSpc>
                <a:spcPct val="110000"/>
              </a:lnSpc>
              <a:spcBef>
                <a:spcPts val="1000"/>
              </a:spcBef>
              <a:defRPr sz="3600" b="0" i="0" cap="none" baseline="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1655" y="4498848"/>
            <a:ext cx="4434835" cy="510474"/>
          </a:xfrm>
        </p:spPr>
        <p:txBody>
          <a:bodyPr rtlCol="0"/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11512" y="1591056"/>
            <a:ext cx="3547872" cy="365125"/>
          </a:xfrm>
        </p:spPr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39C974-0ED4-4915-BBF7-1FB00C18AD45}"/>
              </a:ext>
            </a:extLst>
          </p:cNvPr>
          <p:cNvCxnSpPr>
            <a:cxnSpLocks/>
          </p:cNvCxnSpPr>
          <p:nvPr userDrawn="1"/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5930B2-E36D-4D05-A6B3-CA1BF61D50CC}"/>
              </a:ext>
            </a:extLst>
          </p:cNvPr>
          <p:cNvSpPr/>
          <p:nvPr userDrawn="1"/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CEC7E0F-60E8-418B-978D-C607C82E97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464" y="301752"/>
            <a:ext cx="5221224" cy="6263640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9904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365125"/>
            <a:ext cx="10771632" cy="1325563"/>
          </a:xfrm>
        </p:spPr>
        <p:txBody>
          <a:bodyPr rtlCol="0"/>
          <a:lstStyle>
            <a:lvl1pPr>
              <a:defRPr sz="54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72" y="1825625"/>
            <a:ext cx="10771632" cy="4351338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03920" y="841248"/>
            <a:ext cx="3630168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Graphic 22">
            <a:extLst>
              <a:ext uri="{FF2B5EF4-FFF2-40B4-BE49-F238E27FC236}">
                <a16:creationId xmlns:a16="http://schemas.microsoft.com/office/drawing/2014/main" id="{4EADA2ED-8A8C-4D17-8798-F26BF3B4CE25}"/>
              </a:ext>
            </a:extLst>
          </p:cNvPr>
          <p:cNvSpPr/>
          <p:nvPr userDrawn="1"/>
        </p:nvSpPr>
        <p:spPr>
          <a:xfrm>
            <a:off x="11202264" y="344083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chemeClr val="bg1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1" name="Graphic 23">
            <a:extLst>
              <a:ext uri="{FF2B5EF4-FFF2-40B4-BE49-F238E27FC236}">
                <a16:creationId xmlns:a16="http://schemas.microsoft.com/office/drawing/2014/main" id="{54AB3A25-6605-4446-9E53-ACEECD25E27B}"/>
              </a:ext>
            </a:extLst>
          </p:cNvPr>
          <p:cNvSpPr/>
          <p:nvPr userDrawn="1"/>
        </p:nvSpPr>
        <p:spPr>
          <a:xfrm>
            <a:off x="11563141" y="590910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226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4752" y="1825625"/>
            <a:ext cx="4553712" cy="435133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4848" y="1825625"/>
            <a:ext cx="4553712" cy="435133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raphic 15">
            <a:extLst>
              <a:ext uri="{FF2B5EF4-FFF2-40B4-BE49-F238E27FC236}">
                <a16:creationId xmlns:a16="http://schemas.microsoft.com/office/drawing/2014/main" id="{D8685329-C6A1-4CB4-8AAE-150D0341F6A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83CE1DAA-30A3-41AE-8AE1-A7EE5C48A6F3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14" name="Graphic 14">
            <a:extLst>
              <a:ext uri="{FF2B5EF4-FFF2-40B4-BE49-F238E27FC236}">
                <a16:creationId xmlns:a16="http://schemas.microsoft.com/office/drawing/2014/main" id="{065162DD-7ACB-4F9C-90DD-24C743035892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0528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8DA9DAA-006C-4F4B-980E-E3DF019B24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9971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8" r:id="rId2"/>
    <p:sldLayoutId id="2147483717" r:id="rId3"/>
    <p:sldLayoutId id="2147483710" r:id="rId4"/>
    <p:sldLayoutId id="2147483709" r:id="rId5"/>
    <p:sldLayoutId id="2147483698" r:id="rId6"/>
    <p:sldLayoutId id="2147483713" r:id="rId7"/>
    <p:sldLayoutId id="2147483712" r:id="rId8"/>
    <p:sldLayoutId id="2147483700" r:id="rId9"/>
    <p:sldLayoutId id="2147483701" r:id="rId10"/>
    <p:sldLayoutId id="2147483716" r:id="rId11"/>
    <p:sldLayoutId id="2147483714" r:id="rId12"/>
    <p:sldLayoutId id="2147483715" r:id="rId13"/>
    <p:sldLayoutId id="2147483702" r:id="rId14"/>
    <p:sldLayoutId id="2147483703" r:id="rId15"/>
    <p:sldLayoutId id="2147483704" r:id="rId16"/>
    <p:sldLayoutId id="2147483705" r:id="rId17"/>
    <p:sldLayoutId id="2147483718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968B-2619-4F71-AB00-4C493E120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GB" spc="400" dirty="0"/>
              <a:t>Higgs ZH2l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F14073-9F68-4B7E-A576-26899D58C7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GB" sz="2000" dirty="0">
                <a:solidFill>
                  <a:schemeClr val="bg1"/>
                </a:solidFill>
              </a:rPr>
              <a:t>Christos Vergis (he/his)</a:t>
            </a:r>
          </a:p>
          <a:p>
            <a:pPr rtl="0"/>
            <a:r>
              <a:rPr lang="en-GB" dirty="0"/>
              <a:t>29 May 2025</a:t>
            </a:r>
            <a:endParaRPr lang="en-GB" sz="2000" dirty="0">
              <a:solidFill>
                <a:schemeClr val="bg1"/>
              </a:solidFill>
            </a:endParaRPr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69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796-44F2-628F-33EF-0C3D5752E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FEE325-E70B-72FE-B05D-BFC3C244EAB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7628169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 smtClean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Preselection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FEE325-E70B-72FE-B05D-BFC3C244EA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7628169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0042F20-1B6B-1343-C1F2-CEF0A3487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522" y="1004989"/>
            <a:ext cx="11040094" cy="20027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F25A84C-7AF0-4630-B3C9-781A852DD423}"/>
                  </a:ext>
                </a:extLst>
              </p:cNvPr>
              <p:cNvSpPr txBox="1"/>
              <p:nvPr/>
            </p:nvSpPr>
            <p:spPr>
              <a:xfrm>
                <a:off x="3404310" y="3131520"/>
                <a:ext cx="6139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~255</m:t>
                      </m:r>
                    </m:oMath>
                  </m:oMathPara>
                </a14:m>
                <a:endParaRPr lang="en-GB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F25A84C-7AF0-4630-B3C9-781A852DD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310" y="3131520"/>
                <a:ext cx="613951" cy="276999"/>
              </a:xfrm>
              <a:prstGeom prst="rect">
                <a:avLst/>
              </a:prstGeom>
              <a:blipFill>
                <a:blip r:embed="rId5"/>
                <a:stretch>
                  <a:fillRect l="-990" r="-8911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E5C930-50F5-2E60-7219-5F2D2DCE21CB}"/>
                  </a:ext>
                </a:extLst>
              </p:cNvPr>
              <p:cNvSpPr txBox="1"/>
              <p:nvPr/>
            </p:nvSpPr>
            <p:spPr>
              <a:xfrm>
                <a:off x="4969874" y="3131519"/>
                <a:ext cx="6139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~265</m:t>
                      </m:r>
                    </m:oMath>
                  </m:oMathPara>
                </a14:m>
                <a:endParaRPr lang="en-GB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E5C930-50F5-2E60-7219-5F2D2DCE2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874" y="3131519"/>
                <a:ext cx="613951" cy="276999"/>
              </a:xfrm>
              <a:prstGeom prst="rect">
                <a:avLst/>
              </a:prstGeom>
              <a:blipFill>
                <a:blip r:embed="rId6"/>
                <a:stretch>
                  <a:fillRect l="-990" r="-8911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5E5AB-AA51-0E52-D1B4-FE60B29CFCE7}"/>
                  </a:ext>
                </a:extLst>
              </p:cNvPr>
              <p:cNvSpPr txBox="1"/>
              <p:nvPr/>
            </p:nvSpPr>
            <p:spPr>
              <a:xfrm>
                <a:off x="6535438" y="3131518"/>
                <a:ext cx="8063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GB">
                        <a:solidFill>
                          <a:schemeClr val="bg2">
                            <a:lumMod val="50000"/>
                          </a:schemeClr>
                        </a:solidFill>
                      </a:rPr>
                      <m:t>6686</m:t>
                    </m:r>
                  </m:oMath>
                </a14:m>
                <a:r>
                  <a:rPr lang="en-GB" dirty="0">
                    <a:solidFill>
                      <a:schemeClr val="bg2">
                        <a:lumMod val="50000"/>
                      </a:schemeClr>
                    </a:solidFill>
                  </a:rPr>
                  <a:t>1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5E5AB-AA51-0E52-D1B4-FE60B29CF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5438" y="3131518"/>
                <a:ext cx="806311" cy="276999"/>
              </a:xfrm>
              <a:prstGeom prst="rect">
                <a:avLst/>
              </a:prstGeom>
              <a:blipFill>
                <a:blip r:embed="rId7"/>
                <a:stretch>
                  <a:fillRect l="-5303" t="-26667" r="-17424" b="-5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4296815-17FC-8446-6AD6-050EFF3891F8}"/>
                  </a:ext>
                </a:extLst>
              </p:cNvPr>
              <p:cNvSpPr txBox="1"/>
              <p:nvPr/>
            </p:nvSpPr>
            <p:spPr>
              <a:xfrm>
                <a:off x="7433858" y="3408517"/>
                <a:ext cx="562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~6%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4296815-17FC-8446-6AD6-050EFF389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3858" y="3408517"/>
                <a:ext cx="562655" cy="276999"/>
              </a:xfrm>
              <a:prstGeom prst="rect">
                <a:avLst/>
              </a:prstGeom>
              <a:blipFill>
                <a:blip r:embed="rId8"/>
                <a:stretch>
                  <a:fillRect l="-1075" r="-10753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2DACAC8-F513-AAD3-E1C5-4FE65AE53895}"/>
              </a:ext>
            </a:extLst>
          </p:cNvPr>
          <p:cNvSpPr txBox="1"/>
          <p:nvPr/>
        </p:nvSpPr>
        <p:spPr>
          <a:xfrm>
            <a:off x="7163413" y="368551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Max:20%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B47652-EC33-24CD-017B-7EEAA86F378A}"/>
                  </a:ext>
                </a:extLst>
              </p:cNvPr>
              <p:cNvSpPr txBox="1"/>
              <p:nvPr/>
            </p:nvSpPr>
            <p:spPr>
              <a:xfrm>
                <a:off x="8266958" y="3129297"/>
                <a:ext cx="562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~2%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B47652-EC33-24CD-017B-7EEAA86F3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958" y="3129297"/>
                <a:ext cx="562655" cy="276999"/>
              </a:xfrm>
              <a:prstGeom prst="rect">
                <a:avLst/>
              </a:prstGeom>
              <a:blipFill>
                <a:blip r:embed="rId9"/>
                <a:stretch>
                  <a:fillRect l="-1087" r="-1195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A6E6E2AA-9EE8-3DCC-BED2-73EAECADFF90}"/>
              </a:ext>
            </a:extLst>
          </p:cNvPr>
          <p:cNvSpPr/>
          <p:nvPr/>
        </p:nvSpPr>
        <p:spPr>
          <a:xfrm>
            <a:off x="1782651" y="4880738"/>
            <a:ext cx="2847372" cy="9722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Preselection</a:t>
            </a:r>
          </a:p>
          <a:p>
            <a:pPr algn="ctr"/>
            <a:r>
              <a:rPr lang="en-GB" dirty="0"/>
              <a:t>“ZH2L”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97ECB77-6784-4845-8D87-A034ACD7A867}"/>
              </a:ext>
            </a:extLst>
          </p:cNvPr>
          <p:cNvSpPr/>
          <p:nvPr/>
        </p:nvSpPr>
        <p:spPr>
          <a:xfrm>
            <a:off x="4728257" y="5228374"/>
            <a:ext cx="752355" cy="276999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1EF6FAD-D3F3-17E2-10F4-DC206AB31B8D}"/>
                  </a:ext>
                </a:extLst>
              </p:cNvPr>
              <p:cNvSpPr/>
              <p:nvPr/>
            </p:nvSpPr>
            <p:spPr>
              <a:xfrm>
                <a:off x="5578846" y="4546279"/>
                <a:ext cx="1662537" cy="1641188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XGBoost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1400" dirty="0"/>
                  <a:t>-fold xval</a:t>
                </a:r>
              </a:p>
              <a:p>
                <a:pPr algn="ctr"/>
                <a:r>
                  <a:rPr lang="en-GB" sz="1400" dirty="0"/>
                  <a:t>3:1 split</a:t>
                </a:r>
              </a:p>
            </p:txBody>
          </p:sp>
        </mc:Choice>
        <mc:Fallback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1EF6FAD-D3F3-17E2-10F4-DC206AB31B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846" y="4546279"/>
                <a:ext cx="1662537" cy="1641188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Right 17">
            <a:extLst>
              <a:ext uri="{FF2B5EF4-FFF2-40B4-BE49-F238E27FC236}">
                <a16:creationId xmlns:a16="http://schemas.microsoft.com/office/drawing/2014/main" id="{F34E11E2-8D7C-2841-4323-9AED14070842}"/>
              </a:ext>
            </a:extLst>
          </p:cNvPr>
          <p:cNvSpPr/>
          <p:nvPr/>
        </p:nvSpPr>
        <p:spPr>
          <a:xfrm rot="20295338">
            <a:off x="7204850" y="4678418"/>
            <a:ext cx="645271" cy="347636"/>
          </a:xfrm>
          <a:prstGeom prst="rightArrow">
            <a:avLst>
              <a:gd name="adj1" fmla="val 50000"/>
              <a:gd name="adj2" fmla="val 36682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3B90F74-1061-66F9-8A46-43360015E727}"/>
              </a:ext>
            </a:extLst>
          </p:cNvPr>
          <p:cNvSpPr/>
          <p:nvPr/>
        </p:nvSpPr>
        <p:spPr>
          <a:xfrm rot="1233580">
            <a:off x="7243836" y="5607606"/>
            <a:ext cx="645271" cy="347636"/>
          </a:xfrm>
          <a:prstGeom prst="rightArrow">
            <a:avLst>
              <a:gd name="adj1" fmla="val 50000"/>
              <a:gd name="adj2" fmla="val 36682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66913B-90C6-E5ED-E1DA-4B20CFE81D4E}"/>
              </a:ext>
            </a:extLst>
          </p:cNvPr>
          <p:cNvSpPr/>
          <p:nvPr/>
        </p:nvSpPr>
        <p:spPr>
          <a:xfrm>
            <a:off x="7996513" y="4203663"/>
            <a:ext cx="2847372" cy="9722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ZH2L-High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6A8576-F502-1E17-E295-F92C8AE61C69}"/>
              </a:ext>
            </a:extLst>
          </p:cNvPr>
          <p:cNvSpPr/>
          <p:nvPr/>
        </p:nvSpPr>
        <p:spPr>
          <a:xfrm>
            <a:off x="7996513" y="5399599"/>
            <a:ext cx="2847372" cy="9722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ZH2L-Low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556081-251F-C65C-92DC-1621DFBF7B66}"/>
              </a:ext>
            </a:extLst>
          </p:cNvPr>
          <p:cNvSpPr txBox="1"/>
          <p:nvPr/>
        </p:nvSpPr>
        <p:spPr>
          <a:xfrm>
            <a:off x="730614" y="3221905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Background rejection</a:t>
            </a:r>
          </a:p>
          <a:p>
            <a:r>
              <a:rPr lang="en-GB" b="1" dirty="0">
                <a:solidFill>
                  <a:srgbClr val="FF0000"/>
                </a:solidFill>
              </a:rPr>
              <a:t>Signal efficiency</a:t>
            </a:r>
          </a:p>
        </p:txBody>
      </p:sp>
    </p:spTree>
    <p:extLst>
      <p:ext uri="{BB962C8B-B14F-4D97-AF65-F5344CB8AC3E}">
        <p14:creationId xmlns:p14="http://schemas.microsoft.com/office/powerpoint/2010/main" val="94322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FC4E8-F6A7-2897-2C84-F77795E8B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2656A0-4C86-7F8D-7F0B-E03C1E87AA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Strategy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2656A0-4C86-7F8D-7F0B-E03C1E87AA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FE3F92ED-5985-5540-9E96-566A36A8A322}"/>
              </a:ext>
            </a:extLst>
          </p:cNvPr>
          <p:cNvGrpSpPr/>
          <p:nvPr/>
        </p:nvGrpSpPr>
        <p:grpSpPr>
          <a:xfrm>
            <a:off x="1722474" y="988825"/>
            <a:ext cx="4082903" cy="978197"/>
            <a:chOff x="1892595" y="1286537"/>
            <a:chExt cx="5858538" cy="97819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D3552E-5F79-FB9C-53A7-F1C17200E639}"/>
                </a:ext>
              </a:extLst>
            </p:cNvPr>
            <p:cNvSpPr/>
            <p:nvPr/>
          </p:nvSpPr>
          <p:spPr>
            <a:xfrm>
              <a:off x="1892595" y="1286537"/>
              <a:ext cx="1382232" cy="978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Test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32CD67-EFD5-4BC9-FF6B-E836EEC5BEA6}"/>
                </a:ext>
              </a:extLst>
            </p:cNvPr>
            <p:cNvSpPr/>
            <p:nvPr/>
          </p:nvSpPr>
          <p:spPr>
            <a:xfrm>
              <a:off x="3384697" y="1286539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Train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60480E-7F7D-4A86-B87A-F13586C8E35E}"/>
                </a:ext>
              </a:extLst>
            </p:cNvPr>
            <p:cNvSpPr/>
            <p:nvPr/>
          </p:nvSpPr>
          <p:spPr>
            <a:xfrm>
              <a:off x="4876799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Train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DB2A5CA-D53E-A06F-ADFA-77EBE32EA23F}"/>
                </a:ext>
              </a:extLst>
            </p:cNvPr>
            <p:cNvSpPr/>
            <p:nvPr/>
          </p:nvSpPr>
          <p:spPr>
            <a:xfrm>
              <a:off x="6368901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Train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8E1402-C0C8-E69C-F59D-137707659654}"/>
              </a:ext>
            </a:extLst>
          </p:cNvPr>
          <p:cNvGrpSpPr/>
          <p:nvPr/>
        </p:nvGrpSpPr>
        <p:grpSpPr>
          <a:xfrm>
            <a:off x="1722474" y="2397377"/>
            <a:ext cx="4082903" cy="978197"/>
            <a:chOff x="1892595" y="1286537"/>
            <a:chExt cx="5858538" cy="97819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D1693BE-35A0-C990-37FF-3437BFF53395}"/>
                </a:ext>
              </a:extLst>
            </p:cNvPr>
            <p:cNvSpPr/>
            <p:nvPr/>
          </p:nvSpPr>
          <p:spPr>
            <a:xfrm>
              <a:off x="1892595" y="1286537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F3212A5-A0D4-59C9-83B4-349543C9B449}"/>
                </a:ext>
              </a:extLst>
            </p:cNvPr>
            <p:cNvSpPr/>
            <p:nvPr/>
          </p:nvSpPr>
          <p:spPr>
            <a:xfrm>
              <a:off x="3384697" y="1286539"/>
              <a:ext cx="1382232" cy="978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Test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6714CED-887E-529D-EB22-884C3B1DADF5}"/>
                </a:ext>
              </a:extLst>
            </p:cNvPr>
            <p:cNvSpPr/>
            <p:nvPr/>
          </p:nvSpPr>
          <p:spPr>
            <a:xfrm>
              <a:off x="4876799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99390DC-6A75-75F5-7A4B-DC4AA42B6533}"/>
                </a:ext>
              </a:extLst>
            </p:cNvPr>
            <p:cNvSpPr/>
            <p:nvPr/>
          </p:nvSpPr>
          <p:spPr>
            <a:xfrm>
              <a:off x="6368901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3B9A3C6-B293-C4E6-F97F-7A9B7107F2A4}"/>
              </a:ext>
            </a:extLst>
          </p:cNvPr>
          <p:cNvGrpSpPr/>
          <p:nvPr/>
        </p:nvGrpSpPr>
        <p:grpSpPr>
          <a:xfrm>
            <a:off x="1722474" y="3805929"/>
            <a:ext cx="4082903" cy="978197"/>
            <a:chOff x="1892595" y="1286537"/>
            <a:chExt cx="5858538" cy="97819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CCB0BE6-A48F-8617-97B5-22CBCA111D0C}"/>
                </a:ext>
              </a:extLst>
            </p:cNvPr>
            <p:cNvSpPr/>
            <p:nvPr/>
          </p:nvSpPr>
          <p:spPr>
            <a:xfrm>
              <a:off x="1892595" y="1286537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76259D4-ABB4-7750-6959-288197A0B12E}"/>
                </a:ext>
              </a:extLst>
            </p:cNvPr>
            <p:cNvSpPr/>
            <p:nvPr/>
          </p:nvSpPr>
          <p:spPr>
            <a:xfrm>
              <a:off x="3384697" y="1286539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FBCE6DC-F0F6-EA7D-D986-3FA42C560F6D}"/>
                </a:ext>
              </a:extLst>
            </p:cNvPr>
            <p:cNvSpPr/>
            <p:nvPr/>
          </p:nvSpPr>
          <p:spPr>
            <a:xfrm>
              <a:off x="4876799" y="1286538"/>
              <a:ext cx="1382232" cy="978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Test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EEE28AD-5A6E-9F80-F659-2924551228E3}"/>
                </a:ext>
              </a:extLst>
            </p:cNvPr>
            <p:cNvSpPr/>
            <p:nvPr/>
          </p:nvSpPr>
          <p:spPr>
            <a:xfrm>
              <a:off x="6368901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F857E52-674C-736F-8F40-9073907CAED2}"/>
              </a:ext>
            </a:extLst>
          </p:cNvPr>
          <p:cNvGrpSpPr/>
          <p:nvPr/>
        </p:nvGrpSpPr>
        <p:grpSpPr>
          <a:xfrm>
            <a:off x="1722474" y="5214481"/>
            <a:ext cx="4082903" cy="978197"/>
            <a:chOff x="1892595" y="1286537"/>
            <a:chExt cx="5858538" cy="97819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66EBA4C-EEF5-FF0F-1BD9-9B3B26387A2A}"/>
                </a:ext>
              </a:extLst>
            </p:cNvPr>
            <p:cNvSpPr/>
            <p:nvPr/>
          </p:nvSpPr>
          <p:spPr>
            <a:xfrm>
              <a:off x="1892595" y="1286537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72B37A-6D37-6D6B-DA04-E911892DCD39}"/>
                </a:ext>
              </a:extLst>
            </p:cNvPr>
            <p:cNvSpPr/>
            <p:nvPr/>
          </p:nvSpPr>
          <p:spPr>
            <a:xfrm>
              <a:off x="3384697" y="1286539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0ED272B-3AF0-5118-C5B2-5C07322AE86C}"/>
                </a:ext>
              </a:extLst>
            </p:cNvPr>
            <p:cNvSpPr/>
            <p:nvPr/>
          </p:nvSpPr>
          <p:spPr>
            <a:xfrm>
              <a:off x="4876799" y="1286538"/>
              <a:ext cx="1382232" cy="978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A281E3C-49AA-A865-052A-81C856896478}"/>
                </a:ext>
              </a:extLst>
            </p:cNvPr>
            <p:cNvSpPr/>
            <p:nvPr/>
          </p:nvSpPr>
          <p:spPr>
            <a:xfrm>
              <a:off x="6368901" y="1286538"/>
              <a:ext cx="1382232" cy="97819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Test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06532E9-F052-0771-AE07-E5ECC40DE455}"/>
              </a:ext>
            </a:extLst>
          </p:cNvPr>
          <p:cNvSpPr txBox="1"/>
          <p:nvPr/>
        </p:nvSpPr>
        <p:spPr>
          <a:xfrm>
            <a:off x="720184" y="125744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Fold 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84998E-697B-25A1-B552-A16D52A69FDD}"/>
              </a:ext>
            </a:extLst>
          </p:cNvPr>
          <p:cNvSpPr txBox="1"/>
          <p:nvPr/>
        </p:nvSpPr>
        <p:spPr>
          <a:xfrm>
            <a:off x="720183" y="270180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Fold 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08595E-29DD-3BC9-1EBB-301D64C83CBE}"/>
              </a:ext>
            </a:extLst>
          </p:cNvPr>
          <p:cNvSpPr txBox="1"/>
          <p:nvPr/>
        </p:nvSpPr>
        <p:spPr>
          <a:xfrm>
            <a:off x="720183" y="416351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Fold 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A17F002-A237-7830-B2A1-F8C52806FE8A}"/>
              </a:ext>
            </a:extLst>
          </p:cNvPr>
          <p:cNvSpPr txBox="1"/>
          <p:nvPr/>
        </p:nvSpPr>
        <p:spPr>
          <a:xfrm>
            <a:off x="739528" y="551891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Fold 3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C78FB9E-E502-086C-8FA6-16C0DBBBB9CB}"/>
              </a:ext>
            </a:extLst>
          </p:cNvPr>
          <p:cNvSpPr/>
          <p:nvPr/>
        </p:nvSpPr>
        <p:spPr>
          <a:xfrm>
            <a:off x="2583712" y="856179"/>
            <a:ext cx="3593804" cy="1249067"/>
          </a:xfrm>
          <a:prstGeom prst="ellipse">
            <a:avLst/>
          </a:prstGeom>
          <a:noFill/>
          <a:ln>
            <a:solidFill>
              <a:schemeClr val="accent5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AF0BB9-FB46-CB03-133B-90EA3EA61B58}"/>
              </a:ext>
            </a:extLst>
          </p:cNvPr>
          <p:cNvSpPr/>
          <p:nvPr/>
        </p:nvSpPr>
        <p:spPr>
          <a:xfrm>
            <a:off x="7009702" y="313350"/>
            <a:ext cx="3357042" cy="330734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3-fold cross validation</a:t>
            </a:r>
          </a:p>
          <a:p>
            <a:pPr algn="ctr"/>
            <a:r>
              <a:rPr lang="en-GB" dirty="0"/>
              <a:t>In Random Grid Search</a:t>
            </a:r>
          </a:p>
          <a:p>
            <a:pPr algn="ctr"/>
            <a:r>
              <a:rPr lang="en-GB" dirty="0"/>
              <a:t>For Hyperparameter Optimization</a:t>
            </a:r>
          </a:p>
          <a:p>
            <a:pPr algn="ctr"/>
            <a:r>
              <a:rPr lang="en-GB" b="1" dirty="0">
                <a:sym typeface="Wingdings" panose="05000000000000000000" pitchFamily="2" charset="2"/>
              </a:rPr>
              <a:t> Train Model</a:t>
            </a:r>
            <a:endParaRPr lang="en-GB" b="1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AF71AEF-3470-7839-E121-35C626024B8B}"/>
              </a:ext>
            </a:extLst>
          </p:cNvPr>
          <p:cNvSpPr/>
          <p:nvPr/>
        </p:nvSpPr>
        <p:spPr>
          <a:xfrm>
            <a:off x="4423144" y="297712"/>
            <a:ext cx="2594344" cy="607240"/>
          </a:xfrm>
          <a:custGeom>
            <a:avLst/>
            <a:gdLst>
              <a:gd name="connsiteX0" fmla="*/ 0 w 2594344"/>
              <a:gd name="connsiteY0" fmla="*/ 563525 h 607240"/>
              <a:gd name="connsiteX1" fmla="*/ 446568 w 2594344"/>
              <a:gd name="connsiteY1" fmla="*/ 606055 h 607240"/>
              <a:gd name="connsiteX2" fmla="*/ 999461 w 2594344"/>
              <a:gd name="connsiteY2" fmla="*/ 595423 h 607240"/>
              <a:gd name="connsiteX3" fmla="*/ 1265275 w 2594344"/>
              <a:gd name="connsiteY3" fmla="*/ 595423 h 607240"/>
              <a:gd name="connsiteX4" fmla="*/ 1594884 w 2594344"/>
              <a:gd name="connsiteY4" fmla="*/ 531628 h 607240"/>
              <a:gd name="connsiteX5" fmla="*/ 1892596 w 2594344"/>
              <a:gd name="connsiteY5" fmla="*/ 446567 h 607240"/>
              <a:gd name="connsiteX6" fmla="*/ 2105247 w 2594344"/>
              <a:gd name="connsiteY6" fmla="*/ 340241 h 607240"/>
              <a:gd name="connsiteX7" fmla="*/ 2392326 w 2594344"/>
              <a:gd name="connsiteY7" fmla="*/ 159488 h 607240"/>
              <a:gd name="connsiteX8" fmla="*/ 2594344 w 2594344"/>
              <a:gd name="connsiteY8" fmla="*/ 0 h 60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4344" h="607240">
                <a:moveTo>
                  <a:pt x="0" y="563525"/>
                </a:moveTo>
                <a:cubicBezTo>
                  <a:pt x="139995" y="582132"/>
                  <a:pt x="279991" y="600739"/>
                  <a:pt x="446568" y="606055"/>
                </a:cubicBezTo>
                <a:cubicBezTo>
                  <a:pt x="613145" y="611371"/>
                  <a:pt x="863010" y="597195"/>
                  <a:pt x="999461" y="595423"/>
                </a:cubicBezTo>
                <a:cubicBezTo>
                  <a:pt x="1135912" y="593651"/>
                  <a:pt x="1166038" y="606055"/>
                  <a:pt x="1265275" y="595423"/>
                </a:cubicBezTo>
                <a:cubicBezTo>
                  <a:pt x="1364512" y="584791"/>
                  <a:pt x="1490331" y="556437"/>
                  <a:pt x="1594884" y="531628"/>
                </a:cubicBezTo>
                <a:cubicBezTo>
                  <a:pt x="1699437" y="506819"/>
                  <a:pt x="1807536" y="478465"/>
                  <a:pt x="1892596" y="446567"/>
                </a:cubicBezTo>
                <a:cubicBezTo>
                  <a:pt x="1977657" y="414669"/>
                  <a:pt x="2021959" y="388087"/>
                  <a:pt x="2105247" y="340241"/>
                </a:cubicBezTo>
                <a:cubicBezTo>
                  <a:pt x="2188535" y="292395"/>
                  <a:pt x="2310810" y="216195"/>
                  <a:pt x="2392326" y="159488"/>
                </a:cubicBezTo>
                <a:cubicBezTo>
                  <a:pt x="2473842" y="102781"/>
                  <a:pt x="2534093" y="51390"/>
                  <a:pt x="2594344" y="0"/>
                </a:cubicBezTo>
              </a:path>
            </a:pathLst>
          </a:custGeom>
          <a:noFill/>
          <a:ln w="38100">
            <a:solidFill>
              <a:schemeClr val="accent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13B27D2-1AF6-D0C5-E832-463A79E54057}"/>
              </a:ext>
            </a:extLst>
          </p:cNvPr>
          <p:cNvSpPr/>
          <p:nvPr/>
        </p:nvSpPr>
        <p:spPr>
          <a:xfrm>
            <a:off x="4444409" y="2158409"/>
            <a:ext cx="2477386" cy="1477926"/>
          </a:xfrm>
          <a:custGeom>
            <a:avLst/>
            <a:gdLst>
              <a:gd name="connsiteX0" fmla="*/ 0 w 2477386"/>
              <a:gd name="connsiteY0" fmla="*/ 0 h 1477926"/>
              <a:gd name="connsiteX1" fmla="*/ 510363 w 2477386"/>
              <a:gd name="connsiteY1" fmla="*/ 42531 h 1477926"/>
              <a:gd name="connsiteX2" fmla="*/ 946298 w 2477386"/>
              <a:gd name="connsiteY2" fmla="*/ 106326 h 1477926"/>
              <a:gd name="connsiteX3" fmla="*/ 1233377 w 2477386"/>
              <a:gd name="connsiteY3" fmla="*/ 191386 h 1477926"/>
              <a:gd name="connsiteX4" fmla="*/ 1456661 w 2477386"/>
              <a:gd name="connsiteY4" fmla="*/ 329610 h 1477926"/>
              <a:gd name="connsiteX5" fmla="*/ 1786270 w 2477386"/>
              <a:gd name="connsiteY5" fmla="*/ 595424 h 1477926"/>
              <a:gd name="connsiteX6" fmla="*/ 1998921 w 2477386"/>
              <a:gd name="connsiteY6" fmla="*/ 882503 h 1477926"/>
              <a:gd name="connsiteX7" fmla="*/ 2317898 w 2477386"/>
              <a:gd name="connsiteY7" fmla="*/ 1297172 h 1477926"/>
              <a:gd name="connsiteX8" fmla="*/ 2477386 w 2477386"/>
              <a:gd name="connsiteY8" fmla="*/ 1477926 h 14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7386" h="1477926">
                <a:moveTo>
                  <a:pt x="0" y="0"/>
                </a:moveTo>
                <a:cubicBezTo>
                  <a:pt x="176323" y="12405"/>
                  <a:pt x="352647" y="24810"/>
                  <a:pt x="510363" y="42531"/>
                </a:cubicBezTo>
                <a:cubicBezTo>
                  <a:pt x="668079" y="60252"/>
                  <a:pt x="825796" y="81517"/>
                  <a:pt x="946298" y="106326"/>
                </a:cubicBezTo>
                <a:cubicBezTo>
                  <a:pt x="1066800" y="131135"/>
                  <a:pt x="1148317" y="154172"/>
                  <a:pt x="1233377" y="191386"/>
                </a:cubicBezTo>
                <a:cubicBezTo>
                  <a:pt x="1318437" y="228600"/>
                  <a:pt x="1364512" y="262270"/>
                  <a:pt x="1456661" y="329610"/>
                </a:cubicBezTo>
                <a:cubicBezTo>
                  <a:pt x="1548810" y="396950"/>
                  <a:pt x="1695893" y="503275"/>
                  <a:pt x="1786270" y="595424"/>
                </a:cubicBezTo>
                <a:cubicBezTo>
                  <a:pt x="1876647" y="687573"/>
                  <a:pt x="1910316" y="765545"/>
                  <a:pt x="1998921" y="882503"/>
                </a:cubicBezTo>
                <a:cubicBezTo>
                  <a:pt x="2087526" y="999461"/>
                  <a:pt x="2238154" y="1197935"/>
                  <a:pt x="2317898" y="1297172"/>
                </a:cubicBezTo>
                <a:cubicBezTo>
                  <a:pt x="2397642" y="1396409"/>
                  <a:pt x="2437514" y="1437167"/>
                  <a:pt x="2477386" y="1477926"/>
                </a:cubicBezTo>
              </a:path>
            </a:pathLst>
          </a:custGeom>
          <a:noFill/>
          <a:ln w="28575">
            <a:solidFill>
              <a:schemeClr val="accent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A870241-A00D-4E4A-525E-C6C674C10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027" y="3968110"/>
            <a:ext cx="5568359" cy="203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79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E6CF5-9FEB-2109-656B-2F3572718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27914B-25E0-0068-B0C0-C6710C0FA3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- </a:t>
                </a:r>
                <a:r>
                  <a:rPr lang="es-CO" sz="4000" dirty="0" err="1"/>
                  <a:t>Features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27914B-25E0-0068-B0C0-C6710C0FA3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7EFD8C45-3FBC-0BEC-9A80-51C8B1009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4" y="700274"/>
            <a:ext cx="5619135" cy="296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332F83B-D1E8-6E86-05C1-CCA4B645A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701" y="700274"/>
            <a:ext cx="4270602" cy="2873826"/>
          </a:xfrm>
          <a:prstGeom prst="rect">
            <a:avLst/>
          </a:prstGeom>
          <a:noFill/>
          <a:effectLst>
            <a:glow rad="127000">
              <a:srgbClr val="00B05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9CB55046-1307-6AD3-5A9B-4B1A59915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701" y="3859481"/>
            <a:ext cx="4270603" cy="2873827"/>
          </a:xfrm>
          <a:prstGeom prst="rect">
            <a:avLst/>
          </a:prstGeom>
          <a:noFill/>
          <a:effectLst>
            <a:glow rad="127000">
              <a:srgbClr val="FF00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4F5F41DF-48B4-E606-47FB-6B636CF3A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716" y="3859480"/>
            <a:ext cx="4270603" cy="2873827"/>
          </a:xfrm>
          <a:prstGeom prst="rect">
            <a:avLst/>
          </a:prstGeom>
          <a:noFill/>
          <a:effectLst>
            <a:glow rad="127000">
              <a:schemeClr val="accent2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828E97C-77FA-9A42-E7EF-2C4F5D374BBE}"/>
              </a:ext>
            </a:extLst>
          </p:cNvPr>
          <p:cNvSpPr/>
          <p:nvPr/>
        </p:nvSpPr>
        <p:spPr>
          <a:xfrm>
            <a:off x="805543" y="3280229"/>
            <a:ext cx="1016000" cy="500742"/>
          </a:xfrm>
          <a:prstGeom prst="ellipse">
            <a:avLst/>
          </a:prstGeom>
          <a:noFill/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E21B3C8-950B-B7EC-0057-2B0D76C91CD5}"/>
              </a:ext>
            </a:extLst>
          </p:cNvPr>
          <p:cNvSpPr/>
          <p:nvPr/>
        </p:nvSpPr>
        <p:spPr>
          <a:xfrm>
            <a:off x="781154" y="1937658"/>
            <a:ext cx="1016000" cy="275772"/>
          </a:xfrm>
          <a:prstGeom prst="ellipse">
            <a:avLst/>
          </a:prstGeom>
          <a:noFill/>
          <a:effectLst>
            <a:glow rad="63500">
              <a:srgbClr val="00B05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AD55D7-685C-0D4E-49A1-399781D978DA}"/>
              </a:ext>
            </a:extLst>
          </p:cNvPr>
          <p:cNvSpPr/>
          <p:nvPr/>
        </p:nvSpPr>
        <p:spPr>
          <a:xfrm>
            <a:off x="810184" y="2461072"/>
            <a:ext cx="1016000" cy="500742"/>
          </a:xfrm>
          <a:prstGeom prst="ellipse">
            <a:avLst/>
          </a:prstGeom>
          <a:noFill/>
          <a:effectLst>
            <a:glow rad="63500">
              <a:schemeClr val="accent2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577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2ABB2-411B-6A17-AEFC-0683281D0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3E2E5-E283-8218-32F3-FD86171C69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– </a:t>
                </a:r>
                <a:r>
                  <a:rPr lang="es-CO" sz="4000" dirty="0" err="1"/>
                  <a:t>Features</a:t>
                </a:r>
                <a:r>
                  <a:rPr lang="es-CO" sz="4000" dirty="0"/>
                  <a:t> 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3E2E5-E283-8218-32F3-FD86171C69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DAE4C914-78B1-0C7A-B8CE-3CE971442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473" y="856180"/>
            <a:ext cx="7741751" cy="515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78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86961-0F24-54E0-ED49-5B4699D5D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06911E-69F6-41B5-1EDF-7788C3CEF0F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– 	Performance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06911E-69F6-41B5-1EDF-7788C3CEF0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D9577FC-737E-BEE4-6D3C-8308F5F25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184" y="856180"/>
            <a:ext cx="4922169" cy="3226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EC3493-1B9F-0568-31CD-010B0D3B05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2278" y="856180"/>
            <a:ext cx="4417290" cy="479495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3A09BF-57A8-C5C0-20BF-03EAB451BA8D}"/>
                  </a:ext>
                </a:extLst>
              </p:cNvPr>
              <p:cNvSpPr txBox="1"/>
              <p:nvPr/>
            </p:nvSpPr>
            <p:spPr>
              <a:xfrm>
                <a:off x="4450253" y="4167962"/>
                <a:ext cx="4087692" cy="26056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𝑃𝑟𝑒𝑐𝑖𝑠𝑖𝑜𝑛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 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𝐹𝑃</m:t>
                          </m:r>
                        </m:den>
                      </m:f>
                    </m:oMath>
                  </m:oMathPara>
                </a14:m>
                <a:endParaRPr lang="en-GB" sz="1600" b="0" dirty="0"/>
              </a:p>
              <a:p>
                <a:endParaRPr lang="en-GB" sz="16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𝑅𝑒𝑐𝑎𝑙𝑙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𝐹𝑁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𝑃𝑟𝑒𝑐𝑖𝑠𝑖𝑜𝑛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𝑅𝑒𝑐𝑎𝑙𝑙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𝑃𝑟𝑒𝑐𝑖𝑠𝑖𝑜𝑛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𝑅𝑒𝑐𝑎𝑙𝑙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𝐴𝑐𝑐𝑢𝑟𝑎𝑐𝑦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𝑇𝑁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𝑇𝑃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𝑇𝑁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𝐹𝑃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𝐹𝑁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3A09BF-57A8-C5C0-20BF-03EAB451B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253" y="4167962"/>
                <a:ext cx="4087692" cy="26056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8918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5B519-9401-BD21-4DB7-D3BB304F5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C82C37-4665-F881-ED03-EDAE773A1A1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- </a:t>
                </a:r>
                <a:r>
                  <a:rPr lang="es-CO" sz="4000" dirty="0" err="1"/>
                  <a:t>Selection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C82C37-4665-F881-ED03-EDAE773A1A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B4718A8-FB2B-D7AC-1972-4D9B83C79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46" y="1044877"/>
            <a:ext cx="6088619" cy="38312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96822D-E38E-EE37-6371-BD5A31FD4327}"/>
              </a:ext>
            </a:extLst>
          </p:cNvPr>
          <p:cNvCxnSpPr/>
          <p:nvPr/>
        </p:nvCxnSpPr>
        <p:spPr>
          <a:xfrm>
            <a:off x="3046096" y="1416544"/>
            <a:ext cx="0" cy="3102016"/>
          </a:xfrm>
          <a:prstGeom prst="line">
            <a:avLst/>
          </a:prstGeom>
          <a:ln w="38100"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BAE7C2-8283-1F17-77C3-3D9CC57A4671}"/>
              </a:ext>
            </a:extLst>
          </p:cNvPr>
          <p:cNvCxnSpPr/>
          <p:nvPr/>
        </p:nvCxnSpPr>
        <p:spPr>
          <a:xfrm>
            <a:off x="5407306" y="1409479"/>
            <a:ext cx="0" cy="3102016"/>
          </a:xfrm>
          <a:prstGeom prst="line">
            <a:avLst/>
          </a:prstGeom>
          <a:ln w="38100">
            <a:solidFill>
              <a:srgbClr val="FFC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0D7795EB-7904-3F5D-9989-013983C7D0A6}"/>
              </a:ext>
            </a:extLst>
          </p:cNvPr>
          <p:cNvSpPr/>
          <p:nvPr/>
        </p:nvSpPr>
        <p:spPr>
          <a:xfrm>
            <a:off x="2686049" y="3109376"/>
            <a:ext cx="711197" cy="258248"/>
          </a:xfrm>
          <a:prstGeom prst="left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87D67B2F-66C1-EFB3-2F1F-40FB0BD1B175}"/>
              </a:ext>
            </a:extLst>
          </p:cNvPr>
          <p:cNvSpPr/>
          <p:nvPr/>
        </p:nvSpPr>
        <p:spPr>
          <a:xfrm>
            <a:off x="5051707" y="3109376"/>
            <a:ext cx="711197" cy="258248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202CE6-C2E0-7F6A-30FD-2ECFE76A8B25}"/>
                  </a:ext>
                </a:extLst>
              </p:cNvPr>
              <p:cNvSpPr txBox="1"/>
              <p:nvPr/>
            </p:nvSpPr>
            <p:spPr>
              <a:xfrm>
                <a:off x="7390072" y="736060"/>
                <a:ext cx="4231758" cy="3275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Define two Signal Regions, with thresholds in BDT score:</a:t>
                </a:r>
              </a:p>
              <a:p>
                <a:r>
                  <a:rPr lang="en-GB" sz="2800" dirty="0"/>
                  <a:t>VH2L Low  :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800" b="1" i="1" smtClean="0">
                            <a:solidFill>
                              <a:srgbClr val="FFC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800" b="0" i="1" dirty="0">
                  <a:latin typeface="Cambria Math" panose="02040503050406030204" pitchFamily="18" charset="0"/>
                </a:endParaRPr>
              </a:p>
              <a:p>
                <a:r>
                  <a:rPr lang="en-GB" sz="2800" b="0" dirty="0"/>
                  <a:t>VH2L High :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800" b="1" i="1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endParaRPr lang="en-GB" b="1" dirty="0"/>
              </a:p>
              <a:p>
                <a:endParaRPr lang="en-GB" b="1" dirty="0"/>
              </a:p>
              <a:p>
                <a:r>
                  <a:rPr lang="en-GB" dirty="0"/>
                  <a:t>Change thresholds until we find highest signal significance in SR</a:t>
                </a:r>
              </a:p>
              <a:p>
                <a:endParaRPr lang="en-GB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𝑆𝑅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𝑆𝑅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    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202CE6-C2E0-7F6A-30FD-2ECFE76A8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0072" y="736060"/>
                <a:ext cx="4231758" cy="3275384"/>
              </a:xfrm>
              <a:prstGeom prst="rect">
                <a:avLst/>
              </a:prstGeom>
              <a:blipFill>
                <a:blip r:embed="rId5"/>
                <a:stretch>
                  <a:fillRect l="-2882" t="-9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C3C7B6A-8715-10DA-5273-CF5FC8569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0072" y="4035999"/>
            <a:ext cx="4239999" cy="2516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394F62-0A1E-5A6A-D78F-A60043FC9DD2}"/>
              </a:ext>
            </a:extLst>
          </p:cNvPr>
          <p:cNvSpPr txBox="1"/>
          <p:nvPr/>
        </p:nvSpPr>
        <p:spPr>
          <a:xfrm>
            <a:off x="2500603" y="4796617"/>
            <a:ext cx="408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Best @ 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= 0.755 </a:t>
            </a:r>
            <a:r>
              <a:rPr lang="en-GB" dirty="0"/>
              <a:t>, </a:t>
            </a:r>
            <a:r>
              <a:rPr lang="en-GB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= 0.925</a:t>
            </a:r>
          </a:p>
        </p:txBody>
      </p:sp>
    </p:spTree>
    <p:extLst>
      <p:ext uri="{BB962C8B-B14F-4D97-AF65-F5344CB8AC3E}">
        <p14:creationId xmlns:p14="http://schemas.microsoft.com/office/powerpoint/2010/main" val="418271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3ECA3-A176-BD29-F9BC-2C28C8366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DF6475-0DD2-004C-A56A-EFE6AE5C6E2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-1"/>
                <a:ext cx="11209546" cy="1652337"/>
              </a:xfrm>
            </p:spPr>
            <p:txBody>
              <a:bodyPr anchor="ctr">
                <a:normAutofit/>
              </a:bodyPr>
              <a:lstStyle/>
              <a:p>
                <a:r>
                  <a:rPr lang="en-GB" sz="4000" dirty="0"/>
                  <a:t> </a:t>
                </a:r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s-CO" sz="4000" dirty="0"/>
                </a:br>
                <a:r>
                  <a:rPr lang="es-CO" sz="4000" dirty="0" err="1"/>
                  <a:t>Validations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DF6475-0DD2-004C-A56A-EFE6AE5C6E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-1"/>
                <a:ext cx="11209546" cy="1652337"/>
              </a:xfrm>
              <a:blipFill>
                <a:blip r:embed="rId3"/>
                <a:stretch>
                  <a:fillRect l="-1903" b="-18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8915C9A-F40D-E56C-8C42-6EAF0F053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2693" y="0"/>
            <a:ext cx="4287462" cy="3413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571343-1724-CAC1-63BF-BBCE61DC1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0155" y="15565"/>
            <a:ext cx="4204629" cy="34134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6B5044-7497-C2D6-4AD6-8FF17FA71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4109" y="3364225"/>
            <a:ext cx="4204629" cy="34937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F796287-0957-E637-1FF2-2107632B60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5274" y="3364225"/>
            <a:ext cx="4196726" cy="34937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1F256B9-E7EA-E5E9-784A-9F56649D91CA}"/>
              </a:ext>
            </a:extLst>
          </p:cNvPr>
          <p:cNvSpPr txBox="1"/>
          <p:nvPr/>
        </p:nvSpPr>
        <p:spPr>
          <a:xfrm>
            <a:off x="1058779" y="2213811"/>
            <a:ext cx="2517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in Sideband</a:t>
            </a:r>
          </a:p>
        </p:txBody>
      </p:sp>
    </p:spTree>
    <p:extLst>
      <p:ext uri="{BB962C8B-B14F-4D97-AF65-F5344CB8AC3E}">
        <p14:creationId xmlns:p14="http://schemas.microsoft.com/office/powerpoint/2010/main" val="2474013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A6FD5-75B8-B79B-E2B2-4E90F415D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EB0670E-0301-E4BB-4D6A-FC09976DF6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-1"/>
                <a:ext cx="11209546" cy="1652337"/>
              </a:xfrm>
            </p:spPr>
            <p:txBody>
              <a:bodyPr anchor="ctr">
                <a:normAutofit/>
              </a:bodyPr>
              <a:lstStyle/>
              <a:p>
                <a:r>
                  <a:rPr lang="en-GB" sz="4000" dirty="0"/>
                  <a:t> </a:t>
                </a:r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s-CO" sz="4000" dirty="0"/>
                </a:br>
                <a:r>
                  <a:rPr lang="es-CO" sz="4000" dirty="0" err="1"/>
                  <a:t>Validations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EB0670E-0301-E4BB-4D6A-FC09976DF6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-1"/>
                <a:ext cx="11209546" cy="1652337"/>
              </a:xfrm>
              <a:blipFill>
                <a:blip r:embed="rId3"/>
                <a:stretch>
                  <a:fillRect l="-1903" b="-18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4AF9C9F-0865-C41A-5753-F4DE3F0DD38A}"/>
              </a:ext>
            </a:extLst>
          </p:cNvPr>
          <p:cNvSpPr txBox="1"/>
          <p:nvPr/>
        </p:nvSpPr>
        <p:spPr>
          <a:xfrm>
            <a:off x="1058779" y="2213811"/>
            <a:ext cx="2517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in Sideband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78DA45-4189-1885-E027-C05FB8B4E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7035" y="568158"/>
            <a:ext cx="7122695" cy="572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52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57B4EB-648F-B029-6A14-582909181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C8B77CB-C915-E7F4-2F09-45E1328B3CE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sz="4000" dirty="0"/>
                  <a:t> Results @BDT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C8B77CB-C915-E7F4-2F09-45E1328B3C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A3054A12-E351-D510-6AD4-561C1B223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629" y="856180"/>
            <a:ext cx="9182100" cy="286702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0FC1CB3-8E0C-3E84-3B9D-CCF54765021A}"/>
              </a:ext>
            </a:extLst>
          </p:cNvPr>
          <p:cNvSpPr/>
          <p:nvPr/>
        </p:nvSpPr>
        <p:spPr>
          <a:xfrm>
            <a:off x="1072116" y="2550190"/>
            <a:ext cx="8793125" cy="691117"/>
          </a:xfrm>
          <a:prstGeom prst="rect">
            <a:avLst/>
          </a:prstGeom>
          <a:solidFill>
            <a:srgbClr val="92D050">
              <a:alpha val="27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32219F-0C8C-B4C2-0D65-6DD34CCCFBC4}"/>
                  </a:ext>
                </a:extLst>
              </p:cNvPr>
              <p:cNvSpPr txBox="1"/>
              <p:nvPr/>
            </p:nvSpPr>
            <p:spPr>
              <a:xfrm>
                <a:off x="1956391" y="4072270"/>
                <a:ext cx="7400260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𝑍𝐻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𝜈𝜈𝜇𝜇</m:t>
                    </m:r>
                  </m:oMath>
                </a14:m>
                <a:r>
                  <a:rPr lang="en-GB" dirty="0"/>
                  <a:t> (ZH2L-*) in par 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𝑍𝐻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→ℓℓ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dirty="0"/>
                  <a:t> (VH4L)</a:t>
                </a:r>
              </a:p>
              <a:p>
                <a:endParaRPr lang="en-GB" dirty="0"/>
              </a:p>
              <a:p>
                <a:r>
                  <a:rPr lang="en-GB" dirty="0"/>
                  <a:t>Overall improvement just with counting significance: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0.2123</m:t>
                      </m:r>
                      <m:r>
                        <a:rPr lang="en-GB" sz="2000" b="0" i="1" dirty="0" smtClean="0">
                          <a:latin typeface="Cambria Math" panose="02040503050406030204" pitchFamily="18" charset="0"/>
                        </a:rPr>
                        <m:t> →0.2289  </m:t>
                      </m:r>
                      <m:r>
                        <a:rPr lang="en-GB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(+</m:t>
                      </m:r>
                      <m:r>
                        <a:rPr lang="en-GB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GB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%) 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32219F-0C8C-B4C2-0D65-6DD34CCCF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391" y="4072270"/>
                <a:ext cx="7400260" cy="1231106"/>
              </a:xfrm>
              <a:prstGeom prst="rect">
                <a:avLst/>
              </a:prstGeom>
              <a:blipFill>
                <a:blip r:embed="rId5"/>
                <a:stretch>
                  <a:fillRect l="-741" t="-1980" b="-4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016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97875-E95E-B9C1-EBEA-34A516747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131A0-1A9F-9353-4964-0BB58F95E1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sz="4000" dirty="0"/>
                  <a:t> Signal Modelling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131A0-1A9F-9353-4964-0BB58F95E1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>
            <a:extLst>
              <a:ext uri="{FF2B5EF4-FFF2-40B4-BE49-F238E27FC236}">
                <a16:creationId xmlns:a16="http://schemas.microsoft.com/office/drawing/2014/main" id="{19E6925B-18C1-3862-90C3-8D9095F24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4" y="989770"/>
            <a:ext cx="9522463" cy="487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CAF7CE-5D4A-DF1B-D656-515C463959F0}"/>
              </a:ext>
            </a:extLst>
          </p:cNvPr>
          <p:cNvSpPr txBox="1"/>
          <p:nvPr/>
        </p:nvSpPr>
        <p:spPr>
          <a:xfrm>
            <a:off x="5637998" y="294773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E40711-8BB8-619F-E301-50E1F7EB5247}"/>
              </a:ext>
            </a:extLst>
          </p:cNvPr>
          <p:cNvSpPr txBox="1"/>
          <p:nvPr/>
        </p:nvSpPr>
        <p:spPr>
          <a:xfrm rot="16200000">
            <a:off x="5067994" y="1718109"/>
            <a:ext cx="16850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Template - </a:t>
            </a:r>
            <a:r>
              <a:rPr lang="en-GB" dirty="0">
                <a:solidFill>
                  <a:srgbClr val="FF0000"/>
                </a:solidFill>
              </a:rPr>
              <a:t>Fit</a:t>
            </a:r>
          </a:p>
        </p:txBody>
      </p:sp>
    </p:spTree>
    <p:extLst>
      <p:ext uri="{BB962C8B-B14F-4D97-AF65-F5344CB8AC3E}">
        <p14:creationId xmlns:p14="http://schemas.microsoft.com/office/powerpoint/2010/main" val="327658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6D6E4-4529-C57E-AD7E-38777F1F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5" y="856180"/>
            <a:ext cx="4560584" cy="1128068"/>
          </a:xfrm>
        </p:spPr>
        <p:txBody>
          <a:bodyPr anchor="ctr">
            <a:normAutofit fontScale="90000"/>
          </a:bodyPr>
          <a:lstStyle/>
          <a:p>
            <a:r>
              <a:rPr lang="en-GB" sz="4000" dirty="0"/>
              <a:t>The Standard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57C8F3-6626-7911-58F5-E6B60B51C3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1344" y="1377538"/>
                <a:ext cx="4559425" cy="5480462"/>
              </a:xfrm>
            </p:spPr>
            <p:txBody>
              <a:bodyPr anchor="ctr">
                <a:normAutofit/>
              </a:bodyPr>
              <a:lstStyle/>
              <a:p>
                <a:r>
                  <a:rPr lang="en-GB" sz="1700" b="1" u="sng" dirty="0"/>
                  <a:t>Standard Model (SM)</a:t>
                </a:r>
                <a:br>
                  <a:rPr lang="en-GB" sz="1700" dirty="0"/>
                </a:br>
                <a:r>
                  <a:rPr lang="en-GB" sz="1700" dirty="0"/>
                  <a:t>Theoretical framework</a:t>
                </a:r>
                <a:br>
                  <a:rPr lang="en-GB" sz="1700" dirty="0"/>
                </a:br>
                <a:r>
                  <a:rPr lang="en-GB" sz="1700" dirty="0"/>
                  <a:t> - Matter particles</a:t>
                </a:r>
                <a:br>
                  <a:rPr lang="en-GB" sz="1700" dirty="0"/>
                </a:br>
                <a:r>
                  <a:rPr lang="en-GB" sz="1700" dirty="0"/>
                  <a:t> - Interactions</a:t>
                </a:r>
              </a:p>
              <a:p>
                <a:r>
                  <a:rPr lang="en-GB" sz="1700" b="1" u="sng" dirty="0"/>
                  <a:t>Gauge symmetry:</a:t>
                </a:r>
              </a:p>
              <a:p>
                <a14:m>
                  <m:oMath xmlns:m="http://schemas.openxmlformats.org/officeDocument/2006/math"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𝑆</m:t>
                    </m:r>
                    <m:sSub>
                      <m:sSub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𝑆</m:t>
                    </m:r>
                    <m:sSub>
                      <m:sSub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endParaRPr lang="en-GB" sz="1700" dirty="0"/>
              </a:p>
              <a:p>
                <a:r>
                  <a:rPr lang="en-GB" sz="1700" b="1" dirty="0"/>
                  <a:t>Experimentally</a:t>
                </a:r>
                <a:r>
                  <a:rPr lang="en-GB" sz="1700" dirty="0"/>
                  <a:t> verified at great extend</a:t>
                </a:r>
              </a:p>
              <a:p>
                <a:r>
                  <a:rPr lang="en-GB" sz="1700" b="1" u="sng" dirty="0"/>
                  <a:t>Fermion mass term</a:t>
                </a:r>
                <a:br>
                  <a:rPr lang="en-GB" sz="1700" b="1" u="sng" dirty="0"/>
                </a:br>
                <a:br>
                  <a:rPr lang="en-GB" sz="17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mass</m:t>
                        </m:r>
                      </m:sub>
                    </m:sSub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4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400" b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sz="2400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sSub>
                      <m:sSubPr>
                        <m:ctrlPr>
                          <a:rPr lang="en-GB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endParaRPr lang="en-GB" sz="17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57C8F3-6626-7911-58F5-E6B60B51C3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1344" y="1377538"/>
                <a:ext cx="4559425" cy="5480462"/>
              </a:xfrm>
              <a:blipFill>
                <a:blip r:embed="rId2"/>
                <a:stretch>
                  <a:fillRect l="-6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Standard Model - Wikipedia">
            <a:extLst>
              <a:ext uri="{FF2B5EF4-FFF2-40B4-BE49-F238E27FC236}">
                <a16:creationId xmlns:a16="http://schemas.microsoft.com/office/drawing/2014/main" id="{EFE1FDEB-3D95-9DAE-E2F8-4AFA4E9E9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7" b="1"/>
          <a:stretch>
            <a:fillRect/>
          </a:stretch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571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C6DFE-7EF9-3B8A-40EE-830B76554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8EB0A69-5210-9617-E1F4-98C255DB137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– </a:t>
                </a:r>
                <a:r>
                  <a:rPr lang="es-CO" sz="4000" dirty="0" err="1"/>
                  <a:t>Background</a:t>
                </a:r>
                <a:r>
                  <a:rPr lang="es-CO" sz="4000" dirty="0"/>
                  <a:t> </a:t>
                </a:r>
                <a:r>
                  <a:rPr lang="es-CO" sz="4000" dirty="0" err="1"/>
                  <a:t>Reweight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8EB0A69-5210-9617-E1F4-98C255DB13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8F230F7-74E7-E4D1-4C20-688EBB6A4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5532" y="856180"/>
            <a:ext cx="5697204" cy="578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B3E5A-9754-4711-E4AD-00F90CA00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2728F4-3C5D-FC03-DB0D-370C2BBC03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sz="4000" dirty="0"/>
                  <a:t> Background Modelling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2728F4-3C5D-FC03-DB0D-370C2BBC03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>
            <a:extLst>
              <a:ext uri="{FF2B5EF4-FFF2-40B4-BE49-F238E27FC236}">
                <a16:creationId xmlns:a16="http://schemas.microsoft.com/office/drawing/2014/main" id="{821FE706-D9DC-DCC3-7610-AA4B7FB73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13" y="856180"/>
            <a:ext cx="71247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EEA333-8891-10F7-07D2-88C14816D7FD}"/>
              </a:ext>
            </a:extLst>
          </p:cNvPr>
          <p:cNvSpPr txBox="1"/>
          <p:nvPr/>
        </p:nvSpPr>
        <p:spPr>
          <a:xfrm>
            <a:off x="8167142" y="856180"/>
            <a:ext cx="37625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Convolution of </a:t>
            </a:r>
          </a:p>
          <a:p>
            <a:pPr marL="342900" indent="-342900">
              <a:buAutoNum type="arabicPeriod"/>
            </a:pPr>
            <a:r>
              <a:rPr lang="en-GB" dirty="0"/>
              <a:t>A core function meant to provide a theoretical assumption of an exponentially falling Z background</a:t>
            </a:r>
          </a:p>
          <a:p>
            <a:pPr marL="342900" indent="-342900">
              <a:buAutoNum type="arabicPeriod"/>
            </a:pPr>
            <a:r>
              <a:rPr lang="en-GB" dirty="0"/>
              <a:t>An empirical function to cover the rest discrepancies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r>
              <a:rPr lang="en-GB" dirty="0"/>
              <a:t>Empirical chosen through spurious signal test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586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B0AA1-5D37-02C7-9934-53973A65A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49B8A76-17D3-261E-B6F1-CE786BA0733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sz="4000" dirty="0"/>
                  <a:t>–Spurious Signal Test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49B8A76-17D3-261E-B6F1-CE786BA073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>
            <a:extLst>
              <a:ext uri="{FF2B5EF4-FFF2-40B4-BE49-F238E27FC236}">
                <a16:creationId xmlns:a16="http://schemas.microsoft.com/office/drawing/2014/main" id="{A7851B53-07A7-4696-DBB9-353C2B616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01" y="1465780"/>
            <a:ext cx="5762374" cy="428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89FB3FF3-F66E-0DA7-8A72-4D98D0C68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89" y="2081894"/>
            <a:ext cx="4956277" cy="22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5326DE8-CE8C-074D-299B-575F9E7630B8}"/>
              </a:ext>
            </a:extLst>
          </p:cNvPr>
          <p:cNvSpPr/>
          <p:nvPr/>
        </p:nvSpPr>
        <p:spPr>
          <a:xfrm>
            <a:off x="9131643" y="2081894"/>
            <a:ext cx="1285103" cy="2295025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486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D063-613B-E29D-40C2-BFDD98AF4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26B78B1-5FB0-1DB9-2E99-40A468973D1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GB" sz="4000" dirty="0"/>
                  <a:t> Fit Results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26B78B1-5FB0-1DB9-2E99-40A468973D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1A66824-6F65-5381-3C1E-E4359D4D6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021" y="745328"/>
            <a:ext cx="5047393" cy="611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29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287FE-1EFA-4C15-BFDD-1EE3F2D37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err="1"/>
              <a:t>ThanKS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7C214-9C4B-410D-816A-6B3C8059C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/>
              <a:t>Presentation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D5D16-EDC5-46DE-A0B9-0765F4F59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dirty="0"/>
              <a:t>9/3/20XX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en-GB" smtClean="0"/>
              <a:pPr rtl="0"/>
              <a:t>24</a:t>
            </a:fld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99B809-EC4A-49D5-E5E7-EE860E077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028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85278-3D07-466F-8351-667A2EBEA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QCD Scale </a:t>
            </a:r>
            <a:r>
              <a:rPr lang="en-GB" dirty="0" err="1"/>
              <a:t>ggF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5FF1C-3CBD-419A-9DE4-7A8AA637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en-GB" b="1" cap="all" spc="100" smtClean="0">
                <a:solidFill>
                  <a:schemeClr val="accent2"/>
                </a:solidFill>
              </a:rPr>
              <a:pPr rtl="0">
                <a:spcAft>
                  <a:spcPts val="600"/>
                </a:spcAft>
              </a:pPr>
              <a:t>25</a:t>
            </a:fld>
            <a:endParaRPr lang="en-GB" b="1" cap="all" spc="100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FEF7B1-7C75-3C11-7E08-74D108DA5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76048" y="0"/>
            <a:ext cx="5415952" cy="355258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5D8CB7-20D2-ED27-C6A4-47F22A8256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921" y="2759334"/>
            <a:ext cx="6354127" cy="344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88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72FC79-22B3-473C-7978-A5767BD61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77426-AA7E-8394-CAB2-E8538CBD6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QCD Scale VBF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553F9-F14C-359F-6D51-CA20262E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en-GB" b="1" cap="all" spc="100" smtClean="0">
                <a:solidFill>
                  <a:schemeClr val="accent2"/>
                </a:solidFill>
              </a:rPr>
              <a:pPr rtl="0">
                <a:spcAft>
                  <a:spcPts val="600"/>
                </a:spcAft>
              </a:pPr>
              <a:t>26</a:t>
            </a:fld>
            <a:endParaRPr lang="en-GB" b="1" cap="all" spc="100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8B1F7-9164-989D-33D6-68D28AE8E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90688"/>
            <a:ext cx="716280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86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578E54-12DC-917B-F8E5-81FAAC5E8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90289-C85C-FA8D-365D-E3860F81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QCD Scale VH/ </a:t>
            </a:r>
            <a:r>
              <a:rPr lang="en-GB" dirty="0" err="1"/>
              <a:t>ttH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F490A-D46F-CF8F-EBEE-A29BCEE39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en-GB" b="1" cap="all" spc="100" smtClean="0">
                <a:solidFill>
                  <a:schemeClr val="accent2"/>
                </a:solidFill>
              </a:rPr>
              <a:pPr rtl="0">
                <a:spcAft>
                  <a:spcPts val="600"/>
                </a:spcAft>
              </a:pPr>
              <a:t>27</a:t>
            </a:fld>
            <a:endParaRPr lang="en-GB" b="1" cap="all" spc="100" dirty="0">
              <a:solidFill>
                <a:schemeClr val="accent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4F063C-CEE6-CF25-7211-0B2600EBB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382" y="1967387"/>
            <a:ext cx="5505893" cy="4388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AE3DF2-4B75-23C8-F9DB-215E28FE7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8259" y="1967386"/>
            <a:ext cx="5018000" cy="43889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F17DC1C-A0AD-108C-FD99-DA17F4A4C50B}"/>
              </a:ext>
            </a:extLst>
          </p:cNvPr>
          <p:cNvSpPr/>
          <p:nvPr/>
        </p:nvSpPr>
        <p:spPr>
          <a:xfrm>
            <a:off x="2892094" y="1229023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2C5827-03CD-6DBE-2E9B-9ABB7E33405A}"/>
              </a:ext>
            </a:extLst>
          </p:cNvPr>
          <p:cNvSpPr/>
          <p:nvPr/>
        </p:nvSpPr>
        <p:spPr>
          <a:xfrm>
            <a:off x="9222009" y="1136874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ttH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46597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DBF5A7-D2F1-010C-CBAA-A0513FAF6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BEB82-D922-69F8-5354-3278BACE3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PDF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C7F6C-B53F-94A9-327F-1A55BAF90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en-GB" b="1" cap="all" spc="100" smtClean="0">
                <a:solidFill>
                  <a:schemeClr val="accent2"/>
                </a:solidFill>
              </a:rPr>
              <a:pPr rtl="0">
                <a:spcAft>
                  <a:spcPts val="600"/>
                </a:spcAft>
              </a:pPr>
              <a:t>28</a:t>
            </a:fld>
            <a:endParaRPr lang="en-GB" b="1" cap="all" spc="100" dirty="0">
              <a:solidFill>
                <a:schemeClr val="accent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7C6754-B540-ED7C-D6CD-D7F9ABB37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0" y="508000"/>
            <a:ext cx="468630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55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31F7E-BB08-C758-66E4-4BA2D9A82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12ED83-4801-D491-8359-D6D0B35E329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VH2Lep Categorisation – BDT Training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8D0717-C260-B152-7263-C078341AB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10" y="1538175"/>
            <a:ext cx="2604885" cy="17496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B01960-B866-FB2D-246A-DB459D2CD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5279" y="1538175"/>
            <a:ext cx="2604885" cy="17496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5C691C-7455-F6E4-339B-9C5D5E8E1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214" y="1538175"/>
            <a:ext cx="2604885" cy="17496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6898EB-2BF1-51DA-0FB2-336BE775BB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494" y="3562155"/>
            <a:ext cx="2604885" cy="17496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86AF0A-F59C-9FE0-5788-88BF762D27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998" y="3562155"/>
            <a:ext cx="2604885" cy="17496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A06991-69B4-C059-960C-A278F1A8A7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7310" y="3562155"/>
            <a:ext cx="2604885" cy="17496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5FDEB2-E40B-1B77-5CDB-1ABB8387D0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28622" y="3562155"/>
            <a:ext cx="2604885" cy="17496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2A0284-BCB9-E9BE-B003-E22EBE3FCB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6706" y="1538175"/>
            <a:ext cx="2604885" cy="174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06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178F2-5747-AAB9-76E3-BA6C6D021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EEBBD-68E4-03A3-1152-42C322FB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856180"/>
            <a:ext cx="5096249" cy="1128068"/>
          </a:xfrm>
        </p:spPr>
        <p:txBody>
          <a:bodyPr anchor="ctr">
            <a:normAutofit fontScale="90000"/>
          </a:bodyPr>
          <a:lstStyle/>
          <a:p>
            <a:r>
              <a:rPr lang="en-GB" sz="4000" dirty="0"/>
              <a:t>Spontaneous Symmetry Breaking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90D923-E6F8-BE9D-8F3A-7597676987A8}"/>
              </a:ext>
            </a:extLst>
          </p:cNvPr>
          <p:cNvGrpSpPr/>
          <p:nvPr/>
        </p:nvGrpSpPr>
        <p:grpSpPr>
          <a:xfrm>
            <a:off x="-1060724" y="2118001"/>
            <a:ext cx="6718627" cy="3294924"/>
            <a:chOff x="5423268" y="-635"/>
            <a:chExt cx="7888544" cy="390854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61E2473-AEB8-F7B1-B53A-F23FCC8C09A5}"/>
                    </a:ext>
                  </a:extLst>
                </p:cNvPr>
                <p:cNvSpPr/>
                <p:nvPr/>
              </p:nvSpPr>
              <p:spPr>
                <a:xfrm>
                  <a:off x="5423268" y="856180"/>
                  <a:ext cx="6885913" cy="91273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4400" b="1" i="1" dirty="0" smtClean="0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                  </m:t>
                        </m:r>
                        <m:r>
                          <a:rPr lang="en-GB" sz="4400" b="1" i="1" dirty="0" smtClean="0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GB" sz="4400" b="1" i="1" dirty="0" smtClean="0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GB" sz="4400" b="1" i="1" dirty="0" smtClean="0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oMath>
                    </m:oMathPara>
                  </a14:m>
                  <a:endParaRPr lang="en-GB" sz="4400" b="1" dirty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endParaRPr>
                </a:p>
              </p:txBody>
            </p:sp>
          </mc:Choice>
          <mc:Fallback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61E2473-AEB8-F7B1-B53A-F23FCC8C09A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3268" y="856180"/>
                  <a:ext cx="6885913" cy="91273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F97909-D924-8789-7CEF-71B250C1A4FD}"/>
                </a:ext>
              </a:extLst>
            </p:cNvPr>
            <p:cNvSpPr/>
            <p:nvPr/>
          </p:nvSpPr>
          <p:spPr>
            <a:xfrm>
              <a:off x="8058979" y="595046"/>
              <a:ext cx="4250202" cy="155193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A212C5-CA9D-EAF2-5894-22C9457ADD5E}"/>
                </a:ext>
              </a:extLst>
            </p:cNvPr>
            <p:cNvSpPr/>
            <p:nvPr/>
          </p:nvSpPr>
          <p:spPr>
            <a:xfrm>
              <a:off x="6359894" y="-635"/>
              <a:ext cx="216898" cy="69367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3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EC77610F-3D5F-0FB4-918F-5F199E754119}"/>
                </a:ext>
              </a:extLst>
            </p:cNvPr>
            <p:cNvSpPr/>
            <p:nvPr/>
          </p:nvSpPr>
          <p:spPr>
            <a:xfrm>
              <a:off x="9641826" y="2147358"/>
              <a:ext cx="414670" cy="93912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7A4CB849-9A7B-708B-365D-0A303A75DAE2}"/>
                    </a:ext>
                  </a:extLst>
                </p:cNvPr>
                <p:cNvSpPr/>
                <p:nvPr/>
              </p:nvSpPr>
              <p:spPr>
                <a:xfrm>
                  <a:off x="6425899" y="3087235"/>
                  <a:ext cx="6885913" cy="82067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𝑸</m:t>
                            </m:r>
                          </m:sub>
                        </m:sSub>
                        <m:d>
                          <m:dPr>
                            <m:ctrlP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4400" b="1" i="1" dirty="0" smtClean="0">
                                <a:ln w="12700">
                                  <a:solidFill>
                                    <a:schemeClr val="accent1"/>
                                  </a:solidFill>
                                  <a:prstDash val="solid"/>
                                </a:ln>
                                <a:pattFill prst="pct50">
                                  <a:fgClr>
                                    <a:schemeClr val="accent1"/>
                                  </a:fgClr>
                                  <a:bgClr>
                                    <a:schemeClr val="accent1">
                                      <a:lumMod val="20000"/>
                                      <a:lumOff val="80000"/>
                                    </a:schemeClr>
                                  </a:bgClr>
                                </a:pattFill>
                                <a:effectLst>
                                  <a:outerShdw dist="38100" dir="2640000" algn="bl" rotWithShape="0">
                                    <a:schemeClr val="accent1"/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oMath>
                    </m:oMathPara>
                  </a14:m>
                  <a:endParaRPr lang="en-GB" sz="4400" b="1" dirty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7A4CB849-9A7B-708B-365D-0A303A75DA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899" y="3087235"/>
                  <a:ext cx="6885913" cy="820674"/>
                </a:xfrm>
                <a:prstGeom prst="rect">
                  <a:avLst/>
                </a:prstGeom>
                <a:blipFill>
                  <a:blip r:embed="rId4"/>
                  <a:stretch>
                    <a:fillRect b="-149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150" name="Picture 6" descr="A Historical Profile of the Higgs Boson - CERN Document Server">
            <a:extLst>
              <a:ext uri="{FF2B5EF4-FFF2-40B4-BE49-F238E27FC236}">
                <a16:creationId xmlns:a16="http://schemas.microsoft.com/office/drawing/2014/main" id="{A844F350-61A4-3AB2-C323-6D6C832C0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59" y="1321986"/>
            <a:ext cx="4367796" cy="27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Standard Model - Wikipedia">
            <a:extLst>
              <a:ext uri="{FF2B5EF4-FFF2-40B4-BE49-F238E27FC236}">
                <a16:creationId xmlns:a16="http://schemas.microsoft.com/office/drawing/2014/main" id="{62B96858-A25E-269D-4E16-E8131D4D2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30" t="19848" r="-77186" b="60986"/>
          <a:stretch/>
        </p:blipFill>
        <p:spPr bwMode="auto">
          <a:xfrm>
            <a:off x="5150745" y="421667"/>
            <a:ext cx="5481406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03BE14C-59AC-D52D-6C58-178E7A0BFDC0}"/>
              </a:ext>
            </a:extLst>
          </p:cNvPr>
          <p:cNvSpPr txBox="1"/>
          <p:nvPr/>
        </p:nvSpPr>
        <p:spPr>
          <a:xfrm>
            <a:off x="789481" y="5513095"/>
            <a:ext cx="3838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Electromagnetic Interactions (</a:t>
            </a:r>
            <a:r>
              <a:rPr lang="el-GR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Massive gauge bosons</a:t>
            </a:r>
          </a:p>
          <a:p>
            <a:pPr algn="ctr"/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Massive fermions</a:t>
            </a:r>
          </a:p>
          <a:p>
            <a:pPr algn="ctr"/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 Boson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BBF8CD-A226-65AA-F4BA-23DFC6956A29}"/>
              </a:ext>
            </a:extLst>
          </p:cNvPr>
          <p:cNvSpPr txBox="1"/>
          <p:nvPr/>
        </p:nvSpPr>
        <p:spPr>
          <a:xfrm>
            <a:off x="2381612" y="3819600"/>
            <a:ext cx="2446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Spontaneous</a:t>
            </a:r>
            <a:r>
              <a:rPr lang="es-CO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CO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b="1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Symmetry</a:t>
            </a:r>
            <a:br>
              <a:rPr lang="es-CO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b="1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Breaking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378F93-BDBE-7389-A2C6-A1993C3A8F2E}"/>
              </a:ext>
            </a:extLst>
          </p:cNvPr>
          <p:cNvSpPr/>
          <p:nvPr/>
        </p:nvSpPr>
        <p:spPr>
          <a:xfrm>
            <a:off x="1805187" y="2100531"/>
            <a:ext cx="2189125" cy="49296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200" b="1" dirty="0" err="1">
                <a:ln/>
                <a:solidFill>
                  <a:schemeClr val="accent4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ElectroWeak</a:t>
            </a:r>
            <a:endParaRPr lang="en-US" sz="3200" b="1" dirty="0">
              <a:ln/>
              <a:solidFill>
                <a:schemeClr val="accent4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53B6E64-8776-D529-38B2-A765433BBF81}"/>
                  </a:ext>
                </a:extLst>
              </p:cNvPr>
              <p:cNvSpPr/>
              <p:nvPr/>
            </p:nvSpPr>
            <p:spPr>
              <a:xfrm>
                <a:off x="6361082" y="545630"/>
                <a:ext cx="5203732" cy="75796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lang="es-CO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𝝓</m:t>
                          </m:r>
                        </m:e>
                      </m:d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𝝓</m:t>
                          </m:r>
                        </m:e>
                        <m:sup>
                          <m:r>
                            <a:rPr lang="en-GB" sz="3200" b="1" i="1" cap="none" spc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⟊</m:t>
                          </m:r>
                        </m:sup>
                      </m:sSup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𝝓</m:t>
                      </m:r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𝝀</m:t>
                      </m:r>
                      <m:sSup>
                        <m:sSup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3200" b="1" i="1" cap="none" spc="0" smtClean="0">
                                  <a:ln w="22225">
                                    <a:solidFill>
                                      <a:schemeClr val="accent2"/>
                                    </a:solidFill>
                                    <a:prstDash val="solid"/>
                                  </a:ln>
                                  <a:solidFill>
                                    <a:schemeClr val="accent2">
                                      <a:lumMod val="40000"/>
                                      <a:lumOff val="6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3200" b="1" i="1" cap="none" spc="0" smtClean="0">
                                      <a:ln w="22225">
                                        <a:solidFill>
                                          <a:schemeClr val="accent2"/>
                                        </a:solidFill>
                                        <a:prstDash val="solid"/>
                                      </a:ln>
                                      <a:solidFill>
                                        <a:schemeClr val="accent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b="1" i="1" cap="none" spc="0" smtClean="0">
                                      <a:ln w="22225">
                                        <a:solidFill>
                                          <a:schemeClr val="accent2"/>
                                        </a:solidFill>
                                        <a:prstDash val="solid"/>
                                      </a:ln>
                                      <a:solidFill>
                                        <a:schemeClr val="accent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𝝓</m:t>
                                  </m:r>
                                </m:e>
                                <m:sup>
                                  <m:r>
                                    <a:rPr lang="en-GB" sz="3200" b="1" i="1" cap="none" spc="0">
                                      <a:ln w="22225">
                                        <a:solidFill>
                                          <a:schemeClr val="accent2"/>
                                        </a:solidFill>
                                        <a:prstDash val="solid"/>
                                      </a:ln>
                                      <a:solidFill>
                                        <a:schemeClr val="accent2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⟊</m:t>
                                  </m:r>
                                </m:sup>
                              </m:sSup>
                              <m:r>
                                <a:rPr lang="en-GB" sz="3200" b="1" i="1" cap="none" spc="0" smtClean="0">
                                  <a:ln w="22225">
                                    <a:solidFill>
                                      <a:schemeClr val="accent2"/>
                                    </a:solidFill>
                                    <a:prstDash val="solid"/>
                                  </a:ln>
                                  <a:solidFill>
                                    <a:schemeClr val="accent2">
                                      <a:lumMod val="40000"/>
                                      <a:lumOff val="6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𝝓</m:t>
                              </m:r>
                            </m:e>
                          </m:d>
                        </m:e>
                        <m:sup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sz="3200" b="1" cap="none" spc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53B6E64-8776-D529-38B2-A765433BBF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082" y="545630"/>
                <a:ext cx="5203732" cy="7579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E6466F49-A527-DE16-65F4-840FA1E9FF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5900" y="5407725"/>
            <a:ext cx="1607114" cy="75796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AC1F677-2D78-B07F-FCBB-6834698EB5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58020" y="1414325"/>
            <a:ext cx="1712521" cy="7977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F368E12-3666-4C9B-D806-35D280033802}"/>
                  </a:ext>
                </a:extLst>
              </p:cNvPr>
              <p:cNvSpPr/>
              <p:nvPr/>
            </p:nvSpPr>
            <p:spPr>
              <a:xfrm>
                <a:off x="7186800" y="4416238"/>
                <a:ext cx="3650038" cy="65338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𝒚𝒖𝒌𝒂𝒘𝒂</m:t>
                          </m:r>
                        </m:sub>
                      </m:sSub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GB" sz="3200" b="1" i="1" cap="none" spc="0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𝝓</m:t>
                      </m:r>
                      <m:acc>
                        <m:accPr>
                          <m:chr m:val="̅"/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3200" b="1" i="1" cap="none" spc="0" smtClean="0">
                                  <a:ln w="22225">
                                    <a:solidFill>
                                      <a:schemeClr val="accent2"/>
                                    </a:solidFill>
                                    <a:prstDash val="solid"/>
                                  </a:ln>
                                  <a:solidFill>
                                    <a:schemeClr val="accent2">
                                      <a:lumMod val="40000"/>
                                      <a:lumOff val="6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1" i="1" cap="none" spc="0" smtClean="0">
                                  <a:ln w="22225">
                                    <a:solidFill>
                                      <a:schemeClr val="accent2"/>
                                    </a:solidFill>
                                    <a:prstDash val="solid"/>
                                  </a:ln>
                                  <a:solidFill>
                                    <a:schemeClr val="accent2">
                                      <a:lumMod val="40000"/>
                                      <a:lumOff val="6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GB" sz="3200" b="1" i="1" cap="none" spc="0" smtClean="0">
                                  <a:ln w="22225">
                                    <a:solidFill>
                                      <a:schemeClr val="accent2"/>
                                    </a:solidFill>
                                    <a:prstDash val="solid"/>
                                  </a:ln>
                                  <a:solidFill>
                                    <a:schemeClr val="accent2">
                                      <a:lumMod val="40000"/>
                                      <a:lumOff val="6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3200" b="1" i="1" cap="none" spc="0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GB" sz="3200" b="1" cap="none" spc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F368E12-3666-4C9B-D806-35D2800338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800" y="4416238"/>
                <a:ext cx="3650038" cy="65338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226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6E61A-C3C3-F15E-46B0-54C4775A0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D5A169-4DE9-DDEB-9942-9878A843586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– </a:t>
                </a:r>
                <a:r>
                  <a:rPr lang="es-CO" sz="4000" dirty="0" err="1"/>
                  <a:t>Features</a:t>
                </a:r>
                <a:r>
                  <a:rPr lang="es-CO" sz="4000" dirty="0"/>
                  <a:t> 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D5A169-4DE9-DDEB-9942-9878A84358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1B23872-AFCC-4D21-1556-474207A86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2331" y="806600"/>
            <a:ext cx="9379669" cy="60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64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410B8-431D-6ACB-BA36-787A765FA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741C6D-3DEF-1967-97BF-7225AD381A0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</p:spPr>
            <p:txBody>
              <a:bodyPr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4000" i="1" dirty="0" smtClean="0">
                        <a:latin typeface="Cambria Math" panose="02040503050406030204" pitchFamily="18" charset="0"/>
                      </a:rPr>
                      <m:t>𝑍𝐻𝑣𝑣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𝜇𝜇</m:t>
                    </m:r>
                    <m:r>
                      <a:rPr lang="el-GR" sz="4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4000" dirty="0"/>
                  <a:t>BDT </a:t>
                </a:r>
                <a:r>
                  <a:rPr lang="es-CO" sz="4000" dirty="0" err="1"/>
                  <a:t>Categorization</a:t>
                </a:r>
                <a:r>
                  <a:rPr lang="es-CO" sz="4000" dirty="0"/>
                  <a:t> – ROC curves</a:t>
                </a:r>
                <a:endParaRPr lang="en-GB" sz="40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741C6D-3DEF-1967-97BF-7225AD381A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184" y="0"/>
                <a:ext cx="11209546" cy="856180"/>
              </a:xfrm>
              <a:blipFill>
                <a:blip r:embed="rId3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CA45789-964A-75C2-70AE-8E96281A4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163" y="856180"/>
            <a:ext cx="9106474" cy="600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55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534C3-E6CD-2FD8-9A15-1DBB1987F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A8E04-262F-C275-2CDF-D9F2FF61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0"/>
            <a:ext cx="7628169" cy="85618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Higgs Production @LHC</a:t>
            </a:r>
          </a:p>
        </p:txBody>
      </p:sp>
      <p:pic>
        <p:nvPicPr>
          <p:cNvPr id="1026" name="Picture 2" descr="Higgs Physics - CERN Document Server">
            <a:extLst>
              <a:ext uri="{FF2B5EF4-FFF2-40B4-BE49-F238E27FC236}">
                <a16:creationId xmlns:a16="http://schemas.microsoft.com/office/drawing/2014/main" id="{F6CBDB3F-5777-1127-88A6-99586D838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597" y="1047007"/>
            <a:ext cx="8020050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762E11-C01D-990F-2D0B-04363DA9BE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9346" y="916993"/>
            <a:ext cx="2493591" cy="837009"/>
          </a:xfrm>
          <a:prstGeom prst="rect">
            <a:avLst/>
          </a:prstGeom>
          <a:effectLst>
            <a:glow rad="127000">
              <a:schemeClr val="bg2">
                <a:lumMod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14C5F86-5D73-CE60-BAEA-E6744832527F}"/>
              </a:ext>
            </a:extLst>
          </p:cNvPr>
          <p:cNvSpPr/>
          <p:nvPr/>
        </p:nvSpPr>
        <p:spPr>
          <a:xfrm>
            <a:off x="3432937" y="1083232"/>
            <a:ext cx="29418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gluon-gluon Fusion (</a:t>
            </a:r>
            <a:r>
              <a:rPr lang="en-US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ggF</a:t>
            </a: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8313F1-C57D-A056-820B-79DD831BA3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7895" y="2001985"/>
            <a:ext cx="2244209" cy="1541778"/>
          </a:xfrm>
          <a:prstGeom prst="rect">
            <a:avLst/>
          </a:prstGeom>
          <a:effectLst>
            <a:glow rad="127000">
              <a:srgbClr val="FF0000"/>
            </a:glo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60854C1-DF01-EEAD-E434-8984CAF8E9DB}"/>
              </a:ext>
            </a:extLst>
          </p:cNvPr>
          <p:cNvSpPr/>
          <p:nvPr/>
        </p:nvSpPr>
        <p:spPr>
          <a:xfrm>
            <a:off x="3307091" y="2528715"/>
            <a:ext cx="31341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Vector Boson Fusion (VBF)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2DA4964-F442-F45A-3F19-29C1C44570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0040" y="3697919"/>
            <a:ext cx="3263196" cy="1351425"/>
          </a:xfrm>
          <a:prstGeom prst="rect">
            <a:avLst/>
          </a:prstGeom>
          <a:effectLst>
            <a:glow rad="127000">
              <a:srgbClr val="00B050"/>
            </a:glo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B7BB2F2-DB0F-E29C-DF47-1E6363F1E3E6}"/>
              </a:ext>
            </a:extLst>
          </p:cNvPr>
          <p:cNvSpPr/>
          <p:nvPr/>
        </p:nvSpPr>
        <p:spPr>
          <a:xfrm>
            <a:off x="4263597" y="4007287"/>
            <a:ext cx="274947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</a:rPr>
              <a:t>V </a:t>
            </a:r>
            <a:r>
              <a:rPr lang="en-US" b="1" dirty="0" err="1">
                <a:ln w="22225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</a:rPr>
              <a:t>Brehmstrahlung</a:t>
            </a:r>
            <a:r>
              <a:rPr lang="en-US" b="1" dirty="0">
                <a:ln w="22225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</a:rPr>
              <a:t> (VH)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789BA3D-EA09-3896-400B-CC89FCEAA6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9287" y="5203500"/>
            <a:ext cx="2652827" cy="1534165"/>
          </a:xfrm>
          <a:prstGeom prst="rect">
            <a:avLst/>
          </a:prstGeom>
          <a:effectLst>
            <a:glow rad="127000">
              <a:schemeClr val="tx2">
                <a:lumMod val="25000"/>
                <a:lumOff val="75000"/>
              </a:schemeClr>
            </a:glow>
          </a:effec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B21F67D-45FB-05E6-EB3E-50E7E5B3BC53}"/>
              </a:ext>
            </a:extLst>
          </p:cNvPr>
          <p:cNvSpPr/>
          <p:nvPr/>
        </p:nvSpPr>
        <p:spPr>
          <a:xfrm>
            <a:off x="3862052" y="5647416"/>
            <a:ext cx="19543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Top-associated</a:t>
            </a:r>
            <a:br>
              <a:rPr lang="en-US" b="1" dirty="0"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en-US" b="1" dirty="0"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production (</a:t>
            </a:r>
            <a:r>
              <a:rPr lang="en-US" b="1" dirty="0" err="1"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ttH</a:t>
            </a:r>
            <a:r>
              <a:rPr lang="en-US" b="1" dirty="0">
                <a:ln w="222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0B4476-DD82-A83F-5856-15ABE2E2F94B}"/>
              </a:ext>
            </a:extLst>
          </p:cNvPr>
          <p:cNvCxnSpPr/>
          <p:nvPr/>
        </p:nvCxnSpPr>
        <p:spPr>
          <a:xfrm flipV="1">
            <a:off x="11042248" y="671332"/>
            <a:ext cx="0" cy="511601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04DB4D7-D51C-8120-F288-0BB56033CB6A}"/>
              </a:ext>
            </a:extLst>
          </p:cNvPr>
          <p:cNvSpPr/>
          <p:nvPr/>
        </p:nvSpPr>
        <p:spPr>
          <a:xfrm>
            <a:off x="10392070" y="0"/>
            <a:ext cx="13003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 3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8692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1FFE8-2757-C5A6-531F-A291EF3A9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9A7F5-E992-2EC7-060B-C597B5141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0"/>
            <a:ext cx="7628169" cy="85618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Higgs Decays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18CD14-7D9B-65B6-263A-5C39FD847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672" y="596240"/>
            <a:ext cx="6101328" cy="566551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847C7A8-6DC4-5ACF-055A-C3838F9E9394}"/>
              </a:ext>
            </a:extLst>
          </p:cNvPr>
          <p:cNvCxnSpPr/>
          <p:nvPr/>
        </p:nvCxnSpPr>
        <p:spPr>
          <a:xfrm flipV="1">
            <a:off x="9284701" y="428090"/>
            <a:ext cx="0" cy="511601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DCC54790-2634-7AFD-BFAF-78F907572B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1344" y="1377538"/>
                <a:ext cx="4559425" cy="1520041"/>
              </a:xfrm>
            </p:spPr>
            <p:txBody>
              <a:bodyPr anchor="ctr">
                <a:normAutofit/>
              </a:bodyPr>
              <a:lstStyle/>
              <a:p>
                <a:r>
                  <a:rPr lang="en-GB" sz="17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Higgs dimuon decay</a:t>
                </a:r>
                <a:br>
                  <a:rPr lang="en-GB" sz="1700" dirty="0"/>
                </a:br>
                <a:br>
                  <a:rPr lang="en-GB" sz="1700" dirty="0"/>
                </a:br>
                <a14:m>
                  <m:oMath xmlns:m="http://schemas.openxmlformats.org/officeDocument/2006/math"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𝜇𝜇</m:t>
                        </m:r>
                      </m:e>
                    </m:d>
                    <m:r>
                      <a:rPr lang="en-GB" sz="1700" b="0" i="1" smtClean="0">
                        <a:latin typeface="Cambria Math" panose="02040503050406030204" pitchFamily="18" charset="0"/>
                      </a:rPr>
                      <m:t>≈2.2 1</m:t>
                    </m:r>
                    <m:sSup>
                      <m:sSup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GB" sz="1700" dirty="0"/>
              </a:p>
              <a:p>
                <a:endParaRPr lang="en-GB" sz="1700" dirty="0"/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DCC54790-2634-7AFD-BFAF-78F907572B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1344" y="1377538"/>
                <a:ext cx="4559425" cy="1520041"/>
              </a:xfrm>
              <a:blipFill>
                <a:blip r:embed="rId4"/>
                <a:stretch>
                  <a:fillRect l="-6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C987B09C-FAA7-297D-944C-2D41B7D392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7179083"/>
                  </p:ext>
                </p:extLst>
              </p:nvPr>
            </p:nvGraphicFramePr>
            <p:xfrm>
              <a:off x="688527" y="3065729"/>
              <a:ext cx="5402144" cy="3052128"/>
            </p:xfrm>
            <a:graphic>
              <a:graphicData uri="http://schemas.openxmlformats.org/drawingml/2006/table">
                <a:tbl>
                  <a:tblPr firstRow="1" bandRow="1">
                    <a:tableStyleId>{8799B23B-EC83-4686-B30A-512413B5E67A}</a:tableStyleId>
                  </a:tblPr>
                  <a:tblGrid>
                    <a:gridCol w="1350536">
                      <a:extLst>
                        <a:ext uri="{9D8B030D-6E8A-4147-A177-3AD203B41FA5}">
                          <a16:colId xmlns:a16="http://schemas.microsoft.com/office/drawing/2014/main" val="1823386014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2825609532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1685112633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41543665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b="1" i="0" smtClean="0">
                                    <a:latin typeface="Cambria Math" panose="02040503050406030204" pitchFamily="18" charset="0"/>
                                  </a:rPr>
                                  <m:t>𝐟𝐛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𝒆𝒙𝒑</m:t>
                                    </m:r>
                                  </m:sub>
                                  <m:sup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𝟑𝟎𝟎</m:t>
                                    </m:r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𝒇𝒃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𝝁𝝁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8322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𝑔𝑔𝐹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52,230.0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15,669,000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3,400.17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34190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𝑉𝐵𝐹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4,078.0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1,223,400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265.48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1061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𝑉𝐻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2,400.5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720,150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156.27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7302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𝑡𝑡𝐻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570.0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171,000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37.11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28391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𝑏𝑏𝐻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526.6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157,980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34.28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62744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𝑡𝐻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𝑡𝑊𝐻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100.8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  30,246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  6.56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077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3,899.88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613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C987B09C-FAA7-297D-944C-2D41B7D392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7179083"/>
                  </p:ext>
                </p:extLst>
              </p:nvPr>
            </p:nvGraphicFramePr>
            <p:xfrm>
              <a:off x="688527" y="3065729"/>
              <a:ext cx="5402144" cy="3052128"/>
            </p:xfrm>
            <a:graphic>
              <a:graphicData uri="http://schemas.openxmlformats.org/drawingml/2006/table">
                <a:tbl>
                  <a:tblPr firstRow="1" bandRow="1">
                    <a:tableStyleId>{8799B23B-EC83-4686-B30A-512413B5E67A}</a:tableStyleId>
                  </a:tblPr>
                  <a:tblGrid>
                    <a:gridCol w="1350536">
                      <a:extLst>
                        <a:ext uri="{9D8B030D-6E8A-4147-A177-3AD203B41FA5}">
                          <a16:colId xmlns:a16="http://schemas.microsoft.com/office/drawing/2014/main" val="1823386014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2825609532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1685112633"/>
                        </a:ext>
                      </a:extLst>
                    </a:gridCol>
                    <a:gridCol w="1350536">
                      <a:extLst>
                        <a:ext uri="{9D8B030D-6E8A-4147-A177-3AD203B41FA5}">
                          <a16:colId xmlns:a16="http://schemas.microsoft.com/office/drawing/2014/main" val="4154366592"/>
                        </a:ext>
                      </a:extLst>
                    </a:gridCol>
                  </a:tblGrid>
                  <a:tr h="456248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450" t="-1333" r="-201351" b="-59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450" t="-1333" r="-101351" b="-59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0450" t="-1333" r="-1351" b="-59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8322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124590" r="-301351" b="-6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52,230.0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15,669,000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3,400.17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34190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224590" r="-301351" b="-5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4,078.0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1,223,400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265.48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71061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324590" r="-301351" b="-4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2,400.5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720,150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156.27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47302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424590" r="-301351" b="-3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570.0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171,000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37.11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28391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524590" r="-301351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526.6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157,980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34.28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62744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50" t="-624590" r="-301351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    100.8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  30,246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      6.56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077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3,899.88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613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27126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F3561-B851-1A7C-C267-51705EAFA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7B646-44B0-F87A-12CE-6049482E2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0"/>
            <a:ext cx="7628169" cy="85618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Higgs dimuons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57925A3-963B-F842-D203-1C6D78C67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784" y="763182"/>
            <a:ext cx="4952121" cy="2851627"/>
          </a:xfrm>
        </p:spPr>
        <p:txBody>
          <a:bodyPr anchor="ctr">
            <a:normAutofit/>
          </a:bodyPr>
          <a:lstStyle/>
          <a:p>
            <a:r>
              <a:rPr lang="en-GB" sz="1700" dirty="0"/>
              <a:t>Higgs decays to Z, W, </a:t>
            </a:r>
            <a:r>
              <a:rPr lang="el-GR" sz="1700" dirty="0"/>
              <a:t>γ</a:t>
            </a:r>
            <a:r>
              <a:rPr lang="es-CO" sz="1700" dirty="0"/>
              <a:t> (top), b, </a:t>
            </a:r>
            <a:r>
              <a:rPr lang="el-GR" sz="1700" dirty="0"/>
              <a:t>τ </a:t>
            </a:r>
            <a:r>
              <a:rPr lang="es-CO" sz="1700" dirty="0" err="1"/>
              <a:t>have</a:t>
            </a:r>
            <a:r>
              <a:rPr lang="es-CO" sz="1700" dirty="0"/>
              <a:t> </a:t>
            </a:r>
            <a:r>
              <a:rPr lang="es-CO" sz="1700" dirty="0" err="1"/>
              <a:t>been</a:t>
            </a:r>
            <a:r>
              <a:rPr lang="es-CO" sz="1700" dirty="0"/>
              <a:t> </a:t>
            </a:r>
            <a:r>
              <a:rPr lang="es-CO" sz="1700" dirty="0" err="1"/>
              <a:t>observed</a:t>
            </a:r>
            <a:endParaRPr lang="es-CO" sz="1700" dirty="0"/>
          </a:p>
          <a:p>
            <a:r>
              <a:rPr lang="en-GB" sz="1700" dirty="0"/>
              <a:t>SM prediction compatible with those measurements</a:t>
            </a:r>
          </a:p>
          <a:p>
            <a:r>
              <a:rPr lang="en-GB" sz="1700" dirty="0"/>
              <a:t>Muons allow probing the 2</a:t>
            </a:r>
            <a:r>
              <a:rPr lang="en-GB" sz="1700" baseline="30000" dirty="0"/>
              <a:t>nd</a:t>
            </a:r>
            <a:r>
              <a:rPr lang="en-GB" sz="1700" dirty="0"/>
              <a:t> generation couplings for first time</a:t>
            </a:r>
          </a:p>
        </p:txBody>
      </p:sp>
      <p:pic>
        <p:nvPicPr>
          <p:cNvPr id="5" name="Picture 6" descr="Why Do You Care GIFs | Tenor">
            <a:extLst>
              <a:ext uri="{FF2B5EF4-FFF2-40B4-BE49-F238E27FC236}">
                <a16:creationId xmlns:a16="http://schemas.microsoft.com/office/drawing/2014/main" id="{8D6BB200-CC2D-2B11-C886-5E946675F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781" y="3614809"/>
            <a:ext cx="2668056" cy="266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Ten things we've learned about the Higgs boson in the past ten years –  Science in School">
            <a:extLst>
              <a:ext uri="{FF2B5EF4-FFF2-40B4-BE49-F238E27FC236}">
                <a16:creationId xmlns:a16="http://schemas.microsoft.com/office/drawing/2014/main" id="{85E53B31-405E-99AE-A94F-02D68F9A7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857" y="224589"/>
            <a:ext cx="6079156" cy="625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45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2D683-6BD3-C12C-1B07-A7716DADB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25640-DFE2-3E51-FF87-7A9E64AEF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0"/>
            <a:ext cx="7628169" cy="85618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Higgs dimuon searches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B45F115-D46D-9268-6BB2-B67E64504A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6784" y="763182"/>
                <a:ext cx="4559425" cy="1873693"/>
              </a:xfrm>
            </p:spPr>
            <p:txBody>
              <a:bodyPr anchor="ctr">
                <a:normAutofit/>
              </a:bodyPr>
              <a:lstStyle/>
              <a:p>
                <a:r>
                  <a:rPr lang="en-GB" sz="17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CMS Run 1+Run 2</a:t>
                </a:r>
                <a:br>
                  <a:rPr lang="en-GB" sz="17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14:m>
                  <m:oMath xmlns:m="http://schemas.openxmlformats.org/officeDocument/2006/math">
                    <m:r>
                      <a:rPr lang="en-GB" sz="1700" b="0" i="1" smtClean="0">
                        <a:effectLst/>
                        <a:latin typeface="Cambria Math" panose="02040503050406030204" pitchFamily="18" charset="0"/>
                      </a:rPr>
                      <m:t>3,0 (2.5) </m:t>
                    </m:r>
                    <m:r>
                      <a:rPr lang="en-GB" sz="1700" b="0" i="1" smtClean="0">
                        <a:effectLst/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1700" dirty="0">
                  <a:effectLst/>
                </a:endParaRPr>
              </a:p>
              <a:p>
                <a:endParaRPr lang="en-GB" sz="17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GB" sz="17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ATLAS Run 2</a:t>
                </a:r>
                <a:endParaRPr lang="en-GB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2.0 </m:t>
                      </m:r>
                      <m:d>
                        <m:dPr>
                          <m:ctrlPr>
                            <a:rPr lang="en-GB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700" b="0" i="1" smtClean="0">
                              <a:latin typeface="Cambria Math" panose="02040503050406030204" pitchFamily="18" charset="0"/>
                            </a:rPr>
                            <m:t>1.7</m:t>
                          </m:r>
                        </m:e>
                      </m:d>
                      <m:r>
                        <a:rPr lang="en-GB" sz="1700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1700" dirty="0"/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B45F115-D46D-9268-6BB2-B67E64504A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6784" y="763182"/>
                <a:ext cx="4559425" cy="1873693"/>
              </a:xfrm>
              <a:blipFill>
                <a:blip r:embed="rId3"/>
                <a:stretch>
                  <a:fillRect l="-6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extLst>
              <a:ext uri="{FF2B5EF4-FFF2-40B4-BE49-F238E27FC236}">
                <a16:creationId xmlns:a16="http://schemas.microsoft.com/office/drawing/2014/main" id="{11D219EC-7F51-A44C-1075-E8DCDC363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416" y="117630"/>
            <a:ext cx="4566024" cy="362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344E483-52B5-B850-6053-32742ABBA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416" y="3631690"/>
            <a:ext cx="4486214" cy="322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886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93CE8-F6E3-8F42-9995-886228F57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9E0A8-FF30-3C10-8517-04BDDFCB2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Future Projections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1EF7AB-D195-F6F6-D840-C621356C9F1B}"/>
              </a:ext>
            </a:extLst>
          </p:cNvPr>
          <p:cNvSpPr txBox="1"/>
          <p:nvPr/>
        </p:nvSpPr>
        <p:spPr>
          <a:xfrm>
            <a:off x="1444752" y="1825625"/>
            <a:ext cx="45537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Higgs to muons will be observed at 1000 </a:t>
            </a:r>
            <a:r>
              <a:rPr lang="en-US" sz="2400" dirty="0" err="1"/>
              <a:t>ifb</a:t>
            </a:r>
            <a:r>
              <a:rPr lang="en-US" sz="2400" dirty="0"/>
              <a:t> if everything remains as it is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Possibility at 800ifb (Run2+Run3 combination of CMS and ATLAS)</a:t>
            </a:r>
          </a:p>
        </p:txBody>
      </p:sp>
      <p:pic>
        <p:nvPicPr>
          <p:cNvPr id="6" name="Picture 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D9D0E46F-C5C6-163E-1278-ADC83A47B0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788" r="13051" b="3"/>
          <a:stretch>
            <a:fillRect/>
          </a:stretch>
        </p:blipFill>
        <p:spPr>
          <a:xfrm>
            <a:off x="6784848" y="1825625"/>
            <a:ext cx="4553712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899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70BCA-A314-1502-0C52-5AFF1AEE0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BEA8A-8B7C-4527-966A-F02D1C0B1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84" y="0"/>
            <a:ext cx="7628169" cy="856180"/>
          </a:xfrm>
        </p:spPr>
        <p:txBody>
          <a:bodyPr anchor="ctr">
            <a:normAutofit/>
          </a:bodyPr>
          <a:lstStyle/>
          <a:p>
            <a:r>
              <a:rPr lang="en-GB" sz="4000" dirty="0"/>
              <a:t>VH Decays</a:t>
            </a:r>
          </a:p>
        </p:txBody>
      </p:sp>
      <p:pic>
        <p:nvPicPr>
          <p:cNvPr id="4098" name="Picture 2" descr="Piechart of SM decays – TikZ.net">
            <a:extLst>
              <a:ext uri="{FF2B5EF4-FFF2-40B4-BE49-F238E27FC236}">
                <a16:creationId xmlns:a16="http://schemas.microsoft.com/office/drawing/2014/main" id="{8A1F91E6-07F3-BE0B-4F02-5E04BE201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29" y="0"/>
            <a:ext cx="3875287" cy="296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echart of SM decays – TikZ.net">
            <a:extLst>
              <a:ext uri="{FF2B5EF4-FFF2-40B4-BE49-F238E27FC236}">
                <a16:creationId xmlns:a16="http://schemas.microsoft.com/office/drawing/2014/main" id="{E4A532E0-A65C-E51D-EE7C-98C24101C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29" y="3889170"/>
            <a:ext cx="3829929" cy="296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A924C92-AA3A-0A65-CA7C-B7DD5D0195DA}"/>
              </a:ext>
            </a:extLst>
          </p:cNvPr>
          <p:cNvSpPr/>
          <p:nvPr/>
        </p:nvSpPr>
        <p:spPr>
          <a:xfrm>
            <a:off x="10590834" y="1192192"/>
            <a:ext cx="1189487" cy="960699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4D1ABE-E10B-5145-29F7-D8476ED586AE}"/>
              </a:ext>
            </a:extLst>
          </p:cNvPr>
          <p:cNvSpPr/>
          <p:nvPr/>
        </p:nvSpPr>
        <p:spPr>
          <a:xfrm>
            <a:off x="10590834" y="4990316"/>
            <a:ext cx="1189487" cy="1867684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20D0237-96B7-3E36-D0B8-0D8EE997D4EF}"/>
                  </a:ext>
                </a:extLst>
              </p:cNvPr>
              <p:cNvSpPr txBox="1"/>
              <p:nvPr/>
            </p:nvSpPr>
            <p:spPr>
              <a:xfrm>
                <a:off x="720184" y="1056266"/>
                <a:ext cx="5463250" cy="5370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 far, VH have only looked for decays into light leptons</a:t>
                </a:r>
              </a:p>
              <a:p>
                <a:endParaRPr lang="en-GB" dirty="0"/>
              </a:p>
              <a:p>
                <a:r>
                  <a:rPr lang="en-GB" dirty="0"/>
                  <a:t>ZH: 6.8%</a:t>
                </a:r>
              </a:p>
              <a:p>
                <a:endParaRPr lang="en-GB" dirty="0"/>
              </a:p>
              <a:p>
                <a:r>
                  <a:rPr lang="en-GB" dirty="0"/>
                  <a:t>WH: 21.3%</a:t>
                </a:r>
              </a:p>
              <a:p>
                <a:endParaRPr lang="en-GB" dirty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ym typeface="Wingdings" panose="05000000000000000000" pitchFamily="2" charset="2"/>
                  </a:rPr>
                  <a:t>I decided to address the remaining channels</a:t>
                </a:r>
                <a:br>
                  <a:rPr lang="en-GB" dirty="0">
                    <a:sym typeface="Wingdings" panose="05000000000000000000" pitchFamily="2" charset="2"/>
                  </a:rPr>
                </a:br>
                <a:r>
                  <a:rPr lang="en-GB" dirty="0">
                    <a:sym typeface="Wingdings" panose="05000000000000000000" pitchFamily="2" charset="2"/>
                  </a:rPr>
                  <a:t>i.e. this round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𝑍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𝜈𝜈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(→</m:t>
                    </m:r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𝜇𝜇</m:t>
                    </m:r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GB" dirty="0"/>
                  <a:t>   </a:t>
                </a:r>
                <a:br>
                  <a:rPr lang="en-GB" dirty="0"/>
                </a:br>
                <a:r>
                  <a:rPr lang="en-GB" dirty="0"/>
                  <a:t>ZH: 20%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Challenges: </a:t>
                </a:r>
                <a:br>
                  <a:rPr lang="en-GB" dirty="0"/>
                </a:br>
                <a:r>
                  <a:rPr lang="en-GB" dirty="0"/>
                  <a:t>Contain 2</a:t>
                </a:r>
                <a:r>
                  <a:rPr lang="el-GR" dirty="0"/>
                  <a:t>μ</a:t>
                </a:r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</a:t>
                </a:r>
                <a:r>
                  <a:rPr lang="el-GR" dirty="0"/>
                  <a:t> </a:t>
                </a:r>
                <a:r>
                  <a:rPr lang="es-CO" dirty="0" err="1"/>
                  <a:t>already</a:t>
                </a:r>
                <a:r>
                  <a:rPr lang="es-CO" dirty="0"/>
                  <a:t> </a:t>
                </a:r>
                <a:r>
                  <a:rPr lang="es-CO" dirty="0" err="1"/>
                  <a:t>used</a:t>
                </a:r>
                <a:r>
                  <a:rPr lang="es-CO" dirty="0"/>
                  <a:t> </a:t>
                </a:r>
                <a:r>
                  <a:rPr lang="es-CO" dirty="0" err="1"/>
                  <a:t>by</a:t>
                </a:r>
                <a:r>
                  <a:rPr lang="es-CO" dirty="0"/>
                  <a:t> </a:t>
                </a:r>
                <a:r>
                  <a:rPr lang="es-CO" dirty="0" err="1"/>
                  <a:t>ggF</a:t>
                </a:r>
                <a:r>
                  <a:rPr lang="en-GB" dirty="0"/>
                  <a:t>/VBF (would need to be taken out of those channels without ruining the results)</a:t>
                </a:r>
              </a:p>
              <a:p>
                <a:r>
                  <a:rPr lang="en-GB" dirty="0"/>
                  <a:t>Not as clean as leptons</a:t>
                </a:r>
              </a:p>
              <a:p>
                <a:endParaRPr lang="en-GB" dirty="0"/>
              </a:p>
              <a:p>
                <a:r>
                  <a:rPr lang="en-GB" dirty="0"/>
                  <a:t>Handles: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GB" dirty="0"/>
                  <a:t> (Due to neutrinos)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20D0237-96B7-3E36-D0B8-0D8EE997D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184" y="1056266"/>
                <a:ext cx="5463250" cy="5370445"/>
              </a:xfrm>
              <a:prstGeom prst="rect">
                <a:avLst/>
              </a:prstGeom>
              <a:blipFill>
                <a:blip r:embed="rId5"/>
                <a:stretch>
                  <a:fillRect l="-893" t="-454" r="-893" b="-9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1085392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Univers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167186_TF89338750_Win32" id="{41E8F413-9A18-4BDF-B28A-7CD5BF285DD4}" vid="{F5763C4E-78C1-4EFB-B9F5-2F4B07C76D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919F73-B6C2-4A43-95E2-833EC48925F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3C8E00D1-8EA3-4E42-801D-0253E1EAFC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C329F5-30EE-4BF7-AA2A-B837B51416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{4EAAE13A-E32C-40D4-9620-00836C4F97C1}tf89338750_win32</Template>
  <TotalTime>827</TotalTime>
  <Words>704</Words>
  <Application>Microsoft Office PowerPoint</Application>
  <PresentationFormat>Widescreen</PresentationFormat>
  <Paragraphs>201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Univers</vt:lpstr>
      <vt:lpstr>Wingdings</vt:lpstr>
      <vt:lpstr>GradientUnivers</vt:lpstr>
      <vt:lpstr>Higgs ZH2l</vt:lpstr>
      <vt:lpstr>The Standard Model</vt:lpstr>
      <vt:lpstr>Spontaneous Symmetry Breaking</vt:lpstr>
      <vt:lpstr>Higgs Production @LHC</vt:lpstr>
      <vt:lpstr>Higgs Decays</vt:lpstr>
      <vt:lpstr>Higgs dimuons</vt:lpstr>
      <vt:lpstr>Higgs dimuon searches</vt:lpstr>
      <vt:lpstr>Future Projections</vt:lpstr>
      <vt:lpstr>VH Decays</vt:lpstr>
      <vt:lpstr>ZHvvμμ Preselection</vt:lpstr>
      <vt:lpstr>ZHvvμμ BDT Strategy</vt:lpstr>
      <vt:lpstr>ZHvvμμ BDT Categorization - Features</vt:lpstr>
      <vt:lpstr>ZHvvμμ BDT Categorization – Features </vt:lpstr>
      <vt:lpstr>ZHvvμμ BDT Categorization –  Performance</vt:lpstr>
      <vt:lpstr>ZHvvμμ BDT Categorization - Selection</vt:lpstr>
      <vt:lpstr> ZHvvμμ  Validations</vt:lpstr>
      <vt:lpstr> ZHvvμμ  Validations</vt:lpstr>
      <vt:lpstr>ZHvvμμ Results @BDT</vt:lpstr>
      <vt:lpstr>ZHvvμμ Signal Modelling</vt:lpstr>
      <vt:lpstr>ZHvvμμ – Background Reweight</vt:lpstr>
      <vt:lpstr>ZHvvμμ Background Modelling</vt:lpstr>
      <vt:lpstr>ZHvvμμ–Spurious Signal Test</vt:lpstr>
      <vt:lpstr>ZHvvμμ Fit Results</vt:lpstr>
      <vt:lpstr>ThanKS</vt:lpstr>
      <vt:lpstr>QCD Scale ggF</vt:lpstr>
      <vt:lpstr>QCD Scale VBF</vt:lpstr>
      <vt:lpstr>QCD Scale VH/ ttH</vt:lpstr>
      <vt:lpstr>PDF</vt:lpstr>
      <vt:lpstr>PowerPoint Presentation</vt:lpstr>
      <vt:lpstr>ZHvvμμ BDT Categorization – Features </vt:lpstr>
      <vt:lpstr>ZHvvμμ BDT Categorization – ROC curves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Christos V</dc:creator>
  <cp:lastModifiedBy>Christos V</cp:lastModifiedBy>
  <cp:revision>2</cp:revision>
  <dcterms:created xsi:type="dcterms:W3CDTF">2025-05-28T19:08:07Z</dcterms:created>
  <dcterms:modified xsi:type="dcterms:W3CDTF">2025-05-29T08:55:49Z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