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7"/>
  </p:notesMasterIdLst>
  <p:handoutMasterIdLst>
    <p:handoutMasterId r:id="rId28"/>
  </p:handoutMasterIdLst>
  <p:sldIdLst>
    <p:sldId id="256" r:id="rId2"/>
    <p:sldId id="417" r:id="rId3"/>
    <p:sldId id="418" r:id="rId4"/>
    <p:sldId id="370" r:id="rId5"/>
    <p:sldId id="371" r:id="rId6"/>
    <p:sldId id="406" r:id="rId7"/>
    <p:sldId id="374" r:id="rId8"/>
    <p:sldId id="413" r:id="rId9"/>
    <p:sldId id="263" r:id="rId10"/>
    <p:sldId id="423" r:id="rId11"/>
    <p:sldId id="378" r:id="rId12"/>
    <p:sldId id="420" r:id="rId13"/>
    <p:sldId id="409" r:id="rId14"/>
    <p:sldId id="421" r:id="rId15"/>
    <p:sldId id="426" r:id="rId16"/>
    <p:sldId id="382" r:id="rId17"/>
    <p:sldId id="427" r:id="rId18"/>
    <p:sldId id="424" r:id="rId19"/>
    <p:sldId id="408" r:id="rId20"/>
    <p:sldId id="416" r:id="rId21"/>
    <p:sldId id="425" r:id="rId22"/>
    <p:sldId id="430" r:id="rId23"/>
    <p:sldId id="431" r:id="rId24"/>
    <p:sldId id="432" r:id="rId25"/>
    <p:sldId id="40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9E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052D4-FD39-924B-8412-251A3AA806B6}" type="datetimeFigureOut">
              <a:rPr lang="en-US" smtClean="0"/>
              <a:pPr/>
              <a:t>04/10/2011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A4B2D-0BE3-6C4D-9B38-4F17BEE2CC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328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4E892-5DB0-DB42-9271-FD2113DB1C4F}" type="datetimeFigureOut">
              <a:rPr lang="en-US" smtClean="0"/>
              <a:pPr/>
              <a:t>04/10/2011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662F3-CD97-D641-B290-50FECFBFD5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799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662F3-CD97-D641-B290-50FECFBFD5A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38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180797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8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09183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4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8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112407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8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vmlDrawing" Target="../drawings/vmlDrawing1.vml"/><Relationship Id="rId7" Type="http://schemas.openxmlformats.org/officeDocument/2006/relationships/oleObject" Target="../embeddings/oleObject1.bin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</a:t>
            </a:r>
            <a:r>
              <a:rPr lang="de-CH" dirty="0" err="1" smtClean="0"/>
              <a:t>text</a:t>
            </a:r>
            <a:r>
              <a:rPr lang="de-CH" dirty="0" smtClean="0"/>
              <a:t> </a:t>
            </a:r>
            <a:r>
              <a:rPr lang="de-CH" dirty="0" err="1" smtClean="0"/>
              <a:t>styles</a:t>
            </a:r>
            <a:endParaRPr lang="de-CH" dirty="0" smtClean="0"/>
          </a:p>
          <a:p>
            <a:pPr lvl="1"/>
            <a:r>
              <a:rPr lang="de-CH" dirty="0" smtClean="0"/>
              <a:t>Second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2"/>
            <a:r>
              <a:rPr lang="de-CH" dirty="0" smtClean="0"/>
              <a:t>Third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3"/>
            <a:r>
              <a:rPr lang="de-CH" dirty="0" err="1" smtClean="0"/>
              <a:t>Fourth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4"/>
            <a:r>
              <a:rPr lang="de-CH" dirty="0" err="1" smtClean="0"/>
              <a:t>Fifth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de-CH" smtClean="0"/>
              <a:t>October 4, 2011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5307529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Bitmap Image" r:id="rId7" imgW="866896" imgH="819048" progId="PBrush">
                  <p:embed/>
                </p:oleObj>
              </mc:Choice>
              <mc:Fallback>
                <p:oleObj name="Bitmap Image" r:id="rId7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tiff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0176"/>
            <a:ext cx="7772400" cy="1470025"/>
          </a:xfrm>
        </p:spPr>
        <p:txBody>
          <a:bodyPr>
            <a:noAutofit/>
          </a:bodyPr>
          <a:lstStyle/>
          <a:p>
            <a:r>
              <a:rPr lang="en-US" sz="4400" dirty="0" smtClean="0"/>
              <a:t>11 T Dipole Project</a:t>
            </a:r>
            <a:br>
              <a:rPr lang="en-US" sz="4400" dirty="0" smtClean="0"/>
            </a:br>
            <a:r>
              <a:rPr lang="en-US" sz="4400" dirty="0" smtClean="0"/>
              <a:t>Overview and Status</a:t>
            </a:r>
            <a:endParaRPr lang="en-US" sz="4400" dirty="0">
              <a:solidFill>
                <a:srgbClr val="3366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8753" y="1800201"/>
            <a:ext cx="7086600" cy="1255226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M. Karppinen TE-MSC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On behalf of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CERN-FNAL collaboration</a:t>
            </a:r>
          </a:p>
          <a:p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1100" y="3290838"/>
            <a:ext cx="67817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/>
              <a:t>B</a:t>
            </a:r>
            <a:r>
              <a:rPr lang="en-US" i="1" dirty="0"/>
              <a:t>. </a:t>
            </a:r>
            <a:r>
              <a:rPr lang="en-US" i="1" dirty="0" err="1"/>
              <a:t>Auchmann</a:t>
            </a:r>
            <a:r>
              <a:rPr lang="en-US" i="1" dirty="0" smtClean="0"/>
              <a:t>, B</a:t>
            </a:r>
            <a:r>
              <a:rPr lang="en-US" i="1" dirty="0"/>
              <a:t>. </a:t>
            </a:r>
            <a:r>
              <a:rPr lang="en-US" i="1" dirty="0" err="1"/>
              <a:t>Holzer</a:t>
            </a:r>
            <a:r>
              <a:rPr lang="en-US" i="1" dirty="0" smtClean="0"/>
              <a:t>, L</a:t>
            </a:r>
            <a:r>
              <a:rPr lang="en-US" i="1" dirty="0"/>
              <a:t>. </a:t>
            </a:r>
            <a:r>
              <a:rPr lang="en-US" i="1" dirty="0" err="1"/>
              <a:t>Oberli</a:t>
            </a:r>
            <a:r>
              <a:rPr lang="en-US" i="1" dirty="0"/>
              <a:t>, </a:t>
            </a:r>
            <a:endParaRPr lang="en-US" i="1" dirty="0" smtClean="0"/>
          </a:p>
          <a:p>
            <a:pPr algn="ctr"/>
            <a:r>
              <a:rPr lang="en-US" i="1" dirty="0" smtClean="0"/>
              <a:t>L</a:t>
            </a:r>
            <a:r>
              <a:rPr lang="en-US" i="1" dirty="0"/>
              <a:t>. Rossi, D. </a:t>
            </a:r>
            <a:r>
              <a:rPr lang="en-US" i="1" dirty="0" err="1" smtClean="0"/>
              <a:t>Smekens</a:t>
            </a:r>
            <a:r>
              <a:rPr lang="en-US" i="1" dirty="0" smtClean="0"/>
              <a:t>  (</a:t>
            </a:r>
            <a:r>
              <a:rPr lang="en-US" i="1" dirty="0"/>
              <a:t>CERN)</a:t>
            </a:r>
          </a:p>
          <a:p>
            <a:pPr algn="ctr"/>
            <a:endParaRPr lang="en-US" i="1" dirty="0"/>
          </a:p>
          <a:p>
            <a:pPr algn="ctr"/>
            <a:r>
              <a:rPr lang="en-US" i="1" dirty="0"/>
              <a:t>N, Andreev, G. </a:t>
            </a:r>
            <a:r>
              <a:rPr lang="en-US" i="1" dirty="0" err="1"/>
              <a:t>Apollinari</a:t>
            </a:r>
            <a:r>
              <a:rPr lang="en-US" i="1" dirty="0"/>
              <a:t>, E. </a:t>
            </a:r>
            <a:r>
              <a:rPr lang="en-US" i="1" dirty="0" err="1"/>
              <a:t>Bartzi</a:t>
            </a:r>
            <a:r>
              <a:rPr lang="en-US" i="1" dirty="0"/>
              <a:t>, R. </a:t>
            </a:r>
            <a:r>
              <a:rPr lang="en-US" i="1" dirty="0" err="1"/>
              <a:t>Bossert</a:t>
            </a:r>
            <a:r>
              <a:rPr lang="en-US" i="1" dirty="0"/>
              <a:t>, </a:t>
            </a:r>
          </a:p>
          <a:p>
            <a:pPr algn="ctr"/>
            <a:r>
              <a:rPr lang="en-US" i="1" dirty="0" smtClean="0"/>
              <a:t>F</a:t>
            </a:r>
            <a:r>
              <a:rPr lang="en-US" i="1" dirty="0"/>
              <a:t>. </a:t>
            </a:r>
            <a:r>
              <a:rPr lang="en-US" i="1" dirty="0" err="1"/>
              <a:t>Nobrega</a:t>
            </a:r>
            <a:r>
              <a:rPr lang="en-US" i="1" dirty="0"/>
              <a:t>, I. </a:t>
            </a:r>
            <a:r>
              <a:rPr lang="en-US" i="1" dirty="0" err="1"/>
              <a:t>Novitski</a:t>
            </a:r>
            <a:r>
              <a:rPr lang="en-US" i="1" dirty="0"/>
              <a:t>, A. </a:t>
            </a:r>
            <a:r>
              <a:rPr lang="en-US" i="1" dirty="0" err="1"/>
              <a:t>Zlobin</a:t>
            </a:r>
            <a:r>
              <a:rPr lang="en-US" i="1" dirty="0"/>
              <a:t> </a:t>
            </a:r>
            <a:r>
              <a:rPr lang="en-US" i="1" dirty="0" smtClean="0"/>
              <a:t>(</a:t>
            </a:r>
            <a:r>
              <a:rPr lang="en-US" i="1" dirty="0"/>
              <a:t>FNAL)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59926" y="3593630"/>
            <a:ext cx="4252148" cy="1044222"/>
          </a:xfrm>
          <a:prstGeom prst="rect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/>
              <a:t>and construction of a </a:t>
            </a:r>
            <a:r>
              <a:rPr lang="en-US" dirty="0" smtClean="0"/>
              <a:t>2-m-long single aperture magnet</a:t>
            </a:r>
            <a:r>
              <a:rPr lang="en-US" dirty="0"/>
              <a:t>, delivering 11 T at the LHC nominal operating current of 11.85 kA with 20% margin </a:t>
            </a:r>
          </a:p>
          <a:p>
            <a:r>
              <a:rPr lang="en-US" dirty="0" smtClean="0"/>
              <a:t>Cable technology</a:t>
            </a:r>
          </a:p>
          <a:p>
            <a:pPr lvl="1"/>
            <a:r>
              <a:rPr lang="en-US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dirty="0" smtClean="0"/>
              <a:t> degradation, I</a:t>
            </a:r>
            <a:r>
              <a:rPr lang="en-US" baseline="-25000" dirty="0" smtClean="0"/>
              <a:t>s</a:t>
            </a:r>
            <a:r>
              <a:rPr lang="en-US" dirty="0" smtClean="0"/>
              <a:t>-data</a:t>
            </a:r>
          </a:p>
          <a:p>
            <a:r>
              <a:rPr lang="en-US" dirty="0" smtClean="0"/>
              <a:t>Coil technology</a:t>
            </a:r>
          </a:p>
          <a:p>
            <a:pPr lvl="1"/>
            <a:r>
              <a:rPr lang="en-US" dirty="0" smtClean="0"/>
              <a:t>Fabrication procedures</a:t>
            </a:r>
          </a:p>
          <a:p>
            <a:pPr lvl="1"/>
            <a:r>
              <a:rPr lang="en-US" dirty="0" smtClean="0"/>
              <a:t>Insulation technology</a:t>
            </a:r>
          </a:p>
          <a:p>
            <a:r>
              <a:rPr lang="en-US" dirty="0" smtClean="0"/>
              <a:t>Quench performance</a:t>
            </a:r>
          </a:p>
          <a:p>
            <a:pPr lvl="1"/>
            <a:r>
              <a:rPr lang="en-US" dirty="0" smtClean="0"/>
              <a:t>Operation margin</a:t>
            </a:r>
          </a:p>
          <a:p>
            <a:pPr lvl="1"/>
            <a:r>
              <a:rPr lang="en-US" dirty="0" smtClean="0"/>
              <a:t>Ramp-rate studies</a:t>
            </a:r>
          </a:p>
          <a:p>
            <a:r>
              <a:rPr lang="en-US" dirty="0" smtClean="0"/>
              <a:t>Magnet protection</a:t>
            </a:r>
          </a:p>
          <a:p>
            <a:pPr lvl="1"/>
            <a:r>
              <a:rPr lang="en-US" dirty="0" smtClean="0"/>
              <a:t>Heater development</a:t>
            </a:r>
          </a:p>
          <a:p>
            <a:pPr lvl="1"/>
            <a:r>
              <a:rPr lang="en-US" dirty="0" smtClean="0"/>
              <a:t>Heater efficiency and delays</a:t>
            </a:r>
          </a:p>
          <a:p>
            <a:r>
              <a:rPr lang="en-US" dirty="0" smtClean="0"/>
              <a:t>Coil Magnetization &amp; coupling currents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1-in-1 Demonstrator Goals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7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mo_Az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3111221" y="1743641"/>
            <a:ext cx="1989577" cy="1722470"/>
          </a:xfrm>
          <a:prstGeom prst="rect">
            <a:avLst/>
          </a:prstGeom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221" y="744487"/>
            <a:ext cx="1570610" cy="100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26" y="111524"/>
            <a:ext cx="7245304" cy="766368"/>
          </a:xfrm>
        </p:spPr>
        <p:txBody>
          <a:bodyPr/>
          <a:lstStyle/>
          <a:p>
            <a:r>
              <a:rPr lang="en-US" sz="2800" dirty="0" smtClean="0"/>
              <a:t>Coil Design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5338" y="6356350"/>
            <a:ext cx="2133600" cy="365125"/>
          </a:xfrm>
        </p:spPr>
        <p:txBody>
          <a:bodyPr/>
          <a:lstStyle/>
          <a:p>
            <a:pPr algn="l"/>
            <a:r>
              <a:rPr lang="de-CH" smtClean="0"/>
              <a:t>October 4,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82468" y="6358153"/>
            <a:ext cx="2133600" cy="365125"/>
          </a:xfrm>
        </p:spPr>
        <p:txBody>
          <a:bodyPr/>
          <a:lstStyle/>
          <a:p>
            <a:fld id="{FD755AEF-9DC5-354D-9EBE-8B71449914B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4673" y="3466111"/>
            <a:ext cx="2052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</a:t>
            </a:r>
            <a:r>
              <a:rPr lang="en-US" sz="1200" b="1" baseline="-25000" dirty="0"/>
              <a:t>0</a:t>
            </a:r>
            <a:r>
              <a:rPr lang="en-US" sz="1200" b="1" dirty="0"/>
              <a:t>(11.85 kA)  </a:t>
            </a:r>
            <a:r>
              <a:rPr lang="en-US" sz="1200" b="1" dirty="0" smtClean="0"/>
              <a:t>= 11.21 T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23432" y="3474634"/>
            <a:ext cx="2000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</a:t>
            </a:r>
            <a:r>
              <a:rPr lang="en-US" sz="1200" b="1" baseline="-25000" dirty="0" smtClean="0"/>
              <a:t>0</a:t>
            </a:r>
            <a:r>
              <a:rPr lang="en-US" sz="1200" b="1" dirty="0" smtClean="0"/>
              <a:t>(11.85 kA) = 10.86 T</a:t>
            </a:r>
            <a:endParaRPr lang="en-US" sz="1200" b="1" dirty="0"/>
          </a:p>
        </p:txBody>
      </p:sp>
      <p:pic>
        <p:nvPicPr>
          <p:cNvPr id="8" name="Picture 7" descr="DS_2in1_Pot_Inom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14707"/>
          <a:stretch/>
        </p:blipFill>
        <p:spPr>
          <a:xfrm>
            <a:off x="125339" y="877892"/>
            <a:ext cx="2806878" cy="2588219"/>
          </a:xfrm>
          <a:prstGeom prst="rect">
            <a:avLst/>
          </a:prstGeom>
        </p:spPr>
      </p:pic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0" y="3777203"/>
            <a:ext cx="8610600" cy="2712243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Coil </a:t>
            </a:r>
            <a:r>
              <a:rPr lang="en-US" dirty="0" smtClean="0">
                <a:cs typeface="Arial" charset="0"/>
              </a:rPr>
              <a:t>optimization</a:t>
            </a:r>
            <a:endParaRPr lang="en-US" dirty="0">
              <a:cs typeface="Arial" charset="0"/>
            </a:endParaRPr>
          </a:p>
          <a:p>
            <a:pPr lvl="1"/>
            <a:r>
              <a:rPr lang="en-US" dirty="0" smtClean="0">
                <a:cs typeface="Arial" charset="0"/>
              </a:rPr>
              <a:t>&gt;11 </a:t>
            </a:r>
            <a:r>
              <a:rPr lang="en-US" dirty="0">
                <a:cs typeface="Arial" charset="0"/>
              </a:rPr>
              <a:t>T at 11.85 kA with 20% margin at 1.9 K</a:t>
            </a:r>
          </a:p>
          <a:p>
            <a:pPr lvl="1"/>
            <a:r>
              <a:rPr lang="en-US" dirty="0" smtClean="0">
                <a:cs typeface="Arial" charset="0"/>
              </a:rPr>
              <a:t>Field </a:t>
            </a:r>
            <a:r>
              <a:rPr lang="en-US" dirty="0">
                <a:cs typeface="Arial" charset="0"/>
              </a:rPr>
              <a:t>errors below the 10</a:t>
            </a:r>
            <a:r>
              <a:rPr lang="en-US" baseline="30000" dirty="0">
                <a:cs typeface="Arial" charset="0"/>
              </a:rPr>
              <a:t>-4</a:t>
            </a:r>
            <a:r>
              <a:rPr lang="en-US" dirty="0">
                <a:cs typeface="Arial" charset="0"/>
              </a:rPr>
              <a:t> level </a:t>
            </a:r>
          </a:p>
          <a:p>
            <a:r>
              <a:rPr lang="en-US" dirty="0" smtClean="0">
                <a:cs typeface="Arial" charset="0"/>
              </a:rPr>
              <a:t>6</a:t>
            </a:r>
            <a:r>
              <a:rPr lang="en-US" dirty="0">
                <a:cs typeface="Arial" charset="0"/>
              </a:rPr>
              <a:t>-block design, 56 </a:t>
            </a:r>
            <a:r>
              <a:rPr lang="en-US" dirty="0" smtClean="0">
                <a:cs typeface="Arial" charset="0"/>
              </a:rPr>
              <a:t>turns</a:t>
            </a:r>
          </a:p>
          <a:p>
            <a:pPr lvl="1"/>
            <a:r>
              <a:rPr lang="en-US" dirty="0">
                <a:cs typeface="Arial" charset="0"/>
              </a:rPr>
              <a:t>14.85 mm wide 40-strand Rutherford cable </a:t>
            </a:r>
          </a:p>
          <a:p>
            <a:pPr lvl="1"/>
            <a:r>
              <a:rPr lang="en-US" dirty="0" smtClean="0">
                <a:cs typeface="Arial" charset="0"/>
              </a:rPr>
              <a:t>Several X-sections were analyzed with and without core</a:t>
            </a:r>
          </a:p>
          <a:p>
            <a:pPr lvl="1"/>
            <a:r>
              <a:rPr lang="en-US" dirty="0" smtClean="0">
                <a:cs typeface="Arial" charset="0"/>
              </a:rPr>
              <a:t>Coil ends optimized for low field harmonics and minimum strain in the cable  </a:t>
            </a:r>
            <a:endParaRPr lang="en-US" dirty="0">
              <a:cs typeface="Arial" charset="0"/>
            </a:endParaRPr>
          </a:p>
        </p:txBody>
      </p:sp>
      <p:pic>
        <p:nvPicPr>
          <p:cNvPr id="5" name="Picture 4" descr="Unknow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106" y="744487"/>
            <a:ext cx="3392984" cy="273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214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>
          <a:xfrm>
            <a:off x="207158" y="857661"/>
            <a:ext cx="7638620" cy="5638800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40-strand </a:t>
            </a:r>
            <a:r>
              <a:rPr lang="en-US" dirty="0">
                <a:cs typeface="Arial" charset="0"/>
              </a:rPr>
              <a:t>Rutherford cable based on RRP-108/127 0.7 mm strand and with </a:t>
            </a:r>
            <a:r>
              <a:rPr lang="en-US" dirty="0" smtClean="0">
                <a:cs typeface="Arial" charset="0"/>
              </a:rPr>
              <a:t>~</a:t>
            </a:r>
            <a:r>
              <a:rPr lang="en-US" dirty="0">
                <a:cs typeface="Arial" charset="0"/>
              </a:rPr>
              <a:t>85% </a:t>
            </a:r>
            <a:r>
              <a:rPr lang="en-US" dirty="0" smtClean="0">
                <a:cs typeface="Arial" charset="0"/>
              </a:rPr>
              <a:t>compaction for </a:t>
            </a:r>
            <a:r>
              <a:rPr lang="en-US" dirty="0">
                <a:cs typeface="Arial" charset="0"/>
              </a:rPr>
              <a:t>the </a:t>
            </a:r>
            <a:r>
              <a:rPr lang="en-US" dirty="0" smtClean="0">
                <a:cs typeface="Arial" charset="0"/>
              </a:rPr>
              <a:t>11 T </a:t>
            </a:r>
            <a:r>
              <a:rPr lang="en-US" dirty="0">
                <a:cs typeface="Arial" charset="0"/>
              </a:rPr>
              <a:t>Nb</a:t>
            </a:r>
            <a:r>
              <a:rPr lang="en-US" baseline="-25000" dirty="0">
                <a:cs typeface="Arial" charset="0"/>
              </a:rPr>
              <a:t>3</a:t>
            </a:r>
            <a:r>
              <a:rPr lang="en-US" dirty="0">
                <a:cs typeface="Arial" charset="0"/>
              </a:rPr>
              <a:t>Sn demonstrator dipole has been </a:t>
            </a:r>
            <a:r>
              <a:rPr lang="en-US" dirty="0" smtClean="0">
                <a:cs typeface="Arial" charset="0"/>
              </a:rPr>
              <a:t>developed </a:t>
            </a:r>
            <a:endParaRPr lang="en-US" dirty="0">
              <a:cs typeface="Arial" charset="0"/>
            </a:endParaRPr>
          </a:p>
          <a:p>
            <a:pPr lvl="1"/>
            <a:r>
              <a:rPr lang="en-US" sz="1600" dirty="0">
                <a:cs typeface="Arial" charset="0"/>
              </a:rPr>
              <a:t>Issues - large aspect ratio, low </a:t>
            </a:r>
            <a:r>
              <a:rPr lang="en-US" sz="1600" dirty="0" smtClean="0">
                <a:cs typeface="Arial" charset="0"/>
              </a:rPr>
              <a:t>compaction</a:t>
            </a:r>
            <a:endParaRPr lang="en-US" sz="1600" dirty="0">
              <a:cs typeface="Arial" charset="0"/>
            </a:endParaRPr>
          </a:p>
          <a:p>
            <a:pPr lvl="1"/>
            <a:r>
              <a:rPr lang="en-US" sz="1600" dirty="0" smtClean="0">
                <a:cs typeface="Arial" charset="0"/>
              </a:rPr>
              <a:t>FNAL roll the cable in two stages with an intermediate anneal (rectangular </a:t>
            </a:r>
            <a:r>
              <a:rPr lang="en-US" sz="1600" dirty="0" smtClean="0"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>
                <a:cs typeface="Arial" charset="0"/>
                <a:sym typeface="Wingdings"/>
              </a:rPr>
              <a:t> </a:t>
            </a:r>
            <a:r>
              <a:rPr lang="en-US" sz="1600" dirty="0" smtClean="0">
                <a:cs typeface="Arial" charset="0"/>
              </a:rPr>
              <a:t>trapezoidal cross</a:t>
            </a:r>
            <a:r>
              <a:rPr lang="en-US" sz="1600" dirty="0">
                <a:cs typeface="Arial" charset="0"/>
              </a:rPr>
              <a:t>-</a:t>
            </a:r>
            <a:r>
              <a:rPr lang="en-US" sz="1600" dirty="0" smtClean="0">
                <a:cs typeface="Arial" charset="0"/>
              </a:rPr>
              <a:t>section).</a:t>
            </a:r>
          </a:p>
          <a:p>
            <a:pPr lvl="1"/>
            <a:r>
              <a:rPr lang="en-US" sz="1600" dirty="0" smtClean="0">
                <a:cs typeface="Arial" charset="0"/>
              </a:rPr>
              <a:t>CERN use single pass process.</a:t>
            </a:r>
            <a:endParaRPr lang="en-US" sz="1600" dirty="0">
              <a:cs typeface="Arial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cs typeface="Arial" charset="0"/>
            </a:endParaRPr>
          </a:p>
          <a:p>
            <a:r>
              <a:rPr lang="en-US" dirty="0">
                <a:cs typeface="Arial" charset="0"/>
              </a:rPr>
              <a:t>Cable samples with and without a SS core</a:t>
            </a:r>
          </a:p>
          <a:p>
            <a:pPr lvl="1"/>
            <a:r>
              <a:rPr lang="en-US" sz="1600" dirty="0" err="1">
                <a:cs typeface="Arial" charset="0"/>
              </a:rPr>
              <a:t>I</a:t>
            </a:r>
            <a:r>
              <a:rPr lang="en-US" sz="1600" baseline="-25000" dirty="0" err="1">
                <a:cs typeface="Arial" charset="0"/>
              </a:rPr>
              <a:t>c</a:t>
            </a:r>
            <a:r>
              <a:rPr lang="en-US" sz="1600" dirty="0">
                <a:cs typeface="Arial" charset="0"/>
              </a:rPr>
              <a:t> degradation </a:t>
            </a:r>
            <a:r>
              <a:rPr lang="en-US" sz="1600" dirty="0" smtClean="0">
                <a:cs typeface="Arial" charset="0"/>
              </a:rPr>
              <a:t>well within the initial goal of 10 %</a:t>
            </a:r>
            <a:endParaRPr lang="en-US" sz="1600" dirty="0">
              <a:cs typeface="Arial" charset="0"/>
            </a:endParaRPr>
          </a:p>
          <a:p>
            <a:r>
              <a:rPr lang="en-US" dirty="0">
                <a:cs typeface="Arial" charset="0"/>
              </a:rPr>
              <a:t>Cable </a:t>
            </a:r>
            <a:r>
              <a:rPr lang="en-US" dirty="0" smtClean="0">
                <a:cs typeface="Arial" charset="0"/>
              </a:rPr>
              <a:t>unit length 205 m (2 m coil) or 600 m (5.5 m)</a:t>
            </a:r>
          </a:p>
          <a:p>
            <a:r>
              <a:rPr lang="en-US" dirty="0"/>
              <a:t>FNAL have </a:t>
            </a:r>
            <a:r>
              <a:rPr lang="en-US" dirty="0" smtClean="0"/>
              <a:t>430 </a:t>
            </a:r>
            <a:r>
              <a:rPr lang="en-US" dirty="0"/>
              <a:t>m cable</a:t>
            </a:r>
          </a:p>
          <a:p>
            <a:r>
              <a:rPr lang="en-US" dirty="0"/>
              <a:t>CERN have strand for </a:t>
            </a:r>
            <a:r>
              <a:rPr lang="en-US" dirty="0" smtClean="0"/>
              <a:t>three </a:t>
            </a:r>
            <a:r>
              <a:rPr lang="en-US" dirty="0"/>
              <a:t>2 m coils</a:t>
            </a:r>
          </a:p>
          <a:p>
            <a:r>
              <a:rPr lang="en-US" dirty="0"/>
              <a:t>FNAL </a:t>
            </a:r>
            <a:r>
              <a:rPr lang="en-US" dirty="0" smtClean="0"/>
              <a:t>ordered 2 x 45 km (Jan</a:t>
            </a:r>
            <a:r>
              <a:rPr lang="en-US" dirty="0"/>
              <a:t>-</a:t>
            </a:r>
            <a:r>
              <a:rPr lang="en-US" dirty="0" smtClean="0"/>
              <a:t>12 &amp; </a:t>
            </a:r>
            <a:r>
              <a:rPr lang="en-US" dirty="0"/>
              <a:t>Jul-</a:t>
            </a:r>
            <a:r>
              <a:rPr lang="en-US" dirty="0" smtClean="0"/>
              <a:t>12)</a:t>
            </a:r>
            <a:endParaRPr lang="en-US" dirty="0"/>
          </a:p>
          <a:p>
            <a:r>
              <a:rPr lang="en-US" dirty="0"/>
              <a:t>CERN </a:t>
            </a:r>
            <a:r>
              <a:rPr lang="en-US" dirty="0" smtClean="0"/>
              <a:t>in process of ordering 2 </a:t>
            </a:r>
            <a:r>
              <a:rPr lang="en-US" dirty="0"/>
              <a:t>x 45 </a:t>
            </a:r>
            <a:r>
              <a:rPr lang="en-US" dirty="0" smtClean="0"/>
              <a:t>km </a:t>
            </a:r>
            <a:r>
              <a:rPr lang="en-US" dirty="0" smtClean="0"/>
              <a:t>(delivery TBC) </a:t>
            </a:r>
            <a:endParaRPr lang="en-US" dirty="0"/>
          </a:p>
          <a:p>
            <a:r>
              <a:rPr lang="en-US" dirty="0" smtClean="0">
                <a:cs typeface="Arial" charset="0"/>
              </a:rPr>
              <a:t>Need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ASAP</a:t>
            </a:r>
            <a:r>
              <a:rPr lang="en-US" dirty="0" smtClean="0">
                <a:cs typeface="Arial" charset="0"/>
              </a:rPr>
              <a:t> low-performance strand for first practice coils at CERN </a:t>
            </a:r>
            <a:endParaRPr lang="en-US" dirty="0">
              <a:cs typeface="Arial" charset="0"/>
            </a:endParaRPr>
          </a:p>
          <a:p>
            <a:endParaRPr lang="en-US" dirty="0"/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u="none" dirty="0">
                <a:latin typeface="+mn-lt"/>
                <a:cs typeface="Arial" charset="0"/>
              </a:rPr>
              <a:t>Cable </a:t>
            </a:r>
            <a:r>
              <a:rPr lang="en-US" i="0" u="none" dirty="0" smtClean="0">
                <a:latin typeface="+mn-lt"/>
                <a:cs typeface="Arial" charset="0"/>
              </a:rPr>
              <a:t>Development &amp; Strand Stock</a:t>
            </a:r>
            <a:endParaRPr lang="en-US" i="0" u="none" dirty="0">
              <a:latin typeface="+mn-lt"/>
              <a:cs typeface="Arial" charset="0"/>
            </a:endParaRPr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1C14197-DEE2-FA40-AC81-803E12051B4F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19462" name="Footer Placeholder 5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9463" name="Picture 6" descr="1mm 10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305" y="880308"/>
            <a:ext cx="1317654" cy="131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21" descr="M:\DanieleTurrioni\R&amp;DT_110315_40_1_0 Pictures and Table\Rectangular No HT 1\CS 1 with me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342" y="2973204"/>
            <a:ext cx="3581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4375" b="-1993"/>
          <a:stretch>
            <a:fillRect/>
          </a:stretch>
        </p:blipFill>
        <p:spPr bwMode="auto">
          <a:xfrm>
            <a:off x="807928" y="2973204"/>
            <a:ext cx="35814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567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SC-strand &amp; Cable needs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4926"/>
            <a:ext cx="8229600" cy="4707148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Model program:</a:t>
            </a:r>
          </a:p>
          <a:p>
            <a:pPr marL="0" indent="0">
              <a:buNone/>
            </a:pPr>
            <a:r>
              <a:rPr lang="en-US" sz="2000" dirty="0" smtClean="0"/>
              <a:t>1-in-1 Demo		3 coils			 26 km	</a:t>
            </a:r>
          </a:p>
          <a:p>
            <a:pPr marL="0" indent="0">
              <a:buNone/>
            </a:pPr>
            <a:r>
              <a:rPr lang="en-US" sz="2000" dirty="0" smtClean="0"/>
              <a:t>2-in-1 Demo FNAL	4 coils		  	 34 km</a:t>
            </a:r>
          </a:p>
          <a:p>
            <a:pPr marL="0" indent="0">
              <a:buNone/>
            </a:pPr>
            <a:r>
              <a:rPr lang="en-US" sz="2000" dirty="0" smtClean="0"/>
              <a:t>2-in-1 Demo CERN	2</a:t>
            </a:r>
            <a:r>
              <a:rPr lang="en-US" sz="2000" baseline="30000" dirty="0" smtClean="0"/>
              <a:t>(*</a:t>
            </a:r>
            <a:r>
              <a:rPr lang="en-US" sz="2000" dirty="0" smtClean="0"/>
              <a:t>+4 coils      </a:t>
            </a:r>
            <a:r>
              <a:rPr lang="en-US" sz="2000" dirty="0"/>
              <a:t> </a:t>
            </a:r>
            <a:r>
              <a:rPr lang="en-US" sz="2000" dirty="0" smtClean="0"/>
              <a:t>   17</a:t>
            </a:r>
            <a:r>
              <a:rPr lang="en-US" sz="2000" baseline="30000" dirty="0" smtClean="0"/>
              <a:t>(* </a:t>
            </a:r>
            <a:r>
              <a:rPr lang="en-US" sz="2000" dirty="0" smtClean="0"/>
              <a:t>+34 km</a:t>
            </a:r>
          </a:p>
          <a:p>
            <a:pPr marL="0" indent="0">
              <a:buNone/>
            </a:pPr>
            <a:r>
              <a:rPr lang="en-US" sz="2000" dirty="0" smtClean="0"/>
              <a:t>5.5 m proto		10 coils		240 km</a:t>
            </a:r>
          </a:p>
          <a:p>
            <a:pPr marL="0" indent="0">
              <a:buNone/>
            </a:pPr>
            <a:r>
              <a:rPr lang="en-US" sz="2000" dirty="0" smtClean="0"/>
              <a:t>===========================================</a:t>
            </a:r>
          </a:p>
          <a:p>
            <a:pPr marL="0" indent="0">
              <a:buNone/>
            </a:pPr>
            <a:r>
              <a:rPr lang="en-US" sz="2000" i="1" dirty="0" smtClean="0"/>
              <a:t>Total strand		</a:t>
            </a:r>
            <a:r>
              <a:rPr lang="en-US" sz="2000" i="1" dirty="0"/>
              <a:t>	</a:t>
            </a:r>
            <a:r>
              <a:rPr lang="en-US" sz="2000" i="1" dirty="0" smtClean="0"/>
              <a:t>	     17+334 km</a:t>
            </a:r>
          </a:p>
          <a:p>
            <a:pPr marL="0" indent="0">
              <a:lnSpc>
                <a:spcPct val="130000"/>
              </a:lnSpc>
              <a:buNone/>
            </a:pPr>
            <a:endParaRPr lang="en-US" sz="2000" b="1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sz="2000" b="1" dirty="0" smtClean="0"/>
              <a:t>Cable for series magnets:</a:t>
            </a:r>
          </a:p>
          <a:p>
            <a:pPr marL="0" indent="0">
              <a:buNone/>
            </a:pPr>
            <a:r>
              <a:rPr lang="en-US" sz="2000" dirty="0" smtClean="0"/>
              <a:t>28 x 5.5 m 		112 + 6 spare coils	71 km</a:t>
            </a:r>
          </a:p>
          <a:p>
            <a:pPr marL="400050" lvl="1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</a:t>
            </a:r>
            <a:r>
              <a:rPr lang="en-US" sz="1600" i="1" dirty="0" smtClean="0"/>
              <a:t>(+20% margin </a:t>
            </a:r>
            <a:r>
              <a:rPr lang="en-US" sz="1600" i="1" dirty="0" smtClean="0"/>
              <a:t>&gt;3400 </a:t>
            </a:r>
            <a:r>
              <a:rPr lang="en-US" sz="1600" i="1" dirty="0" smtClean="0"/>
              <a:t>km of strand)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955045"/>
            <a:ext cx="1712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*) Practice coils</a:t>
            </a:r>
            <a:endParaRPr lang="en-US" sz="16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88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u="none" dirty="0" smtClean="0">
                <a:latin typeface="+mn-lt"/>
                <a:cs typeface="Arial" charset="0"/>
              </a:rPr>
              <a:t>1-in-1 Demonstrator </a:t>
            </a:r>
            <a:r>
              <a:rPr lang="en-US" i="0" u="none" dirty="0">
                <a:latin typeface="+mn-lt"/>
                <a:cs typeface="Arial" charset="0"/>
              </a:rPr>
              <a:t>Parameters</a:t>
            </a:r>
          </a:p>
        </p:txBody>
      </p:sp>
      <p:sp>
        <p:nvSpPr>
          <p:cNvPr id="14339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D9D7373-E752-014B-BA36-FDA053E55537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14341" name="Footer Placeholder 5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 smtClean="0"/>
              <a:t>M. Karppinen CERN TE-MSC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191494"/>
              </p:ext>
            </p:extLst>
          </p:nvPr>
        </p:nvGraphicFramePr>
        <p:xfrm>
          <a:off x="305020" y="1738730"/>
          <a:ext cx="6224278" cy="3742425"/>
        </p:xfrm>
        <a:graphic>
          <a:graphicData uri="http://schemas.openxmlformats.org/drawingml/2006/table">
            <a:tbl>
              <a:tblPr/>
              <a:tblGrid>
                <a:gridCol w="4799108"/>
                <a:gridCol w="1425170"/>
              </a:tblGrid>
              <a:tr h="331757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Parameter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Value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Arial" pitchFamily="34" charset="0"/>
                        </a:rPr>
                        <a:t>Aperture</a:t>
                      </a:r>
                      <a:r>
                        <a:rPr lang="en-US" sz="1600" b="1" baseline="0" dirty="0" smtClean="0">
                          <a:latin typeface="+mn-lt"/>
                          <a:ea typeface="Times New Roman"/>
                          <a:cs typeface="Arial" pitchFamily="34" charset="0"/>
                        </a:rPr>
                        <a:t> [m]</a:t>
                      </a:r>
                      <a:endParaRPr lang="en-US" sz="16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Arial" pitchFamily="34" charset="0"/>
                        </a:rPr>
                        <a:t>60</a:t>
                      </a:r>
                      <a:endParaRPr lang="en-US" sz="16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Nominal current 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600" b="1" baseline="-25000" dirty="0" err="1" smtClean="0">
                          <a:latin typeface="+mn-lt"/>
                          <a:ea typeface="Times New Roman"/>
                          <a:cs typeface="Times New Roman"/>
                        </a:rPr>
                        <a:t>nom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[A]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11850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09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Nominal bore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field (with 400 mm yoke) [T]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10.86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3333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Short-sample bore field at 1.9 </a:t>
                      </a:r>
                      <a:r>
                        <a:rPr lang="en-GB" sz="1600" b="1" dirty="0" smtClean="0">
                          <a:solidFill>
                            <a:srgbClr val="3333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 [T]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3333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13.6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Margin </a:t>
                      </a:r>
                      <a:r>
                        <a:rPr lang="en-GB" sz="1600" b="1" dirty="0" err="1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GB" sz="1600" b="1" baseline="-25000" dirty="0" err="1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r>
                        <a:rPr lang="en-GB" sz="1600" b="1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GB" sz="1600" b="1" dirty="0" err="1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GB" sz="1600" b="1" baseline="-25000" dirty="0" err="1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nom</a:t>
                      </a:r>
                      <a:r>
                        <a:rPr lang="en-GB" sz="1600" b="1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at 1.9 </a:t>
                      </a:r>
                      <a:r>
                        <a:rPr lang="en-GB" sz="1600" b="1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 [%]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25.4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Ultimate </a:t>
                      </a:r>
                      <a:r>
                        <a:rPr lang="en-GB" sz="16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design </a:t>
                      </a:r>
                      <a:r>
                        <a:rPr lang="en-GB" sz="16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field [T]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12.0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Inductance at 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600" b="1" baseline="-25000" dirty="0" err="1" smtClean="0">
                          <a:latin typeface="+mn-lt"/>
                          <a:ea typeface="Times New Roman"/>
                          <a:cs typeface="Times New Roman"/>
                        </a:rPr>
                        <a:t>nom</a:t>
                      </a:r>
                      <a:r>
                        <a:rPr lang="en-GB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mH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/m]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5.6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Stored energy at 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600" b="1" baseline="-25000" dirty="0" err="1" smtClean="0">
                          <a:latin typeface="+mn-lt"/>
                          <a:ea typeface="Times New Roman"/>
                          <a:cs typeface="Times New Roman"/>
                        </a:rPr>
                        <a:t>nom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[kJ/m]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473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latin typeface="+mn-lt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en-GB" sz="1600" b="1" baseline="-25000" dirty="0" err="1"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 per quadrant at 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600" b="1" baseline="-25000" dirty="0" err="1" smtClean="0">
                          <a:latin typeface="+mn-lt"/>
                          <a:ea typeface="Times New Roman"/>
                          <a:cs typeface="Times New Roman"/>
                        </a:rPr>
                        <a:t>nom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[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kN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/m]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2889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latin typeface="+mn-lt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en-GB" sz="1600" b="1" baseline="-25000" dirty="0" err="1">
                          <a:latin typeface="+mn-lt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GB" sz="1600" b="1" baseline="-25000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per quadrant at 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600" b="1" baseline="-25000" dirty="0" err="1" smtClean="0">
                          <a:latin typeface="+mn-lt"/>
                          <a:ea typeface="Times New Roman"/>
                          <a:cs typeface="Times New Roman"/>
                        </a:rPr>
                        <a:t>nom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[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kN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/m]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1570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3333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Coil </a:t>
                      </a:r>
                      <a:r>
                        <a:rPr lang="en-GB" sz="1600" b="1" dirty="0" smtClean="0">
                          <a:solidFill>
                            <a:srgbClr val="3333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length [m]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3333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1.9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76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Magnetic length [m]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1.79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88" marR="66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51" y="1551224"/>
            <a:ext cx="1957049" cy="181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/>
          <a:srcRect l="50513"/>
          <a:stretch/>
        </p:blipFill>
        <p:spPr bwMode="auto">
          <a:xfrm>
            <a:off x="6597490" y="3784312"/>
            <a:ext cx="2369640" cy="207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74674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1"/>
          <p:cNvSpPr>
            <a:spLocks noGrp="1"/>
          </p:cNvSpPr>
          <p:nvPr>
            <p:ph idx="1"/>
          </p:nvPr>
        </p:nvSpPr>
        <p:spPr>
          <a:xfrm>
            <a:off x="267749" y="3741888"/>
            <a:ext cx="7392866" cy="2750481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Coil technology developed at </a:t>
            </a:r>
            <a:r>
              <a:rPr lang="en-US" dirty="0" err="1">
                <a:cs typeface="Arial" charset="0"/>
              </a:rPr>
              <a:t>Fermilab</a:t>
            </a:r>
            <a:endParaRPr lang="en-US" dirty="0">
              <a:cs typeface="Arial" charset="0"/>
            </a:endParaRPr>
          </a:p>
          <a:p>
            <a:r>
              <a:rPr lang="en-US" dirty="0" smtClean="0">
                <a:cs typeface="Arial" charset="0"/>
              </a:rPr>
              <a:t>Integrated Ti </a:t>
            </a:r>
            <a:r>
              <a:rPr lang="en-US" dirty="0">
                <a:cs typeface="Arial" charset="0"/>
              </a:rPr>
              <a:t>poles, </a:t>
            </a:r>
            <a:r>
              <a:rPr lang="en-US" dirty="0" err="1" smtClean="0">
                <a:cs typeface="Arial" charset="0"/>
              </a:rPr>
              <a:t>st.</a:t>
            </a:r>
            <a:r>
              <a:rPr lang="en-US" dirty="0" smtClean="0">
                <a:cs typeface="Arial" charset="0"/>
              </a:rPr>
              <a:t> steel end </a:t>
            </a:r>
            <a:r>
              <a:rPr lang="en-US" dirty="0">
                <a:cs typeface="Arial" charset="0"/>
              </a:rPr>
              <a:t>parts and wedges </a:t>
            </a:r>
          </a:p>
          <a:p>
            <a:r>
              <a:rPr lang="en-US" dirty="0" smtClean="0">
                <a:cs typeface="Arial" charset="0"/>
              </a:rPr>
              <a:t>2 </a:t>
            </a:r>
            <a:r>
              <a:rPr lang="en-US" dirty="0">
                <a:cs typeface="Arial" charset="0"/>
              </a:rPr>
              <a:t>m long practice coils: </a:t>
            </a:r>
          </a:p>
          <a:p>
            <a:pPr lvl="1"/>
            <a:r>
              <a:rPr lang="en-US" dirty="0">
                <a:cs typeface="Arial" charset="0"/>
              </a:rPr>
              <a:t>PC#1: Cu cable </a:t>
            </a:r>
          </a:p>
          <a:p>
            <a:pPr lvl="1"/>
            <a:r>
              <a:rPr lang="en-US" dirty="0">
                <a:cs typeface="Arial" charset="0"/>
              </a:rPr>
              <a:t>PC#2: Nb</a:t>
            </a:r>
            <a:r>
              <a:rPr lang="en-US" baseline="-25000" dirty="0">
                <a:cs typeface="Arial" charset="0"/>
              </a:rPr>
              <a:t>3</a:t>
            </a:r>
            <a:r>
              <a:rPr lang="en-US" dirty="0">
                <a:cs typeface="Arial" charset="0"/>
              </a:rPr>
              <a:t>Sn cable (RRP-114/127)</a:t>
            </a:r>
          </a:p>
          <a:p>
            <a:pPr lvl="1"/>
            <a:r>
              <a:rPr lang="en-US" dirty="0">
                <a:cs typeface="Arial" charset="0"/>
              </a:rPr>
              <a:t>Practice </a:t>
            </a:r>
            <a:r>
              <a:rPr lang="en-US" dirty="0" smtClean="0">
                <a:cs typeface="Arial" charset="0"/>
              </a:rPr>
              <a:t>windings </a:t>
            </a:r>
            <a:r>
              <a:rPr lang="en-US" dirty="0">
                <a:cs typeface="Arial" charset="0"/>
              </a:rPr>
              <a:t>to check the optimized cable and end parts</a:t>
            </a:r>
          </a:p>
          <a:p>
            <a:r>
              <a:rPr lang="en-US" dirty="0">
                <a:cs typeface="Arial" charset="0"/>
              </a:rPr>
              <a:t>First real coil winding </a:t>
            </a:r>
            <a:r>
              <a:rPr lang="en-US" dirty="0" smtClean="0">
                <a:cs typeface="Arial" charset="0"/>
              </a:rPr>
              <a:t>is being completed</a:t>
            </a:r>
            <a:endParaRPr lang="en-US" dirty="0">
              <a:cs typeface="Arial" charset="0"/>
            </a:endParaRPr>
          </a:p>
          <a:p>
            <a:endParaRPr lang="en-US" dirty="0"/>
          </a:p>
        </p:txBody>
      </p:sp>
      <p:sp>
        <p:nvSpPr>
          <p:cNvPr id="184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u="none" dirty="0">
                <a:latin typeface="+mn-lt"/>
                <a:cs typeface="Arial" charset="0"/>
              </a:rPr>
              <a:t>Coil Technology</a:t>
            </a:r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553200"/>
            <a:ext cx="2514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6D828C5-EC1A-1747-BF0C-F03A37478751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18437" name="Footer Placeholder 5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78" y="838200"/>
            <a:ext cx="448101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8" descr="InnerLayerSpacers_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89" y="838200"/>
            <a:ext cx="216376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P1000217.jpg"/>
          <p:cNvPicPr>
            <a:picLocks noChangeAspect="1"/>
          </p:cNvPicPr>
          <p:nvPr/>
        </p:nvPicPr>
        <p:blipFill rotWithShape="1">
          <a:blip r:embed="rId4" cstate="print">
            <a:extLst/>
          </a:blip>
          <a:srcRect l="9323" t="18594" b="23521"/>
          <a:stretch/>
        </p:blipFill>
        <p:spPr>
          <a:xfrm rot="16200000">
            <a:off x="6450400" y="1764037"/>
            <a:ext cx="3515733" cy="1664059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2" name="Picture 1" descr="WT_Cu1240_100_3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17019" r="6403" b="16586"/>
          <a:stretch/>
        </p:blipFill>
        <p:spPr>
          <a:xfrm>
            <a:off x="7376237" y="4514029"/>
            <a:ext cx="1664059" cy="112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1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" r="3524"/>
          <a:stretch/>
        </p:blipFill>
        <p:spPr bwMode="auto">
          <a:xfrm>
            <a:off x="25056" y="3813576"/>
            <a:ext cx="2651445" cy="253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269" y="3677082"/>
            <a:ext cx="1810782" cy="278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4381279" y="1082828"/>
            <a:ext cx="4693114" cy="5207312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cs typeface="Arial" charset="0"/>
              </a:rPr>
              <a:t>Slightly </a:t>
            </a:r>
            <a:r>
              <a:rPr lang="en-GB" dirty="0">
                <a:cs typeface="Arial" charset="0"/>
              </a:rPr>
              <a:t>elliptical stainless steel </a:t>
            </a:r>
            <a:r>
              <a:rPr lang="en-GB" dirty="0" smtClean="0">
                <a:cs typeface="Arial" charset="0"/>
              </a:rPr>
              <a:t>collar, </a:t>
            </a:r>
            <a:r>
              <a:rPr lang="en-GB" sz="2000" dirty="0">
                <a:cs typeface="Arial" charset="0"/>
              </a:rPr>
              <a:t>25-mm </a:t>
            </a:r>
            <a:r>
              <a:rPr lang="en-GB" dirty="0" smtClean="0">
                <a:cs typeface="Arial" charset="0"/>
              </a:rPr>
              <a:t>wide near mid-plane</a:t>
            </a:r>
            <a:r>
              <a:rPr lang="en-GB" sz="2000" dirty="0" smtClean="0">
                <a:cs typeface="Arial" charset="0"/>
              </a:rPr>
              <a:t>. </a:t>
            </a:r>
            <a:endParaRPr lang="en-US" sz="2000" dirty="0">
              <a:cs typeface="Arial" charset="0"/>
            </a:endParaRPr>
          </a:p>
          <a:p>
            <a:r>
              <a:rPr lang="en-GB" sz="2000" dirty="0">
                <a:cs typeface="Arial" charset="0"/>
              </a:rPr>
              <a:t>The vertically split iron yoke clamped with Al clamps. </a:t>
            </a:r>
          </a:p>
          <a:p>
            <a:r>
              <a:rPr lang="en-GB" sz="2000" dirty="0">
                <a:cs typeface="Arial" charset="0"/>
              </a:rPr>
              <a:t>The 12-mm stainless steel skin. </a:t>
            </a:r>
          </a:p>
          <a:p>
            <a:r>
              <a:rPr lang="en-GB" sz="2000" dirty="0">
                <a:cs typeface="Arial" charset="0"/>
              </a:rPr>
              <a:t>Two 50-mm thick end plates.</a:t>
            </a:r>
          </a:p>
          <a:p>
            <a:r>
              <a:rPr lang="en-GB" dirty="0">
                <a:solidFill>
                  <a:srgbClr val="C00000"/>
                </a:solidFill>
                <a:cs typeface="Arial" charset="0"/>
              </a:rPr>
              <a:t>Maximum stress during assembly ~130 </a:t>
            </a:r>
            <a:r>
              <a:rPr lang="en-GB" dirty="0" err="1">
                <a:solidFill>
                  <a:srgbClr val="C00000"/>
                </a:solidFill>
                <a:cs typeface="Arial" charset="0"/>
              </a:rPr>
              <a:t>MPa</a:t>
            </a:r>
            <a:r>
              <a:rPr lang="en-GB" dirty="0">
                <a:solidFill>
                  <a:srgbClr val="C00000"/>
                </a:solidFill>
                <a:cs typeface="Arial" charset="0"/>
              </a:rPr>
              <a:t> to keep coil under compression up to 12 T bore field.</a:t>
            </a:r>
          </a:p>
          <a:p>
            <a:r>
              <a:rPr lang="en-GB" dirty="0">
                <a:solidFill>
                  <a:srgbClr val="C00000"/>
                </a:solidFill>
                <a:cs typeface="Arial" charset="0"/>
              </a:rPr>
              <a:t>The mechanical structure is optimized to maintain the coil stress below 165 </a:t>
            </a:r>
            <a:r>
              <a:rPr lang="en-GB" dirty="0" err="1">
                <a:solidFill>
                  <a:srgbClr val="C00000"/>
                </a:solidFill>
                <a:cs typeface="Arial" charset="0"/>
              </a:rPr>
              <a:t>MPa</a:t>
            </a:r>
            <a:r>
              <a:rPr lang="en-GB" dirty="0">
                <a:solidFill>
                  <a:srgbClr val="C00000"/>
                </a:solidFill>
                <a:cs typeface="Arial" charset="0"/>
              </a:rPr>
              <a:t> - safe level for brittle Nb3Sn coils</a:t>
            </a:r>
            <a:endParaRPr lang="en-US" sz="2800" dirty="0"/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0" u="none" dirty="0" smtClean="0">
                <a:latin typeface="+mn-lt"/>
                <a:cs typeface="Arial" charset="0"/>
              </a:rPr>
              <a:t>1-in-1 Demonstrator Mechanical </a:t>
            </a:r>
            <a:r>
              <a:rPr lang="en-US" sz="2800" i="0" u="none" dirty="0">
                <a:latin typeface="+mn-lt"/>
                <a:cs typeface="Arial" charset="0"/>
              </a:rPr>
              <a:t>Structure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 smtClean="0">
                <a:solidFill>
                  <a:srgbClr val="A6A6A6"/>
                </a:solidFill>
                <a:latin typeface="+mn-lt"/>
              </a:rPr>
              <a:t>October 4, 2011</a:t>
            </a:r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340600" y="6350000"/>
            <a:ext cx="1807696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77D0CBF-0D2B-F541-9C4D-E09B5271AF66}" type="slidenum">
              <a:rPr lang="en-US" sz="1200">
                <a:solidFill>
                  <a:srgbClr val="A6A6A6"/>
                </a:solidFill>
                <a:latin typeface="+mn-lt"/>
              </a:rPr>
              <a:pPr/>
              <a:t>16</a:t>
            </a:fld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  <p:sp>
        <p:nvSpPr>
          <p:cNvPr id="17414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225800" y="6394450"/>
            <a:ext cx="23876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A6A6A6"/>
                </a:solidFill>
                <a:latin typeface="+mn-lt"/>
              </a:rPr>
              <a:t>M. Karppinen CERN TE-MSC</a:t>
            </a:r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64" y="886795"/>
            <a:ext cx="2857979" cy="2812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28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dirty="0">
                <a:cs typeface="Arial" charset="0"/>
              </a:rPr>
              <a:t>The engineering design and tooling </a:t>
            </a:r>
            <a:r>
              <a:rPr lang="en-US" sz="2100" dirty="0" smtClean="0">
                <a:cs typeface="Arial" charset="0"/>
              </a:rPr>
              <a:t>are complete</a:t>
            </a:r>
          </a:p>
          <a:p>
            <a:r>
              <a:rPr lang="en-US" sz="2100" dirty="0">
                <a:cs typeface="Arial" charset="0"/>
              </a:rPr>
              <a:t>40-strand cable developed and tested </a:t>
            </a:r>
          </a:p>
          <a:p>
            <a:r>
              <a:rPr lang="en-US" sz="2100" dirty="0">
                <a:cs typeface="Arial" charset="0"/>
              </a:rPr>
              <a:t>2 unit lengths are available for coil winding</a:t>
            </a:r>
          </a:p>
          <a:p>
            <a:r>
              <a:rPr lang="en-US" sz="2100" dirty="0">
                <a:cs typeface="Arial" charset="0"/>
              </a:rPr>
              <a:t>Coil fabrication procedures established </a:t>
            </a:r>
          </a:p>
          <a:p>
            <a:r>
              <a:rPr lang="en-US" sz="2100" dirty="0" smtClean="0">
                <a:cs typeface="Arial" charset="0"/>
              </a:rPr>
              <a:t>Coil fabrication tooling commissioned</a:t>
            </a:r>
          </a:p>
          <a:p>
            <a:r>
              <a:rPr lang="en-US" sz="2100" dirty="0" smtClean="0">
                <a:cs typeface="Arial" charset="0"/>
              </a:rPr>
              <a:t>Assembly tooling being procured  </a:t>
            </a:r>
            <a:endParaRPr lang="en-US" sz="2100" dirty="0">
              <a:cs typeface="Arial" charset="0"/>
            </a:endParaRPr>
          </a:p>
          <a:p>
            <a:r>
              <a:rPr lang="en-US" sz="2100" dirty="0" smtClean="0">
                <a:cs typeface="Arial" charset="0"/>
              </a:rPr>
              <a:t>Winding </a:t>
            </a:r>
            <a:r>
              <a:rPr lang="en-US" sz="2100" dirty="0">
                <a:cs typeface="Arial" charset="0"/>
              </a:rPr>
              <a:t>of the first coil </a:t>
            </a:r>
            <a:r>
              <a:rPr lang="en-US" sz="2100" dirty="0" smtClean="0">
                <a:cs typeface="Arial" charset="0"/>
              </a:rPr>
              <a:t>being completed</a:t>
            </a:r>
            <a:endParaRPr lang="en-US" sz="2100" dirty="0">
              <a:cs typeface="Arial" charset="0"/>
            </a:endParaRPr>
          </a:p>
          <a:p>
            <a:r>
              <a:rPr lang="en-US" sz="2100" dirty="0">
                <a:cs typeface="Arial" charset="0"/>
              </a:rPr>
              <a:t>Mechanical structure is being </a:t>
            </a:r>
            <a:r>
              <a:rPr lang="en-US" sz="2100" dirty="0" smtClean="0">
                <a:cs typeface="Arial" charset="0"/>
              </a:rPr>
              <a:t>procured</a:t>
            </a:r>
          </a:p>
          <a:p>
            <a:r>
              <a:rPr lang="en-US" sz="2100" dirty="0" smtClean="0">
                <a:cs typeface="Arial" charset="0"/>
              </a:rPr>
              <a:t>Next steps:</a:t>
            </a:r>
          </a:p>
          <a:p>
            <a:pPr lvl="1"/>
            <a:r>
              <a:rPr lang="en-US" sz="1900" dirty="0" smtClean="0">
                <a:cs typeface="Arial" charset="0"/>
              </a:rPr>
              <a:t>Short mechanical model assembly 	End-Nov</a:t>
            </a:r>
          </a:p>
          <a:p>
            <a:pPr lvl="1"/>
            <a:r>
              <a:rPr lang="en-US" sz="1900" dirty="0" smtClean="0">
                <a:cs typeface="Arial" charset="0"/>
              </a:rPr>
              <a:t>Collaring				Jan-12</a:t>
            </a:r>
          </a:p>
          <a:p>
            <a:pPr lvl="1"/>
            <a:r>
              <a:rPr lang="en-US" sz="1900" dirty="0" smtClean="0">
                <a:cs typeface="Arial" charset="0"/>
              </a:rPr>
              <a:t>Yoke assembly				Feb-12</a:t>
            </a:r>
          </a:p>
          <a:p>
            <a:pPr lvl="1"/>
            <a:r>
              <a:rPr lang="en-US" sz="1900" dirty="0" smtClean="0">
                <a:cs typeface="Arial" charset="0"/>
              </a:rPr>
              <a:t>Magnet test at FNAL			Mar-12</a:t>
            </a:r>
            <a:endParaRPr lang="en-US" sz="1900" dirty="0">
              <a:cs typeface="Arial" charset="0"/>
            </a:endParaRPr>
          </a:p>
        </p:txBody>
      </p:sp>
      <p:sp>
        <p:nvSpPr>
          <p:cNvPr id="1945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u="none" dirty="0" smtClean="0">
                <a:latin typeface="+mn-lt"/>
                <a:cs typeface="Arial" charset="0"/>
              </a:rPr>
              <a:t>1-in-1 Demonstrator Status</a:t>
            </a:r>
            <a:endParaRPr lang="en-US" i="0" u="none" dirty="0">
              <a:latin typeface="+mn-lt"/>
              <a:cs typeface="Arial" charset="0"/>
            </a:endParaRPr>
          </a:p>
        </p:txBody>
      </p:sp>
      <p:sp>
        <p:nvSpPr>
          <p:cNvPr id="19459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EA9EFD0-6513-9A46-82CF-F9BA26F7A230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19461" name="Footer Placeholder 5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7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/>
              <a:t>and construction of a </a:t>
            </a:r>
            <a:r>
              <a:rPr lang="en-US" dirty="0" smtClean="0"/>
              <a:t>2-m-long 2-in-1 magnet</a:t>
            </a:r>
            <a:r>
              <a:rPr lang="en-US" dirty="0"/>
              <a:t>, delivering 11 T at the LHC nominal operating current of 11.85 kA with 20% margin </a:t>
            </a:r>
          </a:p>
          <a:p>
            <a:r>
              <a:rPr lang="en-US" dirty="0" smtClean="0"/>
              <a:t>Quench performance</a:t>
            </a:r>
          </a:p>
          <a:p>
            <a:pPr lvl="1"/>
            <a:r>
              <a:rPr lang="en-US" dirty="0" smtClean="0"/>
              <a:t>Operation margin</a:t>
            </a:r>
          </a:p>
          <a:p>
            <a:pPr lvl="1"/>
            <a:r>
              <a:rPr lang="en-US" dirty="0" smtClean="0"/>
              <a:t>Ramp-rate studies</a:t>
            </a:r>
          </a:p>
          <a:p>
            <a:r>
              <a:rPr lang="en-US" dirty="0" smtClean="0"/>
              <a:t>Transfer function matching with MB</a:t>
            </a:r>
          </a:p>
          <a:p>
            <a:r>
              <a:rPr lang="en-US" dirty="0" smtClean="0"/>
              <a:t>Field quality</a:t>
            </a:r>
          </a:p>
          <a:p>
            <a:pPr lvl="1"/>
            <a:r>
              <a:rPr lang="en-US" dirty="0" smtClean="0"/>
              <a:t>Iron saturation</a:t>
            </a:r>
          </a:p>
          <a:p>
            <a:pPr lvl="1"/>
            <a:r>
              <a:rPr lang="en-US" dirty="0" smtClean="0"/>
              <a:t>Persistent current effects &amp; passive correction</a:t>
            </a:r>
          </a:p>
          <a:p>
            <a:pPr lvl="1"/>
            <a:r>
              <a:rPr lang="en-US" dirty="0" smtClean="0"/>
              <a:t>Coupling current effects</a:t>
            </a:r>
          </a:p>
          <a:p>
            <a:pPr lvl="1"/>
            <a:r>
              <a:rPr lang="en-US" dirty="0" smtClean="0"/>
              <a:t>Magnetic </a:t>
            </a:r>
            <a:r>
              <a:rPr lang="en-US" dirty="0"/>
              <a:t>c</a:t>
            </a:r>
            <a:r>
              <a:rPr lang="en-US" dirty="0" smtClean="0"/>
              <a:t>ross-talk between the apertures</a:t>
            </a:r>
          </a:p>
          <a:p>
            <a:r>
              <a:rPr lang="en-US" dirty="0" smtClean="0"/>
              <a:t>Magnet protection</a:t>
            </a:r>
          </a:p>
          <a:p>
            <a:pPr lvl="1"/>
            <a:r>
              <a:rPr lang="en-US" dirty="0" smtClean="0"/>
              <a:t>Heater development</a:t>
            </a:r>
          </a:p>
          <a:p>
            <a:pPr lvl="1"/>
            <a:r>
              <a:rPr lang="en-US" dirty="0" smtClean="0"/>
              <a:t>Heater efficiency and delays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-in-1 Demonstrator Goals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59925" y="2906889"/>
            <a:ext cx="7130815" cy="2050815"/>
          </a:xfrm>
          <a:prstGeom prst="rect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064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yokeass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03" y="1615049"/>
            <a:ext cx="5768628" cy="412517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Two alternative design concepts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2-in-1 Demonstrator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 descr="PlotPlot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6" y="1741754"/>
            <a:ext cx="7916194" cy="3887669"/>
          </a:xfrm>
          <a:prstGeom prst="rect">
            <a:avLst/>
          </a:prstGeom>
        </p:spPr>
      </p:pic>
      <p:pic>
        <p:nvPicPr>
          <p:cNvPr id="9" name="Picture 8" descr="collaredcoildraw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71" y="1882441"/>
            <a:ext cx="4941613" cy="3544413"/>
          </a:xfrm>
          <a:prstGeom prst="rect">
            <a:avLst/>
          </a:prstGeom>
        </p:spPr>
      </p:pic>
      <p:pic>
        <p:nvPicPr>
          <p:cNvPr id="10" name="Picture 9" descr="DEMOcollared_coil_assembly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1" r="8765" b="12059"/>
          <a:stretch/>
        </p:blipFill>
        <p:spPr>
          <a:xfrm>
            <a:off x="5069584" y="1701945"/>
            <a:ext cx="3970712" cy="39274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8312" y="5833130"/>
            <a:ext cx="3072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Removable Pole Design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15593" y="5833130"/>
            <a:ext cx="2995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Integrated Pole Design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41748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 descr="untitle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2225" y="2092215"/>
            <a:ext cx="7918372" cy="171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3005972" y="2848018"/>
            <a:ext cx="1501691" cy="1427359"/>
            <a:chOff x="2937780" y="3163369"/>
            <a:chExt cx="1501691" cy="1428353"/>
          </a:xfrm>
        </p:grpSpPr>
        <p:pic>
          <p:nvPicPr>
            <p:cNvPr id="25" name="Picture 9" descr="6Bl_NC_BYoke2ACry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137140" y="4098353"/>
              <a:ext cx="1188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11 T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</p:grpSp>
      <p:pic>
        <p:nvPicPr>
          <p:cNvPr id="30" name="Picture 29" descr="CryoCollAxon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421" y="727318"/>
            <a:ext cx="2557379" cy="15203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899" y="76200"/>
            <a:ext cx="7162800" cy="83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DS Upgrade 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79455" y="876049"/>
            <a:ext cx="6975630" cy="1050204"/>
          </a:xfrm>
        </p:spPr>
        <p:txBody>
          <a:bodyPr/>
          <a:lstStyle/>
          <a:p>
            <a:r>
              <a:rPr lang="en-US" sz="2000" dirty="0"/>
              <a:t>2017-18: Point-3,7 &amp; IR-</a:t>
            </a:r>
            <a:r>
              <a:rPr lang="en-US" sz="2000" dirty="0" smtClean="0"/>
              <a:t>2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2020: IR1,5 as part of HL-LHC</a:t>
            </a:r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345668" y="2364038"/>
            <a:ext cx="397191" cy="354599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370005">
            <a:off x="5786048" y="2693737"/>
            <a:ext cx="362874" cy="354599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endCxn id="25" idx="3"/>
          </p:cNvCxnSpPr>
          <p:nvPr/>
        </p:nvCxnSpPr>
        <p:spPr bwMode="auto">
          <a:xfrm flipH="1">
            <a:off x="4507663" y="3007140"/>
            <a:ext cx="1328580" cy="554558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 rot="445917">
            <a:off x="5629344" y="2699719"/>
            <a:ext cx="542197" cy="343923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15089" y="2356469"/>
            <a:ext cx="552160" cy="37764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 flipV="1">
            <a:off x="5679540" y="1970795"/>
            <a:ext cx="658497" cy="747842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62990" y="2793259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MB.B8R/L</a:t>
            </a:r>
            <a:endParaRPr lang="en-US" sz="1200" dirty="0"/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2845649" y="1970795"/>
            <a:ext cx="3492388" cy="524946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61529" y="3109768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MB.B11R/L</a:t>
            </a:r>
            <a:endParaRPr lang="en-US" sz="1200" dirty="0"/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2626077" y="2722304"/>
            <a:ext cx="533400" cy="525964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34547" y="5888451"/>
            <a:ext cx="4136897" cy="613409"/>
            <a:chOff x="234547" y="5965158"/>
            <a:chExt cx="4136897" cy="613409"/>
          </a:xfrm>
        </p:grpSpPr>
        <p:sp>
          <p:nvSpPr>
            <p:cNvPr id="36" name="Rectangle 35"/>
            <p:cNvSpPr/>
            <p:nvPr/>
          </p:nvSpPr>
          <p:spPr>
            <a:xfrm rot="21134547">
              <a:off x="317768" y="6110483"/>
              <a:ext cx="1468291" cy="365599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37" name="Rectangle 36"/>
            <p:cNvSpPr/>
            <p:nvPr/>
          </p:nvSpPr>
          <p:spPr>
            <a:xfrm rot="388096">
              <a:off x="2789131" y="6093520"/>
              <a:ext cx="1468291" cy="388460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67892" y="6004734"/>
              <a:ext cx="851924" cy="38768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3 m </a:t>
              </a:r>
              <a:r>
                <a:rPr lang="en-US" sz="1200" b="1" dirty="0" err="1" smtClean="0"/>
                <a:t>Collim</a:t>
              </a:r>
              <a:r>
                <a:rPr lang="en-US" sz="1200" b="1" dirty="0" smtClean="0"/>
                <a:t>.</a:t>
              </a:r>
              <a:endParaRPr lang="en-US" sz="12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4547" y="596515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34547" y="5128671"/>
            <a:ext cx="4136897" cy="613409"/>
            <a:chOff x="234547" y="5205378"/>
            <a:chExt cx="4136897" cy="613409"/>
          </a:xfrm>
        </p:grpSpPr>
        <p:sp>
          <p:nvSpPr>
            <p:cNvPr id="26" name="Rectangle 25"/>
            <p:cNvSpPr/>
            <p:nvPr/>
          </p:nvSpPr>
          <p:spPr>
            <a:xfrm rot="21134547">
              <a:off x="325788" y="5340637"/>
              <a:ext cx="1468291" cy="379063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47608" y="5251798"/>
              <a:ext cx="1468291" cy="386737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391723" y="5239337"/>
              <a:ext cx="877267" cy="40304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3 m </a:t>
              </a:r>
              <a:r>
                <a:rPr lang="en-US" sz="1200" b="1" dirty="0" err="1" smtClean="0"/>
                <a:t>Collim</a:t>
              </a:r>
              <a:endParaRPr lang="en-US" sz="1200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4547" y="520537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4547" y="4437272"/>
            <a:ext cx="4136897" cy="613409"/>
            <a:chOff x="234547" y="4513979"/>
            <a:chExt cx="4136897" cy="613409"/>
          </a:xfrm>
        </p:grpSpPr>
        <p:sp>
          <p:nvSpPr>
            <p:cNvPr id="45" name="Rectangle 44"/>
            <p:cNvSpPr/>
            <p:nvPr/>
          </p:nvSpPr>
          <p:spPr>
            <a:xfrm>
              <a:off x="316860" y="4599076"/>
              <a:ext cx="2999039" cy="395534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11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417295" y="4616122"/>
              <a:ext cx="877267" cy="378488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3 m </a:t>
              </a:r>
              <a:r>
                <a:rPr lang="en-US" sz="1200" b="1" dirty="0" err="1" smtClean="0"/>
                <a:t>Collim</a:t>
              </a:r>
              <a:endParaRPr lang="en-US" sz="1200" b="1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34547" y="4513979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48" name="Content Placeholder 4"/>
          <p:cNvSpPr>
            <a:spLocks noGrp="1"/>
          </p:cNvSpPr>
          <p:nvPr>
            <p:ph sz="half" idx="2"/>
          </p:nvPr>
        </p:nvSpPr>
        <p:spPr>
          <a:xfrm>
            <a:off x="4507664" y="4479754"/>
            <a:ext cx="4568290" cy="1800697"/>
          </a:xfrm>
        </p:spPr>
        <p:txBody>
          <a:bodyPr/>
          <a:lstStyle/>
          <a:p>
            <a:pPr marL="0" indent="0">
              <a:buNone/>
            </a:pPr>
            <a:r>
              <a:rPr lang="de-DE" sz="1400" dirty="0" smtClean="0">
                <a:solidFill>
                  <a:schemeClr val="tx1"/>
                </a:solidFill>
              </a:rPr>
              <a:t>(</a:t>
            </a:r>
            <a:r>
              <a:rPr lang="de-DE" sz="1400" dirty="0">
                <a:solidFill>
                  <a:schemeClr val="tx1"/>
                </a:solidFill>
              </a:rPr>
              <a:t>11.2 T x 10.6 m</a:t>
            </a:r>
            <a:r>
              <a:rPr lang="de-DE" sz="1400" dirty="0" smtClean="0">
                <a:solidFill>
                  <a:schemeClr val="tx1"/>
                </a:solidFill>
              </a:rPr>
              <a:t>), L</a:t>
            </a:r>
            <a:r>
              <a:rPr lang="de-DE" sz="1400" baseline="-25000" dirty="0" smtClean="0">
                <a:solidFill>
                  <a:schemeClr val="tx1"/>
                </a:solidFill>
              </a:rPr>
              <a:t>CM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>
                <a:solidFill>
                  <a:schemeClr val="tx1"/>
                </a:solidFill>
              </a:rPr>
              <a:t>≈  11 m,  (</a:t>
            </a:r>
            <a:r>
              <a:rPr lang="de-DE" sz="1400" dirty="0">
                <a:solidFill>
                  <a:srgbClr val="FF0000"/>
                </a:solidFill>
              </a:rPr>
              <a:t>MB -4.2 m</a:t>
            </a:r>
            <a:r>
              <a:rPr lang="de-DE" sz="1400" dirty="0">
                <a:solidFill>
                  <a:schemeClr val="tx1"/>
                </a:solidFill>
              </a:rPr>
              <a:t>)       </a:t>
            </a:r>
            <a:r>
              <a:rPr lang="de-DE" sz="1400" dirty="0" smtClean="0">
                <a:solidFill>
                  <a:schemeClr val="tx1"/>
                </a:solidFill>
              </a:rPr>
              <a:t> =</a:t>
            </a:r>
            <a:r>
              <a:rPr lang="de-DE" sz="1400" dirty="0">
                <a:solidFill>
                  <a:schemeClr val="tx1"/>
                </a:solidFill>
              </a:rPr>
              <a:t>&gt; 12 </a:t>
            </a:r>
            <a:r>
              <a:rPr lang="de-DE" sz="1400" dirty="0" err="1">
                <a:solidFill>
                  <a:schemeClr val="tx1"/>
                </a:solidFill>
              </a:rPr>
              <a:t>coldmass</a:t>
            </a:r>
            <a:r>
              <a:rPr lang="de-DE" sz="1400" dirty="0">
                <a:solidFill>
                  <a:schemeClr val="tx1"/>
                </a:solidFill>
              </a:rPr>
              <a:t> + 2 </a:t>
            </a:r>
            <a:r>
              <a:rPr lang="de-DE" sz="1400" dirty="0" err="1">
                <a:solidFill>
                  <a:schemeClr val="tx1"/>
                </a:solidFill>
              </a:rPr>
              <a:t>spares</a:t>
            </a:r>
            <a:r>
              <a:rPr lang="de-DE" sz="1400" dirty="0">
                <a:solidFill>
                  <a:schemeClr val="tx1"/>
                </a:solidFill>
              </a:rPr>
              <a:t> = 14 CM</a:t>
            </a:r>
          </a:p>
          <a:p>
            <a:pPr marL="0" indent="0">
              <a:buNone/>
            </a:pPr>
            <a:endParaRPr lang="de-DE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1400" dirty="0" smtClean="0">
                <a:solidFill>
                  <a:schemeClr val="tx1"/>
                </a:solidFill>
              </a:rPr>
              <a:t>2 </a:t>
            </a:r>
            <a:r>
              <a:rPr lang="de-DE" sz="1400" dirty="0">
                <a:solidFill>
                  <a:schemeClr val="tx1"/>
                </a:solidFill>
              </a:rPr>
              <a:t>x (11.2 T x 5.3 m</a:t>
            </a:r>
            <a:r>
              <a:rPr lang="de-DE" sz="1400" dirty="0" smtClean="0">
                <a:solidFill>
                  <a:schemeClr val="tx1"/>
                </a:solidFill>
              </a:rPr>
              <a:t>), L</a:t>
            </a:r>
            <a:r>
              <a:rPr lang="de-DE" sz="1400" baseline="-25000" dirty="0" smtClean="0">
                <a:solidFill>
                  <a:schemeClr val="tx1"/>
                </a:solidFill>
              </a:rPr>
              <a:t>CM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>
                <a:solidFill>
                  <a:schemeClr val="tx1"/>
                </a:solidFill>
              </a:rPr>
              <a:t>≈ 11.5 m, (</a:t>
            </a:r>
            <a:r>
              <a:rPr lang="de-DE" sz="1400" dirty="0">
                <a:solidFill>
                  <a:srgbClr val="FF0000"/>
                </a:solidFill>
              </a:rPr>
              <a:t>MB -3.7 m</a:t>
            </a:r>
            <a:r>
              <a:rPr lang="de-DE" sz="1400" dirty="0">
                <a:solidFill>
                  <a:schemeClr val="tx1"/>
                </a:solidFill>
              </a:rPr>
              <a:t>)  </a:t>
            </a:r>
          </a:p>
          <a:p>
            <a:pPr marL="0" indent="0">
              <a:buNone/>
            </a:pPr>
            <a:r>
              <a:rPr lang="de-DE" sz="1400" dirty="0" smtClean="0">
                <a:solidFill>
                  <a:schemeClr val="tx1"/>
                </a:solidFill>
              </a:rPr>
              <a:t>=</a:t>
            </a:r>
            <a:r>
              <a:rPr lang="de-DE" sz="1400" dirty="0">
                <a:solidFill>
                  <a:schemeClr val="tx1"/>
                </a:solidFill>
              </a:rPr>
              <a:t>&gt; 24 </a:t>
            </a:r>
            <a:r>
              <a:rPr lang="de-DE" sz="1400" dirty="0" err="1">
                <a:solidFill>
                  <a:schemeClr val="tx1"/>
                </a:solidFill>
              </a:rPr>
              <a:t>coldmass</a:t>
            </a:r>
            <a:r>
              <a:rPr lang="de-DE" sz="1400" dirty="0">
                <a:solidFill>
                  <a:schemeClr val="tx1"/>
                </a:solidFill>
              </a:rPr>
              <a:t> + 4 </a:t>
            </a:r>
            <a:r>
              <a:rPr lang="de-DE" sz="1400" dirty="0" err="1">
                <a:solidFill>
                  <a:schemeClr val="tx1"/>
                </a:solidFill>
              </a:rPr>
              <a:t>spares</a:t>
            </a:r>
            <a:r>
              <a:rPr lang="de-DE" sz="1400" dirty="0">
                <a:solidFill>
                  <a:schemeClr val="tx1"/>
                </a:solidFill>
              </a:rPr>
              <a:t> = 28 CM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29348" y="3653599"/>
            <a:ext cx="406368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∫</a:t>
            </a:r>
            <a:r>
              <a:rPr lang="en-US" sz="1600" b="1" dirty="0" err="1">
                <a:solidFill>
                  <a:srgbClr val="0000FF"/>
                </a:solidFill>
              </a:rPr>
              <a:t>BdL</a:t>
            </a:r>
            <a:r>
              <a:rPr lang="en-US" sz="1600" b="1" dirty="0">
                <a:solidFill>
                  <a:srgbClr val="0000FF"/>
                </a:solidFill>
              </a:rPr>
              <a:t> = 119.2 Tm @ </a:t>
            </a:r>
            <a:r>
              <a:rPr lang="en-US" sz="1600" b="1" dirty="0" err="1">
                <a:solidFill>
                  <a:srgbClr val="0000FF"/>
                </a:solidFill>
              </a:rPr>
              <a:t>I</a:t>
            </a:r>
            <a:r>
              <a:rPr lang="en-US" sz="1600" b="1" baseline="-25000" dirty="0" err="1">
                <a:solidFill>
                  <a:srgbClr val="0000FF"/>
                </a:solidFill>
              </a:rPr>
              <a:t>nom</a:t>
            </a:r>
            <a:r>
              <a:rPr lang="en-US" sz="1600" b="1" dirty="0">
                <a:solidFill>
                  <a:srgbClr val="0000FF"/>
                </a:solidFill>
              </a:rPr>
              <a:t> = 11.85 </a:t>
            </a:r>
            <a:r>
              <a:rPr lang="en-US" sz="1600" b="1" dirty="0" smtClean="0">
                <a:solidFill>
                  <a:srgbClr val="0000FF"/>
                </a:solidFill>
              </a:rPr>
              <a:t>kA</a:t>
            </a:r>
          </a:p>
          <a:p>
            <a:r>
              <a:rPr lang="en-US" sz="1600" b="1" dirty="0">
                <a:solidFill>
                  <a:srgbClr val="0000FF"/>
                </a:solidFill>
              </a:rPr>
              <a:t>i</a:t>
            </a:r>
            <a:r>
              <a:rPr lang="en-US" sz="1600" b="1" dirty="0" smtClean="0">
                <a:solidFill>
                  <a:srgbClr val="0000FF"/>
                </a:solidFill>
              </a:rPr>
              <a:t>n series with MB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7" grpId="0" animBg="1"/>
      <p:bldP spid="27" grpId="0" animBg="1"/>
      <p:bldP spid="8" grpId="0"/>
      <p:bldP spid="28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2-in-1 Demonstrator FEA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399"/>
            <a:ext cx="9156952" cy="272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13326" y="1064277"/>
            <a:ext cx="21713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After CM assembly at 293 K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013545" y="1971561"/>
            <a:ext cx="13521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At 1.9 K, I = 0 A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267390" y="2657791"/>
            <a:ext cx="906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</a:t>
            </a:r>
            <a:r>
              <a:rPr lang="en-US" sz="1100" baseline="-25000" dirty="0" smtClean="0"/>
              <a:t>0</a:t>
            </a:r>
            <a:r>
              <a:rPr lang="en-US" sz="1100" dirty="0" smtClean="0"/>
              <a:t> = 12 T</a:t>
            </a:r>
            <a:endParaRPr lang="en-US" sz="1100" dirty="0"/>
          </a:p>
        </p:txBody>
      </p:sp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297459" y="3638528"/>
            <a:ext cx="8541741" cy="2800251"/>
          </a:xfrm>
        </p:spPr>
        <p:txBody>
          <a:bodyPr/>
          <a:lstStyle/>
          <a:p>
            <a:r>
              <a:rPr lang="en-US" dirty="0" smtClean="0"/>
              <a:t>Mechanical </a:t>
            </a:r>
            <a:r>
              <a:rPr lang="en-US" dirty="0"/>
              <a:t>design challenges</a:t>
            </a:r>
          </a:p>
          <a:p>
            <a:pPr lvl="1"/>
            <a:r>
              <a:rPr lang="en-US" dirty="0"/>
              <a:t>First twin-aperture Nb</a:t>
            </a:r>
            <a:r>
              <a:rPr lang="en-US" baseline="-25000" dirty="0"/>
              <a:t>3</a:t>
            </a:r>
            <a:r>
              <a:rPr lang="en-US" dirty="0"/>
              <a:t>Sn dipole</a:t>
            </a:r>
          </a:p>
          <a:p>
            <a:pPr lvl="1"/>
            <a:r>
              <a:rPr lang="en-US" dirty="0"/>
              <a:t>Coil </a:t>
            </a:r>
            <a:r>
              <a:rPr lang="en-US" dirty="0" smtClean="0"/>
              <a:t>pre-stress </a:t>
            </a:r>
            <a:r>
              <a:rPr lang="en-US" dirty="0"/>
              <a:t>and Lorentz </a:t>
            </a:r>
            <a:r>
              <a:rPr lang="en-US" dirty="0" smtClean="0"/>
              <a:t>force </a:t>
            </a:r>
            <a:r>
              <a:rPr lang="en-US" dirty="0"/>
              <a:t>management inside the LHC iron </a:t>
            </a:r>
            <a:r>
              <a:rPr lang="en-US" dirty="0" smtClean="0"/>
              <a:t>yoke.</a:t>
            </a:r>
          </a:p>
          <a:p>
            <a:pPr lvl="1"/>
            <a:r>
              <a:rPr lang="en-US" dirty="0" smtClean="0"/>
              <a:t>Lorenz forces are almost 2X higher than in MB </a:t>
            </a:r>
          </a:p>
          <a:p>
            <a:r>
              <a:rPr lang="en-US" dirty="0" smtClean="0"/>
              <a:t>Both design concepts meet the mechanical design goals</a:t>
            </a:r>
          </a:p>
          <a:p>
            <a:pPr lvl="1"/>
            <a:r>
              <a:rPr lang="en-US" dirty="0" smtClean="0"/>
              <a:t>Coil stress below 150 </a:t>
            </a:r>
            <a:r>
              <a:rPr lang="en-US" dirty="0" err="1" smtClean="0"/>
              <a:t>MPa</a:t>
            </a:r>
            <a:r>
              <a:rPr lang="en-US" dirty="0" smtClean="0"/>
              <a:t> during the assembly process</a:t>
            </a:r>
          </a:p>
          <a:p>
            <a:pPr lvl="1"/>
            <a:r>
              <a:rPr lang="en-US" dirty="0" smtClean="0"/>
              <a:t>Coil remain under compression up to 12 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57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2-in-1 Demonstrator </a:t>
            </a:r>
            <a:r>
              <a:rPr lang="en-US" dirty="0" err="1" smtClean="0"/>
              <a:t>Paramteres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23" y="984004"/>
            <a:ext cx="8887255" cy="520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16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38398"/>
            <a:ext cx="8305800" cy="5614801"/>
          </a:xfrm>
        </p:spPr>
        <p:txBody>
          <a:bodyPr/>
          <a:lstStyle/>
          <a:p>
            <a:r>
              <a:rPr lang="en-US" dirty="0" smtClean="0"/>
              <a:t>Engineering design of the magnet is in progress</a:t>
            </a:r>
          </a:p>
          <a:p>
            <a:pPr lvl="1"/>
            <a:r>
              <a:rPr lang="en-US" dirty="0" smtClean="0"/>
              <a:t>Collared coil from 1-in-1 demonstrator</a:t>
            </a:r>
          </a:p>
          <a:p>
            <a:pPr lvl="1"/>
            <a:r>
              <a:rPr lang="en-US" dirty="0" smtClean="0"/>
              <a:t>“Conventional” collaring with coil pre-loading at the poles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2-in-1 magnet with </a:t>
            </a:r>
            <a:r>
              <a:rPr lang="en-US" dirty="0" smtClean="0">
                <a:solidFill>
                  <a:srgbClr val="FF0000"/>
                </a:solidFill>
              </a:rPr>
              <a:t>FNAL</a:t>
            </a:r>
            <a:r>
              <a:rPr lang="en-US" dirty="0" smtClean="0"/>
              <a:t> coils</a:t>
            </a:r>
          </a:p>
          <a:p>
            <a:pPr lvl="1"/>
            <a:r>
              <a:rPr lang="en-US" dirty="0" smtClean="0"/>
              <a:t>Coils for 1</a:t>
            </a:r>
            <a:r>
              <a:rPr lang="en-US" baseline="30000" dirty="0" smtClean="0"/>
              <a:t>st</a:t>
            </a:r>
            <a:r>
              <a:rPr lang="en-US" dirty="0" smtClean="0"/>
              <a:t> aperture		Mar..Jul-12</a:t>
            </a:r>
          </a:p>
          <a:p>
            <a:pPr lvl="1"/>
            <a:r>
              <a:rPr lang="en-US" dirty="0" smtClean="0"/>
              <a:t>Cold test of 1</a:t>
            </a:r>
            <a:r>
              <a:rPr lang="en-US" baseline="30000" dirty="0" smtClean="0"/>
              <a:t>st</a:t>
            </a:r>
            <a:r>
              <a:rPr lang="en-US" dirty="0" smtClean="0"/>
              <a:t> aperture		Sep-12</a:t>
            </a:r>
          </a:p>
          <a:p>
            <a:pPr lvl="1"/>
            <a:r>
              <a:rPr lang="en-US" dirty="0"/>
              <a:t>Coils for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aperture		</a:t>
            </a:r>
            <a:r>
              <a:rPr lang="en-US" dirty="0" smtClean="0"/>
              <a:t>Apr.</a:t>
            </a:r>
            <a:r>
              <a:rPr lang="en-US" dirty="0"/>
              <a:t>.Jul-12</a:t>
            </a:r>
          </a:p>
          <a:p>
            <a:pPr lvl="1"/>
            <a:r>
              <a:rPr lang="en-US" dirty="0"/>
              <a:t>Cold test of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aperture		</a:t>
            </a:r>
            <a:r>
              <a:rPr lang="en-US" dirty="0" smtClean="0"/>
              <a:t>Oct-12</a:t>
            </a:r>
          </a:p>
          <a:p>
            <a:pPr lvl="1"/>
            <a:r>
              <a:rPr lang="en-US" dirty="0" smtClean="0"/>
              <a:t>Mechanical model		Oct..Dec-12		</a:t>
            </a:r>
          </a:p>
          <a:p>
            <a:pPr lvl="1"/>
            <a:r>
              <a:rPr lang="en-US" dirty="0" smtClean="0"/>
              <a:t>2-in-1 CM assembly at CERN	Jan-13</a:t>
            </a:r>
          </a:p>
          <a:p>
            <a:pPr lvl="1"/>
            <a:r>
              <a:rPr lang="en-US" dirty="0" smtClean="0"/>
              <a:t>2-in-1 cold test at CERN		Feb-13	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2-in-1 Demonstrator status &amp; Plans (1/2)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06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130"/>
            <a:ext cx="8305800" cy="5639070"/>
          </a:xfrm>
        </p:spPr>
        <p:txBody>
          <a:bodyPr/>
          <a:lstStyle/>
          <a:p>
            <a:r>
              <a:rPr lang="en-US" dirty="0"/>
              <a:t>CERN tooling (based on FNAL design)</a:t>
            </a:r>
          </a:p>
          <a:p>
            <a:pPr lvl="1"/>
            <a:r>
              <a:rPr lang="en-US" dirty="0"/>
              <a:t>Winding tooling in procurement</a:t>
            </a:r>
          </a:p>
          <a:p>
            <a:pPr lvl="1"/>
            <a:r>
              <a:rPr lang="en-US" dirty="0"/>
              <a:t>Reaction, impregnation, and assembly tooling being designed</a:t>
            </a:r>
          </a:p>
          <a:p>
            <a:endParaRPr lang="en-US" dirty="0" smtClean="0"/>
          </a:p>
          <a:p>
            <a:r>
              <a:rPr lang="en-US" dirty="0" smtClean="0"/>
              <a:t>2-in-1 magnet with </a:t>
            </a:r>
            <a:r>
              <a:rPr lang="en-US" dirty="0" smtClean="0">
                <a:solidFill>
                  <a:srgbClr val="FF0000"/>
                </a:solidFill>
              </a:rPr>
              <a:t>CERN</a:t>
            </a:r>
            <a:r>
              <a:rPr lang="en-US" dirty="0" smtClean="0"/>
              <a:t> coils </a:t>
            </a:r>
            <a:endParaRPr lang="en-US" dirty="0"/>
          </a:p>
          <a:p>
            <a:pPr lvl="1"/>
            <a:r>
              <a:rPr lang="en-US" dirty="0" smtClean="0"/>
              <a:t>First </a:t>
            </a:r>
            <a:r>
              <a:rPr lang="en-US" dirty="0"/>
              <a:t>practice coil (Cu) 		Dec-12</a:t>
            </a:r>
          </a:p>
          <a:p>
            <a:pPr lvl="1"/>
            <a:r>
              <a:rPr lang="en-US" dirty="0"/>
              <a:t>First practice coil (Nb</a:t>
            </a:r>
            <a:r>
              <a:rPr lang="en-US" baseline="-25000" dirty="0"/>
              <a:t>3</a:t>
            </a:r>
            <a:r>
              <a:rPr lang="en-US" dirty="0"/>
              <a:t>Sn)	Feb-12</a:t>
            </a:r>
          </a:p>
          <a:p>
            <a:pPr lvl="1"/>
            <a:r>
              <a:rPr lang="en-US" dirty="0"/>
              <a:t>Mechanical </a:t>
            </a:r>
            <a:r>
              <a:rPr lang="en-US" dirty="0" smtClean="0"/>
              <a:t>model (1-in-1)</a:t>
            </a:r>
            <a:r>
              <a:rPr lang="en-US" dirty="0"/>
              <a:t>	</a:t>
            </a:r>
            <a:r>
              <a:rPr lang="en-US" dirty="0" smtClean="0"/>
              <a:t>Mar</a:t>
            </a:r>
            <a:r>
              <a:rPr lang="en-US" dirty="0"/>
              <a:t>..Apr-12</a:t>
            </a:r>
          </a:p>
          <a:p>
            <a:pPr lvl="1"/>
            <a:r>
              <a:rPr lang="en-US" dirty="0"/>
              <a:t>Coils for 1</a:t>
            </a:r>
            <a:r>
              <a:rPr lang="en-US" baseline="30000" dirty="0"/>
              <a:t>st</a:t>
            </a:r>
            <a:r>
              <a:rPr lang="en-US" dirty="0"/>
              <a:t> aperture		</a:t>
            </a:r>
            <a:r>
              <a:rPr lang="en-US" dirty="0" smtClean="0"/>
              <a:t>May..Aug-</a:t>
            </a:r>
            <a:r>
              <a:rPr lang="en-US" dirty="0"/>
              <a:t>12	</a:t>
            </a:r>
            <a:endParaRPr lang="en-US" dirty="0" smtClean="0"/>
          </a:p>
          <a:p>
            <a:pPr lvl="1"/>
            <a:r>
              <a:rPr lang="en-US" dirty="0"/>
              <a:t>Cold test of 1</a:t>
            </a:r>
            <a:r>
              <a:rPr lang="en-US" baseline="30000" dirty="0"/>
              <a:t>st</a:t>
            </a:r>
            <a:r>
              <a:rPr lang="en-US" dirty="0"/>
              <a:t> aperture		</a:t>
            </a:r>
            <a:r>
              <a:rPr lang="en-US" dirty="0" smtClean="0"/>
              <a:t>Oct-</a:t>
            </a:r>
            <a:r>
              <a:rPr lang="en-US" dirty="0"/>
              <a:t>12</a:t>
            </a:r>
          </a:p>
          <a:p>
            <a:pPr lvl="1"/>
            <a:r>
              <a:rPr lang="en-US" dirty="0"/>
              <a:t>Coils for 2</a:t>
            </a:r>
            <a:r>
              <a:rPr lang="en-US" baseline="30000" dirty="0"/>
              <a:t>nd</a:t>
            </a:r>
            <a:r>
              <a:rPr lang="en-US" dirty="0"/>
              <a:t> aperture		</a:t>
            </a:r>
            <a:r>
              <a:rPr lang="en-US" dirty="0" smtClean="0"/>
              <a:t>Jul-12..Nov-12</a:t>
            </a:r>
          </a:p>
          <a:p>
            <a:pPr lvl="1"/>
            <a:r>
              <a:rPr lang="en-US" dirty="0"/>
              <a:t>Mechanical model </a:t>
            </a:r>
            <a:r>
              <a:rPr lang="en-US" dirty="0" smtClean="0"/>
              <a:t>(2-</a:t>
            </a:r>
            <a:r>
              <a:rPr lang="en-US" dirty="0"/>
              <a:t>in-1)	</a:t>
            </a:r>
            <a:r>
              <a:rPr lang="en-US" dirty="0" smtClean="0"/>
              <a:t>Oct..Dec-</a:t>
            </a:r>
            <a:r>
              <a:rPr lang="en-US" dirty="0"/>
              <a:t>12</a:t>
            </a:r>
          </a:p>
          <a:p>
            <a:pPr lvl="1"/>
            <a:r>
              <a:rPr lang="en-US" dirty="0" smtClean="0"/>
              <a:t>Cold </a:t>
            </a:r>
            <a:r>
              <a:rPr lang="en-US" dirty="0"/>
              <a:t>test of 2</a:t>
            </a:r>
            <a:r>
              <a:rPr lang="en-US" baseline="30000" dirty="0"/>
              <a:t>nd</a:t>
            </a:r>
            <a:r>
              <a:rPr lang="en-US" dirty="0"/>
              <a:t> aperture		</a:t>
            </a:r>
            <a:r>
              <a:rPr lang="en-US" dirty="0" smtClean="0"/>
              <a:t>Jan-13</a:t>
            </a:r>
          </a:p>
          <a:p>
            <a:pPr lvl="1"/>
            <a:r>
              <a:rPr lang="en-US" dirty="0" smtClean="0"/>
              <a:t>2-in-1 CM assembly		Mar-13</a:t>
            </a:r>
          </a:p>
          <a:p>
            <a:pPr lvl="1"/>
            <a:r>
              <a:rPr lang="en-US" dirty="0" smtClean="0"/>
              <a:t>2-in-1 cold test			Apr-13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2-in-1 Demonstrator status &amp; Plans (2/2)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55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130"/>
            <a:ext cx="8305800" cy="5639070"/>
          </a:xfrm>
        </p:spPr>
        <p:txBody>
          <a:bodyPr/>
          <a:lstStyle/>
          <a:p>
            <a:r>
              <a:rPr lang="en-US" dirty="0" smtClean="0"/>
              <a:t>FNAL</a:t>
            </a:r>
          </a:p>
          <a:p>
            <a:pPr lvl="1"/>
            <a:r>
              <a:rPr lang="en-US" dirty="0" smtClean="0"/>
              <a:t>Practice coils			Aug-12..Jan-13	</a:t>
            </a:r>
          </a:p>
          <a:p>
            <a:pPr lvl="1"/>
            <a:r>
              <a:rPr lang="en-US" dirty="0" smtClean="0"/>
              <a:t>Mirror assembly			Mar-13</a:t>
            </a:r>
          </a:p>
          <a:p>
            <a:pPr lvl="1"/>
            <a:r>
              <a:rPr lang="en-US" dirty="0" smtClean="0"/>
              <a:t>Mirror test			Apr-13</a:t>
            </a:r>
          </a:p>
          <a:p>
            <a:pPr lvl="1"/>
            <a:r>
              <a:rPr lang="en-US" dirty="0" smtClean="0"/>
              <a:t>Coils for FNAL aperture		May..Nov-13</a:t>
            </a:r>
          </a:p>
          <a:p>
            <a:pPr lvl="1"/>
            <a:r>
              <a:rPr lang="en-US" dirty="0" smtClean="0"/>
              <a:t>Collared coil			Dec-13</a:t>
            </a:r>
          </a:p>
          <a:p>
            <a:r>
              <a:rPr lang="en-US" dirty="0" smtClean="0"/>
              <a:t>CERN </a:t>
            </a:r>
            <a:endParaRPr lang="en-US" dirty="0"/>
          </a:p>
          <a:p>
            <a:pPr lvl="1"/>
            <a:r>
              <a:rPr lang="en-US" dirty="0"/>
              <a:t>P</a:t>
            </a:r>
            <a:r>
              <a:rPr lang="en-US" dirty="0" smtClean="0"/>
              <a:t>ractice coils	</a:t>
            </a:r>
            <a:r>
              <a:rPr lang="en-US" dirty="0"/>
              <a:t>		</a:t>
            </a:r>
            <a:r>
              <a:rPr lang="en-US" dirty="0" smtClean="0"/>
              <a:t>Jan..Jul-13</a:t>
            </a:r>
            <a:endParaRPr lang="en-US" dirty="0"/>
          </a:p>
          <a:p>
            <a:pPr lvl="1"/>
            <a:r>
              <a:rPr lang="en-US" dirty="0" smtClean="0"/>
              <a:t>Mirror assembly			Aug-13</a:t>
            </a:r>
          </a:p>
          <a:p>
            <a:pPr lvl="1"/>
            <a:r>
              <a:rPr lang="en-US" dirty="0" smtClean="0"/>
              <a:t>Mirror test			Oct-13</a:t>
            </a:r>
            <a:endParaRPr lang="en-US" dirty="0"/>
          </a:p>
          <a:p>
            <a:pPr lvl="1"/>
            <a:r>
              <a:rPr lang="en-US" dirty="0" smtClean="0"/>
              <a:t>Coils </a:t>
            </a:r>
            <a:r>
              <a:rPr lang="en-US" dirty="0"/>
              <a:t>for </a:t>
            </a:r>
            <a:r>
              <a:rPr lang="en-US" dirty="0" smtClean="0"/>
              <a:t>CERN </a:t>
            </a:r>
            <a:r>
              <a:rPr lang="en-US" dirty="0"/>
              <a:t>aperture		</a:t>
            </a:r>
            <a:r>
              <a:rPr lang="en-US" dirty="0" smtClean="0"/>
              <a:t>Oct-13..May-14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Collared coil			Jun-14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CM assembly			Aug-14</a:t>
            </a:r>
          </a:p>
          <a:p>
            <a:pPr lvl="1"/>
            <a:r>
              <a:rPr lang="en-US" dirty="0" smtClean="0"/>
              <a:t>Cryostat assembly		Sep-14</a:t>
            </a:r>
          </a:p>
          <a:p>
            <a:pPr lvl="1"/>
            <a:r>
              <a:rPr lang="en-US" dirty="0" smtClean="0"/>
              <a:t>Cold test		</a:t>
            </a:r>
            <a:r>
              <a:rPr lang="en-US" smtClean="0"/>
              <a:t>		Oct</a:t>
            </a:r>
            <a:r>
              <a:rPr lang="en-US" dirty="0" smtClean="0"/>
              <a:t>..Nov-13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5.5 m Prototype Plans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76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3800"/>
            <a:ext cx="8229600" cy="5162550"/>
          </a:xfrm>
        </p:spPr>
        <p:txBody>
          <a:bodyPr>
            <a:normAutofit/>
          </a:bodyPr>
          <a:lstStyle/>
          <a:p>
            <a:r>
              <a:rPr lang="en-US" dirty="0"/>
              <a:t>11 T Nb</a:t>
            </a:r>
            <a:r>
              <a:rPr lang="en-US" baseline="-25000" dirty="0"/>
              <a:t>3</a:t>
            </a:r>
            <a:r>
              <a:rPr lang="en-US" dirty="0"/>
              <a:t>Sn dipole magnets for the LHC upgrades are being developed by </a:t>
            </a:r>
            <a:r>
              <a:rPr lang="en-US" dirty="0" err="1"/>
              <a:t>Fermilab</a:t>
            </a:r>
            <a:r>
              <a:rPr lang="en-US" dirty="0"/>
              <a:t>/CERN collaboration</a:t>
            </a:r>
          </a:p>
          <a:p>
            <a:pPr lvl="1"/>
            <a:r>
              <a:rPr lang="en-US" dirty="0"/>
              <a:t>additional cold collimators</a:t>
            </a:r>
          </a:p>
          <a:p>
            <a:pPr lvl="1"/>
            <a:r>
              <a:rPr lang="en-US" dirty="0"/>
              <a:t>other applications</a:t>
            </a:r>
          </a:p>
          <a:p>
            <a:r>
              <a:rPr lang="en-US" dirty="0" smtClean="0"/>
              <a:t>The construction of the </a:t>
            </a:r>
            <a:r>
              <a:rPr lang="en-US" dirty="0" smtClean="0">
                <a:solidFill>
                  <a:srgbClr val="0000FF"/>
                </a:solidFill>
              </a:rPr>
              <a:t>1-in-1 demonstrator </a:t>
            </a:r>
            <a:r>
              <a:rPr lang="en-US" dirty="0" smtClean="0"/>
              <a:t>magnet has started and the engineering design of the </a:t>
            </a:r>
            <a:r>
              <a:rPr lang="en-US" dirty="0" smtClean="0">
                <a:solidFill>
                  <a:srgbClr val="0000FF"/>
                </a:solidFill>
              </a:rPr>
              <a:t>2-in-1 demonstrator </a:t>
            </a:r>
            <a:r>
              <a:rPr lang="en-US" dirty="0" smtClean="0"/>
              <a:t>is well underway.</a:t>
            </a:r>
          </a:p>
          <a:p>
            <a:r>
              <a:rPr lang="en-US" dirty="0" smtClean="0"/>
              <a:t>Tooling design for </a:t>
            </a:r>
            <a:r>
              <a:rPr lang="en-US" dirty="0" smtClean="0">
                <a:solidFill>
                  <a:srgbClr val="0000FF"/>
                </a:solidFill>
              </a:rPr>
              <a:t>5.5 m coils </a:t>
            </a:r>
            <a:r>
              <a:rPr lang="en-US" dirty="0" smtClean="0"/>
              <a:t>has started at FNAL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SC strand </a:t>
            </a:r>
            <a:r>
              <a:rPr lang="en-US" dirty="0" smtClean="0"/>
              <a:t>supply is on the </a:t>
            </a:r>
            <a:r>
              <a:rPr lang="en-US" dirty="0" smtClean="0">
                <a:solidFill>
                  <a:srgbClr val="FF0000"/>
                </a:solidFill>
              </a:rPr>
              <a:t>critical path</a:t>
            </a:r>
            <a:r>
              <a:rPr lang="en-US" dirty="0" smtClean="0"/>
              <a:t> of the model program</a:t>
            </a:r>
          </a:p>
          <a:p>
            <a:r>
              <a:rPr lang="en-US" dirty="0"/>
              <a:t>The integration into the LHC is common effort with the (</a:t>
            </a:r>
            <a:r>
              <a:rPr lang="en-US" dirty="0" err="1"/>
              <a:t>cryo</a:t>
            </a:r>
            <a:r>
              <a:rPr lang="en-US" dirty="0"/>
              <a:t>-) collimator R&amp;D.</a:t>
            </a:r>
          </a:p>
          <a:p>
            <a:r>
              <a:rPr lang="en-US" dirty="0"/>
              <a:t>The time scale of the planned upgrade is challenging and </a:t>
            </a:r>
            <a:r>
              <a:rPr lang="en-US" dirty="0" smtClean="0"/>
              <a:t>requires </a:t>
            </a:r>
            <a:r>
              <a:rPr lang="en-US" dirty="0"/>
              <a:t>parallel production lines at CERN and at FNAL. 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9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B_coi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1" t="4633"/>
          <a:stretch/>
        </p:blipFill>
        <p:spPr>
          <a:xfrm>
            <a:off x="3017206" y="2535563"/>
            <a:ext cx="2043127" cy="40176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382" y="1096467"/>
            <a:ext cx="8515363" cy="5227766"/>
          </a:xfrm>
        </p:spPr>
        <p:txBody>
          <a:bodyPr>
            <a:normAutofit/>
          </a:bodyPr>
          <a:lstStyle/>
          <a:p>
            <a:r>
              <a:rPr lang="en-US" dirty="0" smtClean="0"/>
              <a:t>Cold mass length 5.5 m:</a:t>
            </a:r>
          </a:p>
          <a:p>
            <a:pPr lvl="1"/>
            <a:r>
              <a:rPr lang="en-US" dirty="0" smtClean="0"/>
              <a:t>FNAL </a:t>
            </a:r>
            <a:r>
              <a:rPr lang="en-US" dirty="0"/>
              <a:t>have </a:t>
            </a:r>
            <a:r>
              <a:rPr lang="en-US" dirty="0" smtClean="0"/>
              <a:t>coil fabrication and collaring tooling </a:t>
            </a:r>
            <a:r>
              <a:rPr lang="en-US" dirty="0"/>
              <a:t>up to 6 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Handling of 11 m coils is risky (250 </a:t>
            </a:r>
            <a:r>
              <a:rPr lang="en-US" dirty="0" err="1" smtClean="0"/>
              <a:t>kCHF</a:t>
            </a:r>
            <a:r>
              <a:rPr lang="en-US" dirty="0" smtClean="0"/>
              <a:t> of cable)</a:t>
            </a:r>
          </a:p>
          <a:p>
            <a:pPr lvl="1"/>
            <a:r>
              <a:rPr lang="en-US" dirty="0" smtClean="0"/>
              <a:t>11-m-long coils require cable unit length of 1200 m</a:t>
            </a:r>
          </a:p>
          <a:p>
            <a:r>
              <a:rPr lang="en-US" dirty="0" err="1"/>
              <a:t>Sagitta</a:t>
            </a:r>
            <a:r>
              <a:rPr lang="en-US" dirty="0"/>
              <a:t>: 11 m – 5.0 mm, 5.5 m – 1.3 </a:t>
            </a:r>
            <a:r>
              <a:rPr lang="en-US" dirty="0" smtClean="0"/>
              <a:t>mm</a:t>
            </a:r>
          </a:p>
          <a:p>
            <a:pPr lvl="1"/>
            <a:r>
              <a:rPr lang="en-US" dirty="0" smtClean="0"/>
              <a:t>Ø60 </a:t>
            </a:r>
            <a:r>
              <a:rPr lang="en-US" dirty="0"/>
              <a:t>mm aperture and straight cold </a:t>
            </a:r>
            <a:r>
              <a:rPr lang="en-US" dirty="0" smtClean="0"/>
              <a:t>mass</a:t>
            </a:r>
          </a:p>
          <a:p>
            <a:r>
              <a:rPr lang="en-US" dirty="0" smtClean="0"/>
              <a:t>Integration in the LHC</a:t>
            </a:r>
          </a:p>
          <a:p>
            <a:pPr lvl="1"/>
            <a:r>
              <a:rPr lang="en-US" dirty="0" smtClean="0"/>
              <a:t>2</a:t>
            </a:r>
            <a:r>
              <a:rPr lang="en-US" dirty="0"/>
              <a:t>-in-1 design, intra-beam distance 194 </a:t>
            </a:r>
            <a:r>
              <a:rPr lang="en-US" dirty="0" smtClean="0"/>
              <a:t>mm</a:t>
            </a:r>
            <a:endParaRPr lang="en-US" dirty="0"/>
          </a:p>
          <a:p>
            <a:pPr lvl="1"/>
            <a:r>
              <a:rPr lang="en-US" dirty="0"/>
              <a:t>Bus-bar routing and heat exchanger location as </a:t>
            </a:r>
            <a:r>
              <a:rPr lang="en-US" dirty="0" smtClean="0"/>
              <a:t>MB</a:t>
            </a:r>
          </a:p>
          <a:p>
            <a:r>
              <a:rPr lang="en-US" dirty="0" smtClean="0"/>
              <a:t>Schedule and cost</a:t>
            </a:r>
          </a:p>
          <a:p>
            <a:pPr lvl="1"/>
            <a:r>
              <a:rPr lang="en-US" dirty="0" smtClean="0"/>
              <a:t>Make use of existing tooling and infrastructure</a:t>
            </a:r>
          </a:p>
          <a:p>
            <a:pPr lvl="1"/>
            <a:r>
              <a:rPr lang="en-US" dirty="0" smtClean="0"/>
              <a:t>Parallel production lines at CERN and FNAL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11 T Dipole Cold Mass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0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"/>
          <a:stretch/>
        </p:blipFill>
        <p:spPr bwMode="auto">
          <a:xfrm>
            <a:off x="4900068" y="1386450"/>
            <a:ext cx="4260980" cy="309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Content Placeholder 1"/>
          <p:cNvSpPr>
            <a:spLocks noGrp="1"/>
          </p:cNvSpPr>
          <p:nvPr>
            <p:ph idx="1"/>
          </p:nvPr>
        </p:nvSpPr>
        <p:spPr>
          <a:xfrm>
            <a:off x="81885" y="922278"/>
            <a:ext cx="5654691" cy="519739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1800" dirty="0">
                <a:cs typeface="Arial" charset="0"/>
              </a:rPr>
              <a:t>Nb</a:t>
            </a:r>
            <a:r>
              <a:rPr lang="en-US" sz="1800" baseline="-25000" dirty="0">
                <a:cs typeface="Arial" charset="0"/>
              </a:rPr>
              <a:t>3</a:t>
            </a:r>
            <a:r>
              <a:rPr lang="en-US" sz="1800" dirty="0">
                <a:cs typeface="Arial" charset="0"/>
              </a:rPr>
              <a:t>Sn critical parameters (</a:t>
            </a:r>
            <a:r>
              <a:rPr lang="en-US" sz="1800" dirty="0" err="1">
                <a:cs typeface="Arial" charset="0"/>
              </a:rPr>
              <a:t>J</a:t>
            </a:r>
            <a:r>
              <a:rPr lang="en-US" sz="1800" baseline="-25000" dirty="0" err="1">
                <a:cs typeface="Arial" charset="0"/>
              </a:rPr>
              <a:t>c</a:t>
            </a:r>
            <a:r>
              <a:rPr lang="en-US" sz="1800" dirty="0">
                <a:cs typeface="Arial" charset="0"/>
              </a:rPr>
              <a:t>, B</a:t>
            </a:r>
            <a:r>
              <a:rPr lang="en-US" sz="1800" baseline="-25000" dirty="0">
                <a:cs typeface="Arial" charset="0"/>
              </a:rPr>
              <a:t>c2</a:t>
            </a:r>
            <a:r>
              <a:rPr lang="en-US" sz="1800" dirty="0">
                <a:cs typeface="Arial" charset="0"/>
              </a:rPr>
              <a:t> and </a:t>
            </a:r>
            <a:r>
              <a:rPr lang="en-US" sz="1800" dirty="0" err="1">
                <a:cs typeface="Arial" charset="0"/>
              </a:rPr>
              <a:t>T</a:t>
            </a:r>
            <a:r>
              <a:rPr lang="en-US" sz="1800" baseline="-25000" dirty="0" err="1">
                <a:cs typeface="Arial" charset="0"/>
              </a:rPr>
              <a:t>c</a:t>
            </a:r>
            <a:r>
              <a:rPr lang="en-US" sz="1800" dirty="0">
                <a:cs typeface="Arial" charset="0"/>
              </a:rPr>
              <a:t>) </a:t>
            </a:r>
            <a:r>
              <a:rPr lang="en-US" sz="1800" dirty="0" smtClean="0">
                <a:cs typeface="Arial" charset="0"/>
              </a:rPr>
              <a:t>very </a:t>
            </a:r>
            <a:r>
              <a:rPr lang="en-US" sz="1800" dirty="0">
                <a:cs typeface="Arial" charset="0"/>
              </a:rPr>
              <a:t>attractive for accelerator magnets</a:t>
            </a:r>
          </a:p>
          <a:p>
            <a:pPr>
              <a:lnSpc>
                <a:spcPct val="110000"/>
              </a:lnSpc>
            </a:pPr>
            <a:endParaRPr lang="en-US" sz="1800" dirty="0" smtClean="0">
              <a:solidFill>
                <a:srgbClr val="FF0000"/>
              </a:solidFill>
              <a:cs typeface="Arial" charset="0"/>
            </a:endParaRPr>
          </a:p>
          <a:p>
            <a:pPr>
              <a:lnSpc>
                <a:spcPct val="110000"/>
              </a:lnSpc>
            </a:pP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Requires (long) heat treatment @ 680 °C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US" sz="1400" dirty="0" smtClean="0">
                <a:cs typeface="Arial" charset="0"/>
              </a:rPr>
              <a:t>=&gt; Only inorganic insulation materials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FF0000"/>
                </a:solidFill>
                <a:cs typeface="Arial" charset="0"/>
              </a:rPr>
              <a:t>B</a:t>
            </a: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rittle</a:t>
            </a:r>
            <a:r>
              <a:rPr lang="en-US" sz="1800" dirty="0">
                <a:solidFill>
                  <a:srgbClr val="FF0000"/>
                </a:solidFill>
                <a:cs typeface="Arial" charset="0"/>
              </a:rPr>
              <a:t>, strain sensitive after </a:t>
            </a: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reaction</a:t>
            </a:r>
          </a:p>
          <a:p>
            <a:pPr>
              <a:lnSpc>
                <a:spcPct val="110000"/>
              </a:lnSpc>
            </a:pP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Requires vacuum impregnation with resin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US" sz="1400" dirty="0" smtClean="0">
                <a:cs typeface="Arial" charset="0"/>
              </a:rPr>
              <a:t>=&gt; less efficient heat extraction by He</a:t>
            </a:r>
          </a:p>
          <a:p>
            <a:pPr>
              <a:lnSpc>
                <a:spcPct val="110000"/>
              </a:lnSpc>
            </a:pP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Magneto-thermal instabilities 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US" sz="1400" dirty="0" smtClean="0">
                <a:cs typeface="Arial" charset="0"/>
              </a:rPr>
              <a:t>=&gt; small filaments, small strands, high RRR</a:t>
            </a:r>
          </a:p>
          <a:p>
            <a:pPr>
              <a:lnSpc>
                <a:spcPct val="110000"/>
              </a:lnSpc>
            </a:pP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Filaments ~50 µm (</a:t>
            </a:r>
            <a:r>
              <a:rPr lang="en-US" sz="1800" dirty="0" err="1" smtClean="0">
                <a:solidFill>
                  <a:srgbClr val="FF0000"/>
                </a:solidFill>
                <a:cs typeface="Arial" charset="0"/>
              </a:rPr>
              <a:t>NbTi</a:t>
            </a: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 6 µm) </a:t>
            </a:r>
          </a:p>
          <a:p>
            <a:pPr lvl="1">
              <a:lnSpc>
                <a:spcPct val="110000"/>
              </a:lnSpc>
              <a:buFont typeface="Symbol" charset="0"/>
              <a:buChar char=""/>
            </a:pPr>
            <a:r>
              <a:rPr lang="en-US" sz="1400" dirty="0" smtClean="0">
                <a:cs typeface="Arial" charset="0"/>
              </a:rPr>
              <a:t>Persistent current effects</a:t>
            </a:r>
          </a:p>
          <a:p>
            <a:pPr>
              <a:lnSpc>
                <a:spcPct val="110000"/>
              </a:lnSpc>
            </a:pP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Cost ~5 x </a:t>
            </a:r>
            <a:r>
              <a:rPr lang="en-US" sz="1800" dirty="0" err="1" smtClean="0">
                <a:solidFill>
                  <a:srgbClr val="FF0000"/>
                </a:solidFill>
                <a:cs typeface="Arial" charset="0"/>
              </a:rPr>
              <a:t>NbTi</a:t>
            </a:r>
            <a:endParaRPr lang="en-US" sz="1800" dirty="0" smtClean="0">
              <a:solidFill>
                <a:srgbClr val="FF0000"/>
              </a:solidFill>
              <a:cs typeface="Arial" charset="0"/>
            </a:endParaRP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FF0000"/>
                </a:solidFill>
                <a:cs typeface="Arial" charset="0"/>
              </a:rPr>
              <a:t>L</a:t>
            </a: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imited supply and only few suppliers</a:t>
            </a:r>
            <a:endParaRPr lang="en-US" sz="18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0242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0" u="none" dirty="0">
                <a:latin typeface="+mn-lt"/>
                <a:cs typeface="Arial" charset="0"/>
              </a:rPr>
              <a:t>Nb</a:t>
            </a:r>
            <a:r>
              <a:rPr lang="en-US" sz="2800" i="0" u="none" baseline="-25000" dirty="0">
                <a:latin typeface="+mn-lt"/>
                <a:cs typeface="Arial" charset="0"/>
              </a:rPr>
              <a:t>3</a:t>
            </a:r>
            <a:r>
              <a:rPr lang="en-US" sz="2800" i="0" u="none" dirty="0">
                <a:latin typeface="+mn-lt"/>
                <a:cs typeface="Arial" charset="0"/>
              </a:rPr>
              <a:t>Sn Superconductor</a:t>
            </a:r>
          </a:p>
        </p:txBody>
      </p:sp>
      <p:sp>
        <p:nvSpPr>
          <p:cNvPr id="10243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 smtClean="0">
                <a:solidFill>
                  <a:srgbClr val="A6A6A6"/>
                </a:solidFill>
                <a:latin typeface="+mn-lt"/>
              </a:rPr>
              <a:t>October 4, 2011</a:t>
            </a:r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11830" y="6356350"/>
            <a:ext cx="1303569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C511300-A162-004A-9C5F-091A9DA1ADFD}" type="slidenum">
              <a:rPr lang="en-US" sz="1200">
                <a:solidFill>
                  <a:srgbClr val="A6A6A6"/>
                </a:solidFill>
                <a:latin typeface="+mn-lt"/>
              </a:rPr>
              <a:pPr/>
              <a:t>4</a:t>
            </a:fld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352800" y="6362897"/>
            <a:ext cx="26670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A6A6A6"/>
                </a:solidFill>
                <a:latin typeface="+mn-lt"/>
              </a:rPr>
              <a:t>M. Karppinen CERN TE-MSC</a:t>
            </a:r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115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Content Placeholder 1"/>
          <p:cNvSpPr>
            <a:spLocks noGrp="1"/>
          </p:cNvSpPr>
          <p:nvPr>
            <p:ph idx="1"/>
          </p:nvPr>
        </p:nvSpPr>
        <p:spPr>
          <a:xfrm>
            <a:off x="818293" y="5398838"/>
            <a:ext cx="7799358" cy="10440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cs typeface="Arial" charset="0"/>
              </a:rPr>
              <a:t>Both </a:t>
            </a:r>
            <a:r>
              <a:rPr lang="en-US" sz="2000" dirty="0">
                <a:cs typeface="Arial" charset="0"/>
              </a:rPr>
              <a:t>the performance and the technological aspects of the Nb</a:t>
            </a:r>
            <a:r>
              <a:rPr lang="en-US" sz="2000" baseline="-25000" dirty="0">
                <a:cs typeface="Arial" charset="0"/>
              </a:rPr>
              <a:t>3</a:t>
            </a:r>
            <a:r>
              <a:rPr lang="en-US" sz="2000" dirty="0">
                <a:cs typeface="Arial" charset="0"/>
              </a:rPr>
              <a:t>Sn strands and accelerator magnets </a:t>
            </a:r>
            <a:r>
              <a:rPr lang="en-US" sz="2000" dirty="0" smtClean="0">
                <a:cs typeface="Arial" charset="0"/>
              </a:rPr>
              <a:t>have significantly </a:t>
            </a:r>
            <a:r>
              <a:rPr lang="en-US" sz="2000" dirty="0">
                <a:cs typeface="Arial" charset="0"/>
              </a:rPr>
              <a:t>advanced.</a:t>
            </a:r>
          </a:p>
        </p:txBody>
      </p:sp>
      <p:sp>
        <p:nvSpPr>
          <p:cNvPr id="11266" name="Title 2"/>
          <p:cNvSpPr>
            <a:spLocks noGrp="1"/>
          </p:cNvSpPr>
          <p:nvPr>
            <p:ph type="title"/>
          </p:nvPr>
        </p:nvSpPr>
        <p:spPr>
          <a:xfrm>
            <a:off x="708025" y="185198"/>
            <a:ext cx="7678271" cy="834448"/>
          </a:xfrm>
        </p:spPr>
        <p:txBody>
          <a:bodyPr>
            <a:noAutofit/>
          </a:bodyPr>
          <a:lstStyle/>
          <a:p>
            <a:r>
              <a:rPr lang="en-US" sz="2800" i="0" u="none" dirty="0">
                <a:latin typeface="+mn-lt"/>
                <a:cs typeface="Arial" charset="0"/>
              </a:rPr>
              <a:t>Nb</a:t>
            </a:r>
            <a:r>
              <a:rPr lang="en-US" sz="2800" i="0" u="none" baseline="-25000" dirty="0">
                <a:latin typeface="+mn-lt"/>
                <a:cs typeface="Arial" charset="0"/>
              </a:rPr>
              <a:t>3</a:t>
            </a:r>
            <a:r>
              <a:rPr lang="en-US" sz="2800" i="0" u="none" dirty="0">
                <a:latin typeface="+mn-lt"/>
                <a:cs typeface="Arial" charset="0"/>
              </a:rPr>
              <a:t>Sn Accelerator Magnet R&amp;</a:t>
            </a:r>
            <a:r>
              <a:rPr lang="en-US" sz="2800" i="0" u="none" dirty="0" smtClean="0">
                <a:latin typeface="+mn-lt"/>
                <a:cs typeface="Arial" charset="0"/>
              </a:rPr>
              <a:t>D</a:t>
            </a:r>
            <a:endParaRPr lang="en-US" sz="2800" i="0" u="none" dirty="0">
              <a:latin typeface="+mn-lt"/>
              <a:cs typeface="Arial" charset="0"/>
            </a:endParaRPr>
          </a:p>
        </p:txBody>
      </p:sp>
      <p:sp>
        <p:nvSpPr>
          <p:cNvPr id="11267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 smtClean="0">
                <a:solidFill>
                  <a:srgbClr val="A6A6A6"/>
                </a:solidFill>
                <a:latin typeface="+mn-lt"/>
              </a:rPr>
              <a:t>October 4, 2011</a:t>
            </a:r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48500" y="6404260"/>
            <a:ext cx="20955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CE04AEA-C52F-A741-A59C-061343F3A3F6}" type="slidenum">
              <a:rPr lang="en-US" sz="1200">
                <a:solidFill>
                  <a:srgbClr val="A6A6A6"/>
                </a:solidFill>
                <a:latin typeface="+mn-lt"/>
              </a:rPr>
              <a:pPr/>
              <a:t>5</a:t>
            </a:fld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  <p:sp>
        <p:nvSpPr>
          <p:cNvPr id="11269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2985296" y="6371421"/>
            <a:ext cx="26670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A6A6A6"/>
                </a:solidFill>
                <a:latin typeface="+mn-lt"/>
              </a:rPr>
              <a:t>M. Karppinen CERN TE-MSC</a:t>
            </a:r>
            <a:endParaRPr lang="en-US" sz="1200" dirty="0">
              <a:solidFill>
                <a:srgbClr val="A6A6A6"/>
              </a:solidFill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745801"/>
              </p:ext>
            </p:extLst>
          </p:nvPr>
        </p:nvGraphicFramePr>
        <p:xfrm>
          <a:off x="1600200" y="1088620"/>
          <a:ext cx="5583238" cy="4063995"/>
        </p:xfrm>
        <a:graphic>
          <a:graphicData uri="http://schemas.openxmlformats.org/drawingml/2006/table">
            <a:tbl>
              <a:tblPr/>
              <a:tblGrid>
                <a:gridCol w="797605"/>
                <a:gridCol w="1259377"/>
                <a:gridCol w="2130446"/>
                <a:gridCol w="1395810"/>
              </a:tblGrid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Calibri"/>
                          <a:ea typeface="Calibri"/>
                          <a:cs typeface="Times New Roman"/>
                        </a:rPr>
                        <a:t>Year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Calibri"/>
                          <a:ea typeface="Calibri"/>
                          <a:cs typeface="Times New Roman"/>
                        </a:rPr>
                        <a:t>Laboratory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Calibri"/>
                          <a:ea typeface="Calibri"/>
                          <a:cs typeface="Times New Roman"/>
                        </a:rPr>
                        <a:t>Magnet type (name)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Calibri"/>
                          <a:ea typeface="Calibri"/>
                          <a:cs typeface="Times New Roman"/>
                        </a:rPr>
                        <a:t>Results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1967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BNL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quadrupole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Calibri"/>
                          <a:cs typeface="Times New Roman"/>
                        </a:rPr>
                        <a:t>85 T/m (3 T)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1979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BNL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Calibri"/>
                          <a:cs typeface="Times New Roman"/>
                        </a:rPr>
                        <a:t>dipole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4.8 T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1982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CERN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quadrupole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71 T/m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1983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CEN/Saclay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dipole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5.3 T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1985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LBNL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dipole (D10)</a:t>
                      </a:r>
                      <a:endParaRPr lang="en-US" sz="9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 T</a:t>
                      </a:r>
                      <a:endParaRPr lang="en-US" sz="9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1986</a:t>
                      </a:r>
                      <a:endParaRPr lang="en-US" sz="9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KEK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dipole</a:t>
                      </a:r>
                      <a:endParaRPr lang="en-US" sz="9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4.5 T</a:t>
                      </a:r>
                      <a:endParaRPr lang="en-US" sz="9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1988</a:t>
                      </a:r>
                      <a:endParaRPr lang="en-US" sz="9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BNL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dipole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7.6 T</a:t>
                      </a:r>
                      <a:endParaRPr lang="en-US" sz="9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1991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CERN/ELIN</a:t>
                      </a:r>
                      <a:endParaRPr lang="en-US" sz="9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dipole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9.5 T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Calibri"/>
                          <a:cs typeface="Times New Roman"/>
                        </a:rPr>
                        <a:t>1995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LBNL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dipole (hybrid D19H)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Calibri"/>
                          <a:cs typeface="Times New Roman"/>
                        </a:rPr>
                        <a:t>8.5 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1995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UT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dipole (MSUT)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11.2 T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1996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LBNL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dipole (D20)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13.3 T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2003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Calibri"/>
                          <a:cs typeface="Times New Roman"/>
                        </a:rPr>
                        <a:t>LBNL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dipole (RD3c)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Calibri"/>
                          <a:cs typeface="Times New Roman"/>
                        </a:rPr>
                        <a:t>10 T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2004-6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Fermilab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dipole (HFDA05-07</a:t>
                      </a:r>
                      <a:r>
                        <a:rPr lang="en-US" sz="1500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 T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2008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LBNL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dipole (HD2)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13.4 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02" marR="58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356" name="Straight Connector 9"/>
          <p:cNvCxnSpPr>
            <a:cxnSpLocks noChangeShapeType="1"/>
          </p:cNvCxnSpPr>
          <p:nvPr/>
        </p:nvCxnSpPr>
        <p:spPr bwMode="auto">
          <a:xfrm>
            <a:off x="990600" y="3733800"/>
            <a:ext cx="6858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11357" name="Straight Connector 15"/>
          <p:cNvCxnSpPr>
            <a:cxnSpLocks noChangeShapeType="1"/>
          </p:cNvCxnSpPr>
          <p:nvPr/>
        </p:nvCxnSpPr>
        <p:spPr bwMode="auto">
          <a:xfrm>
            <a:off x="1143000" y="3529751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46621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492" y="4359370"/>
            <a:ext cx="4305253" cy="2193829"/>
          </a:xfrm>
        </p:spPr>
        <p:txBody>
          <a:bodyPr/>
          <a:lstStyle/>
          <a:p>
            <a:r>
              <a:rPr lang="en-US" dirty="0" smtClean="0"/>
              <a:t>Fabrication methods</a:t>
            </a:r>
          </a:p>
          <a:p>
            <a:r>
              <a:rPr lang="en-US" dirty="0" smtClean="0"/>
              <a:t>Tooling</a:t>
            </a:r>
          </a:p>
          <a:p>
            <a:r>
              <a:rPr lang="en-US" dirty="0" smtClean="0"/>
              <a:t>Cold mass components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FNAL Nb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Sn Dipole Mirror (4 m)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" y="799958"/>
            <a:ext cx="9088817" cy="324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745" y="3677193"/>
            <a:ext cx="4632814" cy="29474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3325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11 T Model Program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16" y="1100662"/>
            <a:ext cx="8988227" cy="496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83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11 T Dipole Model Program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8" name="Picture 7" descr="11TModelProgramSimplified_1110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2" t="4038" r="4835" b="4414"/>
          <a:stretch/>
        </p:blipFill>
        <p:spPr>
          <a:xfrm>
            <a:off x="498594" y="706859"/>
            <a:ext cx="8175038" cy="591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989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2809740"/>
          </a:xfrm>
        </p:spPr>
        <p:txBody>
          <a:bodyPr>
            <a:normAutofit/>
          </a:bodyPr>
          <a:lstStyle/>
          <a:p>
            <a:r>
              <a:rPr lang="en-US" dirty="0" smtClean="0"/>
              <a:t>Coil production (CERN &amp; FNAL)</a:t>
            </a:r>
          </a:p>
          <a:p>
            <a:r>
              <a:rPr lang="en-US" dirty="0" smtClean="0"/>
              <a:t>Collaring (CERN &amp; FNAL)</a:t>
            </a:r>
          </a:p>
          <a:p>
            <a:r>
              <a:rPr lang="en-US" dirty="0" smtClean="0"/>
              <a:t>Cold mass assembly (CERN)</a:t>
            </a:r>
          </a:p>
          <a:p>
            <a:r>
              <a:rPr lang="en-US" dirty="0" smtClean="0"/>
              <a:t>Cryostat integration (CERN)</a:t>
            </a:r>
          </a:p>
          <a:p>
            <a:r>
              <a:rPr lang="en-US" dirty="0" smtClean="0"/>
              <a:t>Testing (CERN)</a:t>
            </a:r>
          </a:p>
          <a:p>
            <a:r>
              <a:rPr lang="en-US" dirty="0" smtClean="0"/>
              <a:t>Installation in the tunnel</a:t>
            </a:r>
          </a:p>
          <a:p>
            <a:r>
              <a:rPr lang="en-US" dirty="0" smtClean="0"/>
              <a:t>Material cost for 28 off 5.5 m CM ~35 MCHF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Production Phase 2014-17</a:t>
            </a:r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4" name="Right Brace 3"/>
          <p:cNvSpPr/>
          <p:nvPr/>
        </p:nvSpPr>
        <p:spPr>
          <a:xfrm>
            <a:off x="6832600" y="744487"/>
            <a:ext cx="330200" cy="2349444"/>
          </a:xfrm>
          <a:prstGeom prst="rightBrace">
            <a:avLst/>
          </a:prstGeom>
          <a:noFill/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22433" y="1718807"/>
            <a:ext cx="1661933" cy="46166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3..4 years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" name="Picture 4" descr="SM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92"/>
          <a:stretch/>
        </p:blipFill>
        <p:spPr bwMode="auto">
          <a:xfrm>
            <a:off x="3397513" y="3741696"/>
            <a:ext cx="2862221" cy="2087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MB_yoking_pres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59" y="3741697"/>
            <a:ext cx="3117198" cy="2087062"/>
          </a:xfrm>
          <a:prstGeom prst="rect">
            <a:avLst/>
          </a:prstGeom>
        </p:spPr>
      </p:pic>
      <p:pic>
        <p:nvPicPr>
          <p:cNvPr id="11" name="Picture 5" descr="Tunnal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910" y="3741698"/>
            <a:ext cx="2560666" cy="2087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NAL_11T_heme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FNAL_11T_heme.thmx</Template>
  <TotalTime>8566</TotalTime>
  <Words>1702</Words>
  <Application>Microsoft Macintosh PowerPoint</Application>
  <PresentationFormat>On-screen Show (4:3)</PresentationFormat>
  <Paragraphs>399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FNAL_11T_heme</vt:lpstr>
      <vt:lpstr>Bitmap Image</vt:lpstr>
      <vt:lpstr>11 T Dipole Project Overview and Status</vt:lpstr>
      <vt:lpstr>DS Upgrade </vt:lpstr>
      <vt:lpstr>11 T Dipole Cold Mass</vt:lpstr>
      <vt:lpstr>Nb3Sn Superconductor</vt:lpstr>
      <vt:lpstr>Nb3Sn Accelerator Magnet R&amp;D</vt:lpstr>
      <vt:lpstr>FNAL Nb3Sn Dipole Mirror (4 m)</vt:lpstr>
      <vt:lpstr>11 T Model Program</vt:lpstr>
      <vt:lpstr>11 T Dipole Model Program</vt:lpstr>
      <vt:lpstr>Production Phase 2014-17</vt:lpstr>
      <vt:lpstr>1-in-1 Demonstrator Goals</vt:lpstr>
      <vt:lpstr>Coil Design</vt:lpstr>
      <vt:lpstr>Cable Development &amp; Strand Stock</vt:lpstr>
      <vt:lpstr>SC-strand &amp; Cable needs</vt:lpstr>
      <vt:lpstr>1-in-1 Demonstrator Parameters</vt:lpstr>
      <vt:lpstr>Coil Technology</vt:lpstr>
      <vt:lpstr>1-in-1 Demonstrator Mechanical Structure</vt:lpstr>
      <vt:lpstr>1-in-1 Demonstrator Status</vt:lpstr>
      <vt:lpstr>2-in-1 Demonstrator Goals</vt:lpstr>
      <vt:lpstr>2-in-1 Demonstrator Design</vt:lpstr>
      <vt:lpstr>2-in-1 Demonstrator FEA</vt:lpstr>
      <vt:lpstr>2-in-1 Demonstrator Paramteres</vt:lpstr>
      <vt:lpstr>2-in-1 Demonstrator status &amp; Plans (1/2)</vt:lpstr>
      <vt:lpstr>2-in-1 Demonstrator status &amp; Plans (2/2)</vt:lpstr>
      <vt:lpstr>5.5 m Prototype Plans</vt:lpstr>
      <vt:lpstr>Summary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T Dipole</dc:title>
  <dc:subject/>
  <dc:creator>Mikko Karppinen</dc:creator>
  <cp:keywords/>
  <dc:description/>
  <cp:lastModifiedBy>Mikko Karppinen</cp:lastModifiedBy>
  <cp:revision>320</cp:revision>
  <cp:lastPrinted>2011-10-03T14:12:32Z</cp:lastPrinted>
  <dcterms:created xsi:type="dcterms:W3CDTF">2010-10-21T08:57:13Z</dcterms:created>
  <dcterms:modified xsi:type="dcterms:W3CDTF">2011-10-04T06:38:08Z</dcterms:modified>
  <cp:category/>
</cp:coreProperties>
</file>