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  <p:sldMasterId id="2147483729" r:id="rId2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60" r:id="rId7"/>
    <p:sldId id="268" r:id="rId8"/>
    <p:sldId id="269" r:id="rId9"/>
    <p:sldId id="261" r:id="rId10"/>
    <p:sldId id="262" r:id="rId11"/>
    <p:sldId id="263" r:id="rId12"/>
    <p:sldId id="273" r:id="rId13"/>
    <p:sldId id="272" r:id="rId14"/>
    <p:sldId id="274" r:id="rId15"/>
    <p:sldId id="264" r:id="rId16"/>
    <p:sldId id="265" r:id="rId17"/>
    <p:sldId id="267" r:id="rId18"/>
    <p:sldId id="266" r:id="rId19"/>
    <p:sldId id="270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623" autoAdjust="0"/>
  </p:normalViewPr>
  <p:slideViewPr>
    <p:cSldViewPr snapToGrid="0" snapToObjects="1">
      <p:cViewPr>
        <p:scale>
          <a:sx n="134" d="100"/>
          <a:sy n="134" d="100"/>
        </p:scale>
        <p:origin x="-73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F97FE-1619-D846-A969-8516967163A4}" type="datetimeFigureOut">
              <a:rPr lang="en-US" smtClean="0"/>
              <a:t>04/10/2011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37CF2-B331-CF4F-89BE-78B70CD41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00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Verify</a:t>
            </a:r>
            <a:r>
              <a:rPr lang="en-US" baseline="0" dirty="0" smtClean="0"/>
              <a:t> 5!! Too strict!!! Please!!!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7CF2-B331-CF4F-89BE-78B70CD416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77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Redo this slide!!!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7CF2-B331-CF4F-89BE-78B70CD416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93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Check cu/sc ratios!!!</a:t>
            </a:r>
          </a:p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Add references!!!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AE30AE54-255D-8A44-B76D-472A937BE908}" type="slidenum">
              <a:rPr lang="en-US" sz="1200"/>
              <a:pPr eaLnBrk="1" hangingPunct="1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</a:t>
            </a:r>
            <a:r>
              <a:rPr lang="en-US" dirty="0" err="1" smtClean="0"/>
              <a:t>Ezio</a:t>
            </a:r>
            <a:r>
              <a:rPr lang="en-US" dirty="0" smtClean="0"/>
              <a:t> on </a:t>
            </a:r>
            <a:r>
              <a:rPr lang="en-US" dirty="0" err="1" smtClean="0"/>
              <a:t>Rc</a:t>
            </a:r>
            <a:r>
              <a:rPr lang="en-US" dirty="0" smtClean="0"/>
              <a:t> &amp; Snapback correlation?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7CF2-B331-CF4F-89BE-78B70CD4167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44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References!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154F423B-126B-2549-80BD-A9291012FB03}" type="slidenum">
              <a:rPr lang="en-US" sz="1200"/>
              <a:pPr eaLnBrk="1" hangingPunct="1"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</a:t>
            </a:r>
            <a:r>
              <a:rPr lang="en-US" baseline="0" dirty="0" smtClean="0"/>
              <a:t> ISCCs on transfer function!!!!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7CF2-B331-CF4F-89BE-78B70CD4167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64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180797"/>
              </p:ext>
            </p:extLst>
          </p:nvPr>
        </p:nvGraphicFramePr>
        <p:xfrm>
          <a:off x="5048139" y="57912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6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139" y="57912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0" name="Picture 9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74" y="5791200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0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609183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0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October 4, 2011</a:t>
            </a:r>
            <a:endParaRPr lang="en-US" dirty="0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B. Auchmann, TE-MSC-MDT</a:t>
            </a:r>
            <a:endParaRPr lang="en-US" dirty="0"/>
          </a:p>
        </p:txBody>
      </p:sp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8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112407"/>
              </p:ext>
            </p:extLst>
          </p:nvPr>
        </p:nvGraphicFramePr>
        <p:xfrm>
          <a:off x="8305800" y="7975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4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7975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71" y="76200"/>
            <a:ext cx="738466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October 4, 2011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B. Auchmann, TE-MSC-MDT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96837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7140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22" y="66287"/>
            <a:ext cx="73735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TE-MSC-ML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280398"/>
              </p:ext>
            </p:extLst>
          </p:nvPr>
        </p:nvGraphicFramePr>
        <p:xfrm>
          <a:off x="5048139" y="57912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8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139" y="57912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0" name="Picture 9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74" y="5791200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6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190107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2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2, 2011</a:t>
            </a:r>
            <a:endParaRPr lang="en-US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TE-MSC-ML</a:t>
            </a:r>
            <a:endParaRPr lang="en-US"/>
          </a:p>
        </p:txBody>
      </p:sp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48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123128"/>
              </p:ext>
            </p:extLst>
          </p:nvPr>
        </p:nvGraphicFramePr>
        <p:xfrm>
          <a:off x="8305800" y="7975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6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7975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71" y="76200"/>
            <a:ext cx="738466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October 4, 2011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B. Auchmann, TE-MSC-MDT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96837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529126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22" y="66287"/>
            <a:ext cx="73735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TE-MSC-ML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3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347" y="76200"/>
            <a:ext cx="7320374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TE-MSC-ML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8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vmlDrawing" Target="../drawings/vmlDrawing1.vml"/><Relationship Id="rId7" Type="http://schemas.openxmlformats.org/officeDocument/2006/relationships/oleObject" Target="../embeddings/oleObject1.bin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7" Type="http://schemas.openxmlformats.org/officeDocument/2006/relationships/vmlDrawing" Target="../drawings/vmlDrawing5.vml"/><Relationship Id="rId8" Type="http://schemas.openxmlformats.org/officeDocument/2006/relationships/oleObject" Target="../embeddings/oleObject5.bin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9012" y="76200"/>
            <a:ext cx="742494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dirty="0" smtClean="0"/>
              <a:t>October 4, 2011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dirty="0" smtClean="0"/>
              <a:t>B. Auchmann, TE-MSC-MDT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07529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Bitmap Image" r:id="rId7" imgW="866896" imgH="819048" progId="PBrush">
                  <p:embed/>
                </p:oleObj>
              </mc:Choice>
              <mc:Fallback>
                <p:oleObj name="Bitmap Image" r:id="rId7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CERN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117599"/>
            <a:ext cx="719524" cy="720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1" u="none">
          <a:solidFill>
            <a:srgbClr val="A50021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FF"/>
        </a:buClr>
        <a:buFont typeface="Wingdings" charset="0"/>
        <a:buChar char="v"/>
        <a:defRPr sz="2000" b="1">
          <a:solidFill>
            <a:srgbClr val="3333F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9012" y="76200"/>
            <a:ext cx="742494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dirty="0" smtClean="0"/>
              <a:t>October 4, 2011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dirty="0" smtClean="0"/>
              <a:t>B. Auchmann, TE-MSC-MDT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336629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4" name="Bitmap Image" r:id="rId8" imgW="866896" imgH="819048" progId="PBrush">
                  <p:embed/>
                </p:oleObj>
              </mc:Choice>
              <mc:Fallback>
                <p:oleObj name="Bitmap Image" r:id="rId8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CERN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117599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61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1" u="none">
          <a:solidFill>
            <a:srgbClr val="A50021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FF"/>
        </a:buClr>
        <a:buFont typeface="Wingdings" charset="0"/>
        <a:buChar char="v"/>
        <a:defRPr sz="2000" b="1">
          <a:solidFill>
            <a:srgbClr val="3333F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781" y="480337"/>
            <a:ext cx="8956807" cy="1470025"/>
          </a:xfrm>
        </p:spPr>
        <p:txBody>
          <a:bodyPr/>
          <a:lstStyle/>
          <a:p>
            <a:r>
              <a:rPr lang="en-US" dirty="0" smtClean="0"/>
              <a:t>Expected Field Quality in the 11-T Dipole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332" y="1611146"/>
            <a:ext cx="7658307" cy="3614190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B. </a:t>
            </a:r>
            <a:r>
              <a:rPr lang="en-US" sz="1800" dirty="0" smtClean="0">
                <a:solidFill>
                  <a:schemeClr val="tx1"/>
                </a:solidFill>
              </a:rPr>
              <a:t>Auchmann, TE-MSC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on behalf of the CERN-FNAL collaboration</a:t>
            </a:r>
            <a:br>
              <a:rPr lang="en-US" sz="1800" dirty="0" smtClean="0">
                <a:solidFill>
                  <a:schemeClr val="tx1"/>
                </a:solidFill>
              </a:rPr>
            </a:b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B.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Holzer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, M.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Karppinen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, L.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Oberli</a:t>
            </a:r>
            <a:r>
              <a:rPr lang="en-US" sz="1800" b="0" i="1" dirty="0">
                <a:solidFill>
                  <a:schemeClr val="tx1"/>
                </a:solidFill>
                <a:latin typeface="Bookman Old Style"/>
                <a:cs typeface="Bookman Old Style"/>
              </a:rPr>
              <a:t>, L. 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Rossi, D.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Smekens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 (CERN)</a:t>
            </a:r>
            <a:b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</a:br>
            <a:endParaRPr lang="en-US" sz="1800" b="0" i="1" dirty="0" smtClean="0">
              <a:solidFill>
                <a:schemeClr val="tx1"/>
              </a:solidFill>
              <a:latin typeface="Bookman Old Style"/>
              <a:cs typeface="Bookman Old Style"/>
            </a:endParaRPr>
          </a:p>
          <a:p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N. Andreev, G.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Apollinari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, E.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Barzi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,  R.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Bossert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, V.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Kashikin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, </a:t>
            </a:r>
            <a:b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</a:b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F.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Nobrega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, I.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Novitski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, A. </a:t>
            </a:r>
            <a:r>
              <a:rPr lang="en-US" sz="1800" b="0" i="1" dirty="0" err="1" smtClean="0">
                <a:solidFill>
                  <a:schemeClr val="tx1"/>
                </a:solidFill>
                <a:latin typeface="Bookman Old Style"/>
                <a:cs typeface="Bookman Old Style"/>
              </a:rPr>
              <a:t>Zlobin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 (FNAL)</a:t>
            </a:r>
            <a:b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</a:br>
            <a:endParaRPr lang="en-US" sz="1800" b="0" i="1" dirty="0" smtClean="0">
              <a:solidFill>
                <a:schemeClr val="tx1"/>
              </a:solidFill>
              <a:latin typeface="Bookman Old Style"/>
              <a:cs typeface="Bookman Old Style"/>
            </a:endParaRPr>
          </a:p>
          <a:p>
            <a:r>
              <a:rPr lang="en-US" sz="1800" dirty="0" smtClean="0">
                <a:solidFill>
                  <a:srgbClr val="000000"/>
                </a:solidFill>
              </a:rPr>
              <a:t>HQ test data </a:t>
            </a:r>
            <a:r>
              <a:rPr lang="en-US" sz="1800" dirty="0">
                <a:solidFill>
                  <a:srgbClr val="000000"/>
                </a:solidFill>
              </a:rPr>
              <a:t>from</a:t>
            </a:r>
          </a:p>
          <a:p>
            <a:r>
              <a:rPr lang="en-US" sz="1800" b="0" i="1" dirty="0">
                <a:solidFill>
                  <a:schemeClr val="tx1"/>
                </a:solidFill>
                <a:latin typeface="Bookman Old Style"/>
                <a:cs typeface="Bookman Old Style"/>
              </a:rPr>
              <a:t>M. </a:t>
            </a:r>
            <a:r>
              <a:rPr lang="en-US" sz="1800" b="0" i="1" dirty="0" err="1">
                <a:solidFill>
                  <a:schemeClr val="tx1"/>
                </a:solidFill>
                <a:latin typeface="Bookman Old Style"/>
                <a:cs typeface="Bookman Old Style"/>
              </a:rPr>
              <a:t>Marchevsky</a:t>
            </a:r>
            <a:r>
              <a:rPr lang="en-US" sz="1800" b="0" i="1" dirty="0">
                <a:solidFill>
                  <a:schemeClr val="tx1"/>
                </a:solidFill>
                <a:latin typeface="Bookman Old Style"/>
                <a:cs typeface="Bookman Old Style"/>
              </a:rPr>
              <a:t> </a:t>
            </a:r>
            <a:r>
              <a:rPr lang="en-US" sz="1800" b="0" i="1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(LBL): </a:t>
            </a:r>
            <a:r>
              <a:rPr lang="en-US" sz="1800" b="0" i="1" dirty="0">
                <a:solidFill>
                  <a:schemeClr val="tx1"/>
                </a:solidFill>
                <a:latin typeface="Bookman Old Style"/>
                <a:cs typeface="Bookman Old Style"/>
              </a:rPr>
              <a:t>HQ01e Quench Performance</a:t>
            </a:r>
          </a:p>
          <a:p>
            <a:r>
              <a:rPr lang="en-US" sz="1800" b="0" i="1" dirty="0">
                <a:solidFill>
                  <a:schemeClr val="tx1"/>
                </a:solidFill>
                <a:latin typeface="Bookman Old Style"/>
                <a:cs typeface="Bookman Old Style"/>
              </a:rPr>
              <a:t>G. </a:t>
            </a:r>
            <a:r>
              <a:rPr lang="en-US" sz="1800" b="0" i="1" dirty="0" err="1">
                <a:solidFill>
                  <a:schemeClr val="tx1"/>
                </a:solidFill>
                <a:latin typeface="Bookman Old Style"/>
                <a:cs typeface="Bookman Old Style"/>
              </a:rPr>
              <a:t>Chlachidze</a:t>
            </a:r>
            <a:r>
              <a:rPr lang="en-US" sz="1800" b="0" i="1" dirty="0">
                <a:solidFill>
                  <a:schemeClr val="tx1"/>
                </a:solidFill>
                <a:latin typeface="Bookman Old Style"/>
                <a:cs typeface="Bookman Old Style"/>
              </a:rPr>
              <a:t> (LBL): HQM01 Test Results</a:t>
            </a:r>
          </a:p>
          <a:p>
            <a:r>
              <a:rPr lang="en-US" sz="1800" b="0" i="1" dirty="0">
                <a:solidFill>
                  <a:schemeClr val="tx1"/>
                </a:solidFill>
                <a:latin typeface="Bookman Old Style"/>
                <a:cs typeface="Bookman Old Style"/>
              </a:rPr>
              <a:t>X. Wang (LBL): Summary of HQ01e Magnetic Measurements, Version 0a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52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Cable Eddy Currents 1/3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640" y="1113033"/>
            <a:ext cx="8305800" cy="57150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z="1800" dirty="0" smtClean="0"/>
              <a:t>Dominant effects in cable without core: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600" dirty="0" smtClean="0"/>
              <a:t>Inter-filament coupling negligible</a:t>
            </a:r>
            <a:br>
              <a:rPr lang="en-US" sz="1600" dirty="0" smtClean="0"/>
            </a:br>
            <a:r>
              <a:rPr lang="en-US" sz="1600" dirty="0" err="1" smtClean="0"/>
              <a:t>w.r.t</a:t>
            </a:r>
            <a:r>
              <a:rPr lang="en-US" sz="1600" dirty="0" smtClean="0"/>
              <a:t>. inter-strand coupling.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600" dirty="0" smtClean="0"/>
              <a:t>Cross-over resistance </a:t>
            </a:r>
            <a:r>
              <a:rPr lang="en-US" sz="1600" i="1" dirty="0" err="1" smtClean="0"/>
              <a:t>R</a:t>
            </a:r>
            <a:r>
              <a:rPr lang="en-US" sz="1600" baseline="-25000" dirty="0" err="1" smtClean="0"/>
              <a:t>c</a:t>
            </a:r>
            <a:r>
              <a:rPr lang="en-US" sz="1600" dirty="0" smtClean="0"/>
              <a:t> defines</a:t>
            </a:r>
            <a:br>
              <a:rPr lang="en-US" sz="1600" dirty="0" smtClean="0"/>
            </a:br>
            <a:r>
              <a:rPr lang="en-US" sz="1600" dirty="0" smtClean="0"/>
              <a:t>dominant mode.</a:t>
            </a:r>
          </a:p>
          <a:p>
            <a:pPr>
              <a:lnSpc>
                <a:spcPct val="120000"/>
              </a:lnSpc>
              <a:defRPr/>
            </a:pPr>
            <a:r>
              <a:rPr lang="en-US" sz="1800" i="1" dirty="0" err="1" smtClean="0"/>
              <a:t>R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 varies by orders of magnitude.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600" dirty="0" smtClean="0"/>
              <a:t>HFDA measurements: 4 – 500 </a:t>
            </a:r>
            <a:r>
              <a:rPr lang="en-US" sz="1600" dirty="0" err="1" smtClean="0"/>
              <a:t>μΩ</a:t>
            </a:r>
            <a:r>
              <a:rPr lang="en-US" sz="1600" dirty="0" smtClean="0"/>
              <a:t>.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600" dirty="0" smtClean="0"/>
              <a:t>MSUT estimates: 1.2 </a:t>
            </a:r>
            <a:r>
              <a:rPr lang="en-US" sz="1600" dirty="0" err="1" smtClean="0"/>
              <a:t>μΩ</a:t>
            </a:r>
            <a:r>
              <a:rPr lang="en-US" sz="1600" dirty="0" smtClean="0"/>
              <a:t>. Called it </a:t>
            </a:r>
            <a:r>
              <a:rPr lang="en-US" sz="1600" i="1" dirty="0">
                <a:solidFill>
                  <a:srgbClr val="008000"/>
                </a:solidFill>
              </a:rPr>
              <a:t>“Eddy-Current Machine”</a:t>
            </a:r>
            <a:r>
              <a:rPr lang="en-US" sz="1600" dirty="0" smtClean="0"/>
              <a:t>!</a:t>
            </a:r>
            <a:endParaRPr lang="en-US" sz="1600" dirty="0"/>
          </a:p>
          <a:p>
            <a:pPr lvl="1">
              <a:lnSpc>
                <a:spcPct val="120000"/>
              </a:lnSpc>
              <a:defRPr/>
            </a:pPr>
            <a:r>
              <a:rPr lang="en-US" sz="1600" dirty="0" smtClean="0"/>
              <a:t>HQ calculations: 0.4 </a:t>
            </a:r>
            <a:r>
              <a:rPr lang="en-US" sz="1600" dirty="0"/>
              <a:t>– </a:t>
            </a:r>
            <a:r>
              <a:rPr lang="en-US" sz="1600" dirty="0" smtClean="0"/>
              <a:t>6 </a:t>
            </a:r>
            <a:r>
              <a:rPr lang="en-US" sz="1600" dirty="0" err="1" smtClean="0"/>
              <a:t>μΩ</a:t>
            </a:r>
            <a:r>
              <a:rPr lang="en-US" sz="1600" dirty="0" smtClean="0"/>
              <a:t>.</a:t>
            </a:r>
          </a:p>
          <a:p>
            <a:pPr>
              <a:lnSpc>
                <a:spcPct val="120000"/>
              </a:lnSpc>
              <a:defRPr/>
            </a:pPr>
            <a:r>
              <a:rPr lang="en-US" sz="1800" dirty="0"/>
              <a:t>Reproducibility is an issue.</a:t>
            </a:r>
          </a:p>
          <a:p>
            <a:pPr>
              <a:lnSpc>
                <a:spcPct val="120000"/>
              </a:lnSpc>
              <a:defRPr/>
            </a:pPr>
            <a:r>
              <a:rPr lang="en-US" sz="1800" dirty="0" smtClean="0"/>
              <a:t>Decay and Snap-back</a:t>
            </a:r>
            <a:endParaRPr lang="en-US" sz="1800" dirty="0"/>
          </a:p>
          <a:p>
            <a:pPr lvl="1">
              <a:lnSpc>
                <a:spcPct val="120000"/>
              </a:lnSpc>
              <a:defRPr/>
            </a:pPr>
            <a:r>
              <a:rPr lang="en-US" sz="1600" dirty="0" smtClean="0"/>
              <a:t>Interplay of boundary-induced coupling currents and</a:t>
            </a:r>
            <a:br>
              <a:rPr lang="en-US" sz="1600" dirty="0" smtClean="0"/>
            </a:br>
            <a:r>
              <a:rPr lang="en-US" sz="1600" dirty="0" smtClean="0"/>
              <a:t>strand magnetization.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600" dirty="0" smtClean="0"/>
              <a:t>BICCS are ISCCs on large </a:t>
            </a:r>
            <a:r>
              <a:rPr lang="en-US" sz="1600" dirty="0" err="1" smtClean="0"/>
              <a:t>loops,with</a:t>
            </a:r>
            <a:r>
              <a:rPr lang="en-US" sz="1600" dirty="0" smtClean="0"/>
              <a:t> long time constants.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EF9CB1-4BE0-4448-8991-95A0E4115045}" type="slidenum">
              <a:rPr lang="en-US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 descr="Screen Shot 2011-10-03 at 09.12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295" y="1056171"/>
            <a:ext cx="3068659" cy="19675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72679" y="349324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[7]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34258" y="312391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52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HQ </a:t>
            </a:r>
            <a:r>
              <a:rPr lang="en-US" dirty="0" smtClean="0"/>
              <a:t>experience</a:t>
            </a:r>
            <a:r>
              <a:rPr lang="en-US" dirty="0"/>
              <a:t> </a:t>
            </a:r>
            <a:r>
              <a:rPr lang="en-US" dirty="0" smtClean="0"/>
              <a:t>measurements.</a:t>
            </a:r>
          </a:p>
          <a:p>
            <a:pPr lvl="1"/>
            <a:r>
              <a:rPr lang="en-US" dirty="0" smtClean="0"/>
              <a:t>Cannot be reproduced in simulations.</a:t>
            </a:r>
          </a:p>
          <a:p>
            <a:pPr lvl="1"/>
            <a:r>
              <a:rPr lang="en-US" dirty="0" smtClean="0"/>
              <a:t>Need </a:t>
            </a:r>
            <a:r>
              <a:rPr lang="en-US" i="1" dirty="0" err="1"/>
              <a:t>R</a:t>
            </a:r>
            <a:r>
              <a:rPr lang="en-US" baseline="-25000" dirty="0" err="1"/>
              <a:t>c</a:t>
            </a:r>
            <a:r>
              <a:rPr lang="en-US" dirty="0" smtClean="0"/>
              <a:t> ~ 0.4 </a:t>
            </a:r>
            <a:r>
              <a:rPr lang="en-US" dirty="0" err="1" smtClean="0"/>
              <a:t>μΩ</a:t>
            </a:r>
            <a:r>
              <a:rPr lang="en-US" dirty="0" smtClean="0"/>
              <a:t> to get similar orders of magnitude.</a:t>
            </a:r>
          </a:p>
          <a:p>
            <a:pPr lvl="1"/>
            <a:r>
              <a:rPr lang="en-US" dirty="0" smtClean="0"/>
              <a:t>Large snap-back?</a:t>
            </a:r>
          </a:p>
          <a:p>
            <a:pPr lvl="1"/>
            <a:r>
              <a:rPr lang="en-US" dirty="0" smtClean="0"/>
              <a:t>Should be independently confirmed at CERN soon!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Eddy Currents </a:t>
            </a:r>
            <a:r>
              <a:rPr lang="en-US" dirty="0" smtClean="0"/>
              <a:t>2/3: HQ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5" descr="Screen Shot 2011-09-30 at 13.06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471" y="3146452"/>
            <a:ext cx="2859535" cy="213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creen Shot 2011-10-03 at 11.59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471" y="3138130"/>
            <a:ext cx="2859535" cy="2134555"/>
          </a:xfrm>
          <a:prstGeom prst="rect">
            <a:avLst/>
          </a:prstGeom>
        </p:spPr>
      </p:pic>
      <p:pic>
        <p:nvPicPr>
          <p:cNvPr id="9" name="Picture 8" descr="Screen Shot 2011-10-03 at 09.34.2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185" y="3146452"/>
            <a:ext cx="2847111" cy="2134555"/>
          </a:xfrm>
          <a:prstGeom prst="rect">
            <a:avLst/>
          </a:prstGeom>
        </p:spPr>
      </p:pic>
      <p:pic>
        <p:nvPicPr>
          <p:cNvPr id="10" name="Picture 9" descr="Screen Shot 2011-09-30 at 13.06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146452"/>
            <a:ext cx="2767231" cy="207610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459751" y="522256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91930" y="2821962"/>
            <a:ext cx="1775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Transfer Function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115236" y="2821962"/>
            <a:ext cx="1046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Sextupole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934200" y="2830353"/>
            <a:ext cx="1793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Relative </a:t>
            </a:r>
            <a:r>
              <a:rPr lang="en-US" sz="1400" dirty="0" err="1" smtClean="0"/>
              <a:t>Sextupole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112471" y="5351661"/>
            <a:ext cx="30333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Black curve (measured) and </a:t>
            </a:r>
            <a:br>
              <a:rPr lang="en-US" sz="1400" dirty="0" smtClean="0"/>
            </a:br>
            <a:r>
              <a:rPr lang="en-US" sz="1400" dirty="0" smtClean="0"/>
              <a:t>green curve (simulated) </a:t>
            </a:r>
            <a:br>
              <a:rPr lang="en-US" sz="1400" dirty="0" smtClean="0"/>
            </a:br>
            <a:r>
              <a:rPr lang="en-US" sz="1400" dirty="0" smtClean="0"/>
              <a:t>correspond to 60 A/s ramp rate.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62933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ISCCs in 11 T magnet</a:t>
            </a:r>
          </a:p>
          <a:p>
            <a:pPr lvl="1"/>
            <a:r>
              <a:rPr lang="en-US" dirty="0" smtClean="0"/>
              <a:t>Based on </a:t>
            </a:r>
            <a:r>
              <a:rPr lang="en-US" i="1" dirty="0" err="1" smtClean="0"/>
              <a:t>R</a:t>
            </a:r>
            <a:r>
              <a:rPr lang="en-US" baseline="-25000" dirty="0" err="1" smtClean="0"/>
              <a:t>c</a:t>
            </a:r>
            <a:r>
              <a:rPr lang="en-US" dirty="0" smtClean="0"/>
              <a:t> = 0.4 </a:t>
            </a:r>
            <a:r>
              <a:rPr lang="en-US" dirty="0" err="1" smtClean="0"/>
              <a:t>μΩ</a:t>
            </a:r>
            <a:r>
              <a:rPr lang="en-US" dirty="0" smtClean="0"/>
              <a:t> we give presumably worst-case field quality for the 11-T dipole.</a:t>
            </a:r>
          </a:p>
          <a:p>
            <a:pPr lvl="1"/>
            <a:r>
              <a:rPr lang="en-US" dirty="0" smtClean="0"/>
              <a:t>“Field advance” of ~ 4% due to ISCCs clearly visible </a:t>
            </a:r>
            <a:br>
              <a:rPr lang="en-US" dirty="0" smtClean="0"/>
            </a:br>
            <a:r>
              <a:rPr lang="en-US" dirty="0" smtClean="0"/>
              <a:t>in transfer function.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Probably need a cored cable to increase </a:t>
            </a:r>
            <a:r>
              <a:rPr lang="en-US" i="1" dirty="0" err="1" smtClean="0"/>
              <a:t>R</a:t>
            </a:r>
            <a:r>
              <a:rPr lang="en-US" baseline="-25000" dirty="0" err="1" smtClean="0"/>
              <a:t>c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Need to measure </a:t>
            </a:r>
            <a:r>
              <a:rPr lang="en-US" dirty="0" smtClean="0"/>
              <a:t>snap</a:t>
            </a:r>
            <a:r>
              <a:rPr lang="en-US" dirty="0"/>
              <a:t>-back at injection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without cored </a:t>
            </a:r>
            <a:r>
              <a:rPr lang="en-US" dirty="0" smtClean="0"/>
              <a:t>cable.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Eddy Currents </a:t>
            </a:r>
            <a:r>
              <a:rPr lang="en-US" dirty="0" smtClean="0"/>
              <a:t>2/</a:t>
            </a:r>
            <a:r>
              <a:rPr lang="en-US" dirty="0"/>
              <a:t>2: </a:t>
            </a:r>
            <a:r>
              <a:rPr lang="en-US" dirty="0" smtClean="0"/>
              <a:t>11 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Screen Shot 2011-10-03 at 18.36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28" y="2748403"/>
            <a:ext cx="2833065" cy="2066419"/>
          </a:xfrm>
          <a:prstGeom prst="rect">
            <a:avLst/>
          </a:prstGeom>
        </p:spPr>
      </p:pic>
      <p:pic>
        <p:nvPicPr>
          <p:cNvPr id="8" name="Picture 7" descr="Screen Shot 2011-10-03 at 18.37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145" y="2748367"/>
            <a:ext cx="2858842" cy="2066204"/>
          </a:xfrm>
          <a:prstGeom prst="rect">
            <a:avLst/>
          </a:prstGeom>
        </p:spPr>
      </p:pic>
      <p:pic>
        <p:nvPicPr>
          <p:cNvPr id="9" name="Picture 8" descr="Screen Shot 2011-10-03 at 18.37.2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87" y="2748403"/>
            <a:ext cx="2845198" cy="20664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1930" y="2594514"/>
            <a:ext cx="1775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Transfer Function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115236" y="2594514"/>
            <a:ext cx="1046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Sextupole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205848" y="2594514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Decapole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891930" y="3378793"/>
            <a:ext cx="461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DC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813738" y="4090353"/>
            <a:ext cx="787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 A/s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5306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42447"/>
            <a:ext cx="8305800" cy="5715000"/>
          </a:xfrm>
        </p:spPr>
        <p:txBody>
          <a:bodyPr/>
          <a:lstStyle/>
          <a:p>
            <a:pPr>
              <a:defRPr/>
            </a:pPr>
            <a:r>
              <a:rPr lang="en-US" dirty="0"/>
              <a:t>Beam-dynamics boundary conditions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see </a:t>
            </a:r>
            <a:r>
              <a:rPr lang="en-US" dirty="0"/>
              <a:t>talk by B. </a:t>
            </a:r>
            <a:r>
              <a:rPr lang="en-US" dirty="0" err="1"/>
              <a:t>Holzer</a:t>
            </a:r>
            <a:r>
              <a:rPr lang="en-US" dirty="0"/>
              <a:t>:</a:t>
            </a:r>
          </a:p>
          <a:p>
            <a:pPr lvl="1">
              <a:defRPr/>
            </a:pPr>
            <a:r>
              <a:rPr lang="en-US" i="1" dirty="0" smtClean="0"/>
              <a:t>B</a:t>
            </a:r>
            <a:r>
              <a:rPr lang="en-US" baseline="-25000" dirty="0" smtClean="0"/>
              <a:t>1</a:t>
            </a:r>
            <a:r>
              <a:rPr lang="en-US" dirty="0" smtClean="0"/>
              <a:t> matches MB.</a:t>
            </a:r>
          </a:p>
          <a:p>
            <a:pPr lvl="1">
              <a:defRPr/>
            </a:pPr>
            <a:r>
              <a:rPr lang="en-US" dirty="0" smtClean="0"/>
              <a:t>|</a:t>
            </a:r>
            <a:r>
              <a:rPr lang="en-US" i="1" dirty="0"/>
              <a:t>b</a:t>
            </a:r>
            <a:r>
              <a:rPr lang="en-US" baseline="-25000" dirty="0"/>
              <a:t>3</a:t>
            </a:r>
            <a:r>
              <a:rPr lang="en-US" dirty="0"/>
              <a:t>| </a:t>
            </a:r>
            <a:r>
              <a:rPr lang="en-US" dirty="0" smtClean="0"/>
              <a:t>below </a:t>
            </a:r>
            <a:r>
              <a:rPr lang="en-US" dirty="0"/>
              <a:t>20 </a:t>
            </a:r>
            <a:r>
              <a:rPr lang="en-US" dirty="0" smtClean="0"/>
              <a:t>units, correctable by spool</a:t>
            </a:r>
            <a:r>
              <a:rPr lang="en-US" dirty="0"/>
              <a:t>-piece </a:t>
            </a:r>
            <a:r>
              <a:rPr lang="en-US" dirty="0" smtClean="0"/>
              <a:t>correctors.</a:t>
            </a:r>
          </a:p>
          <a:p>
            <a:pPr lvl="1">
              <a:defRPr/>
            </a:pPr>
            <a:r>
              <a:rPr lang="en-US" dirty="0"/>
              <a:t>|</a:t>
            </a:r>
            <a:r>
              <a:rPr lang="en-US" i="1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| </a:t>
            </a:r>
            <a:r>
              <a:rPr lang="en-US" dirty="0"/>
              <a:t>below </a:t>
            </a:r>
            <a:r>
              <a:rPr lang="en-US" dirty="0" smtClean="0"/>
              <a:t>16 units.</a:t>
            </a:r>
          </a:p>
          <a:p>
            <a:pPr lvl="1">
              <a:defRPr/>
            </a:pPr>
            <a:r>
              <a:rPr lang="en-US" dirty="0"/>
              <a:t>|</a:t>
            </a:r>
            <a:r>
              <a:rPr lang="en-US" i="1" dirty="0" smtClean="0"/>
              <a:t>b</a:t>
            </a:r>
            <a:r>
              <a:rPr lang="en-US" baseline="-25000" dirty="0" smtClean="0"/>
              <a:t>5</a:t>
            </a:r>
            <a:r>
              <a:rPr lang="en-US" dirty="0" smtClean="0"/>
              <a:t>| </a:t>
            </a:r>
            <a:r>
              <a:rPr lang="en-US" dirty="0"/>
              <a:t>below </a:t>
            </a:r>
            <a:r>
              <a:rPr lang="en-US" dirty="0" smtClean="0"/>
              <a:t>5 units</a:t>
            </a:r>
            <a:r>
              <a:rPr lang="en-US" dirty="0"/>
              <a:t>.</a:t>
            </a:r>
          </a:p>
          <a:p>
            <a:pPr lvl="1">
              <a:defRPr/>
            </a:pPr>
            <a:r>
              <a:rPr lang="en-US" dirty="0" smtClean="0"/>
              <a:t>…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to </a:t>
            </a:r>
            <a:r>
              <a:rPr lang="en-US" dirty="0"/>
              <a:t>be confirmed </a:t>
            </a:r>
            <a:r>
              <a:rPr lang="en-US" dirty="0" smtClean="0"/>
              <a:t>by </a:t>
            </a:r>
            <a:r>
              <a:rPr lang="en-US" dirty="0"/>
              <a:t>B. </a:t>
            </a:r>
            <a:r>
              <a:rPr lang="en-US" dirty="0" err="1"/>
              <a:t>Holzer</a:t>
            </a:r>
            <a:r>
              <a:rPr lang="en-US" dirty="0"/>
              <a:t> for updated error tables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We can deliver with </a:t>
            </a:r>
          </a:p>
          <a:p>
            <a:pPr lvl="1">
              <a:defRPr/>
            </a:pPr>
            <a:r>
              <a:rPr lang="en-US" dirty="0" smtClean="0"/>
              <a:t>trim power converter,</a:t>
            </a:r>
          </a:p>
          <a:p>
            <a:pPr lvl="1">
              <a:defRPr/>
            </a:pPr>
            <a:r>
              <a:rPr lang="en-US" dirty="0" smtClean="0"/>
              <a:t>part</a:t>
            </a:r>
            <a:r>
              <a:rPr lang="en-US" dirty="0"/>
              <a:t>-compensation in coil geometry, </a:t>
            </a:r>
          </a:p>
          <a:p>
            <a:pPr lvl="1">
              <a:defRPr/>
            </a:pPr>
            <a:r>
              <a:rPr lang="en-US" dirty="0" smtClean="0"/>
              <a:t>passive </a:t>
            </a:r>
            <a:r>
              <a:rPr lang="en-US" dirty="0"/>
              <a:t>persistent-current compensation, </a:t>
            </a:r>
          </a:p>
          <a:p>
            <a:pPr lvl="1">
              <a:defRPr/>
            </a:pPr>
            <a:r>
              <a:rPr lang="en-US" dirty="0" smtClean="0"/>
              <a:t>adapted </a:t>
            </a:r>
            <a:r>
              <a:rPr lang="en-US" dirty="0" err="1"/>
              <a:t>precycle</a:t>
            </a:r>
            <a:r>
              <a:rPr lang="en-US" dirty="0"/>
              <a:t> (trim power converter)</a:t>
            </a:r>
            <a:r>
              <a:rPr lang="en-US" dirty="0" smtClean="0"/>
              <a:t>, </a:t>
            </a:r>
          </a:p>
          <a:p>
            <a:pPr lvl="1">
              <a:defRPr/>
            </a:pPr>
            <a:r>
              <a:rPr lang="en-US" dirty="0"/>
              <a:t>and </a:t>
            </a:r>
            <a:r>
              <a:rPr lang="en-US" dirty="0" smtClean="0"/>
              <a:t>cored </a:t>
            </a:r>
            <a:r>
              <a:rPr lang="en-US" dirty="0"/>
              <a:t>cable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Quality Requirements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65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Surviving a Fast Power-Abort 1/2: HQ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210" y="1031558"/>
            <a:ext cx="82296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HQ tests by M. </a:t>
            </a:r>
            <a:r>
              <a:rPr lang="en-US" sz="1800" dirty="0" err="1" smtClean="0"/>
              <a:t>Marchevsky</a:t>
            </a:r>
            <a:r>
              <a:rPr lang="en-US" sz="1800" dirty="0" smtClean="0"/>
              <a:t>, LBL and ROXIE simulations (    ).</a:t>
            </a:r>
          </a:p>
          <a:p>
            <a:pPr lvl="1">
              <a:defRPr/>
            </a:pPr>
            <a:r>
              <a:rPr lang="en-US" sz="1600" dirty="0" smtClean="0"/>
              <a:t>Positive ramps reproduced with </a:t>
            </a:r>
            <a:r>
              <a:rPr lang="en-US" sz="1600" dirty="0" err="1" smtClean="0"/>
              <a:t>R</a:t>
            </a:r>
            <a:r>
              <a:rPr lang="en-US" sz="1600" baseline="-25000" dirty="0" err="1" smtClean="0"/>
              <a:t>c</a:t>
            </a:r>
            <a:r>
              <a:rPr lang="en-US" sz="1600" dirty="0" smtClean="0"/>
              <a:t> = 6 </a:t>
            </a:r>
            <a:r>
              <a:rPr lang="en-US" sz="1600" dirty="0" err="1" smtClean="0"/>
              <a:t>μΩ</a:t>
            </a:r>
            <a:r>
              <a:rPr lang="en-US" sz="1600" dirty="0" smtClean="0"/>
              <a:t>.</a:t>
            </a:r>
          </a:p>
          <a:p>
            <a:pPr lvl="1">
              <a:defRPr/>
            </a:pPr>
            <a:r>
              <a:rPr lang="en-US" sz="1600" dirty="0" smtClean="0"/>
              <a:t>No cooling in the model </a:t>
            </a:r>
            <a:r>
              <a:rPr lang="en-US" sz="16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in reality </a:t>
            </a:r>
            <a:r>
              <a:rPr lang="en-US" sz="1600" dirty="0" err="1" smtClean="0">
                <a:solidFill>
                  <a:srgbClr val="FF0000"/>
                </a:solidFill>
              </a:rPr>
              <a:t>R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1600" dirty="0" smtClean="0">
                <a:solidFill>
                  <a:srgbClr val="FF0000"/>
                </a:solidFill>
              </a:rPr>
              <a:t> &lt; 6 </a:t>
            </a:r>
            <a:r>
              <a:rPr lang="en-US" sz="1600" dirty="0" err="1" smtClean="0">
                <a:solidFill>
                  <a:srgbClr val="FF0000"/>
                </a:solidFill>
              </a:rPr>
              <a:t>μΩ</a:t>
            </a:r>
            <a:r>
              <a:rPr lang="en-US" sz="16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C534-EC65-174F-9F22-5A4DD25F802A}" type="slidenum">
              <a:rPr lang="en-US"/>
              <a:pPr>
                <a:defRPr/>
              </a:pPr>
              <a:t>14</a:t>
            </a:fld>
            <a:endParaRPr lang="en-US"/>
          </a:p>
        </p:txBody>
      </p:sp>
      <p:grpSp>
        <p:nvGrpSpPr>
          <p:cNvPr id="9220" name="Group 11"/>
          <p:cNvGrpSpPr>
            <a:grpSpLocks/>
          </p:cNvGrpSpPr>
          <p:nvPr/>
        </p:nvGrpSpPr>
        <p:grpSpPr bwMode="auto">
          <a:xfrm>
            <a:off x="1461084" y="2243138"/>
            <a:ext cx="5922169" cy="4490562"/>
            <a:chOff x="1695624" y="1978290"/>
            <a:chExt cx="6580324" cy="4989445"/>
          </a:xfrm>
        </p:grpSpPr>
        <p:pic>
          <p:nvPicPr>
            <p:cNvPr id="9225" name="Picture 4" descr="Screen Shot 2011-09-30 at 11.36.4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8"/>
            <a:stretch>
              <a:fillRect/>
            </a:stretch>
          </p:blipFill>
          <p:spPr bwMode="auto">
            <a:xfrm>
              <a:off x="1695624" y="1978290"/>
              <a:ext cx="6580324" cy="4989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Multiply 5"/>
            <p:cNvSpPr/>
            <p:nvPr/>
          </p:nvSpPr>
          <p:spPr bwMode="auto">
            <a:xfrm>
              <a:off x="6520137" y="4756377"/>
              <a:ext cx="360369" cy="360358"/>
            </a:xfrm>
            <a:prstGeom prst="mathMultiply">
              <a:avLst/>
            </a:prstGeom>
            <a:solidFill>
              <a:srgbClr val="0000FF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Multiply 6"/>
            <p:cNvSpPr/>
            <p:nvPr/>
          </p:nvSpPr>
          <p:spPr bwMode="auto">
            <a:xfrm>
              <a:off x="5812097" y="4127736"/>
              <a:ext cx="360369" cy="360358"/>
            </a:xfrm>
            <a:prstGeom prst="mathMultiply">
              <a:avLst/>
            </a:prstGeom>
            <a:solidFill>
              <a:srgbClr val="0000FF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Multiply 7"/>
            <p:cNvSpPr/>
            <p:nvPr/>
          </p:nvSpPr>
          <p:spPr bwMode="auto">
            <a:xfrm>
              <a:off x="4459519" y="6027948"/>
              <a:ext cx="360369" cy="360357"/>
            </a:xfrm>
            <a:prstGeom prst="mathMultiply">
              <a:avLst/>
            </a:prstGeom>
            <a:solidFill>
              <a:srgbClr val="0000FF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" name="Multiply 9"/>
          <p:cNvSpPr/>
          <p:nvPr/>
        </p:nvSpPr>
        <p:spPr bwMode="auto">
          <a:xfrm>
            <a:off x="7840794" y="1071690"/>
            <a:ext cx="324326" cy="324327"/>
          </a:xfrm>
          <a:prstGeom prst="mathMultiply">
            <a:avLst/>
          </a:prstGeom>
          <a:solidFill>
            <a:srgbClr val="0000FF"/>
          </a:solidFill>
          <a:ln>
            <a:noFill/>
          </a:ln>
          <a:effectLst/>
        </p:spPr>
        <p:txBody>
          <a:bodyPr lIns="82296" tIns="41148" rIns="82296" bIns="41148"/>
          <a:lstStyle/>
          <a:p>
            <a:pPr>
              <a:defRPr/>
            </a:pPr>
            <a:endParaRPr lang="en-US"/>
          </a:p>
        </p:txBody>
      </p:sp>
      <p:sp>
        <p:nvSpPr>
          <p:cNvPr id="9222" name="Oval 12"/>
          <p:cNvSpPr>
            <a:spLocks noChangeArrowheads="1"/>
          </p:cNvSpPr>
          <p:nvPr/>
        </p:nvSpPr>
        <p:spPr bwMode="auto">
          <a:xfrm>
            <a:off x="3060237" y="4336257"/>
            <a:ext cx="777240" cy="1165860"/>
          </a:xfrm>
          <a:prstGeom prst="ellips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31468" y="245074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02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Surviving a Fast Power-Abort </a:t>
            </a:r>
            <a:r>
              <a:rPr lang="en-US" dirty="0" smtClean="0"/>
              <a:t>2/</a:t>
            </a:r>
            <a:r>
              <a:rPr lang="en-US" dirty="0"/>
              <a:t>2: </a:t>
            </a:r>
            <a:r>
              <a:rPr lang="en-US" dirty="0" smtClean="0"/>
              <a:t>11 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508" y="989832"/>
            <a:ext cx="83058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Higher losses and </a:t>
            </a:r>
            <a:br>
              <a:rPr lang="en-US" sz="1800" dirty="0" smtClean="0"/>
            </a:br>
            <a:r>
              <a:rPr lang="en-US" sz="1800" dirty="0" smtClean="0"/>
              <a:t>smaller heat capacity.</a:t>
            </a:r>
          </a:p>
          <a:p>
            <a:pPr eaLnBrk="1" hangingPunct="1">
              <a:defRPr/>
            </a:pPr>
            <a:r>
              <a:rPr lang="en-US" sz="1800" dirty="0" smtClean="0"/>
              <a:t>11-T quenches in simulations</a:t>
            </a:r>
            <a:br>
              <a:rPr lang="en-US" sz="1800" dirty="0" smtClean="0"/>
            </a:br>
            <a:r>
              <a:rPr lang="en-US" sz="1800" dirty="0" smtClean="0"/>
              <a:t>already at 11 kA!</a:t>
            </a:r>
          </a:p>
          <a:p>
            <a:pPr eaLnBrk="1" hangingPunct="1">
              <a:defRPr/>
            </a:pPr>
            <a:r>
              <a:rPr lang="en-US" sz="1800" dirty="0" smtClean="0"/>
              <a:t>Cored cable </a:t>
            </a:r>
            <a:r>
              <a:rPr lang="en-US" sz="1800" smtClean="0"/>
              <a:t>in HQM01 </a:t>
            </a:r>
            <a:r>
              <a:rPr lang="en-US" sz="1800" dirty="0" smtClean="0"/>
              <a:t>proved</a:t>
            </a:r>
            <a:br>
              <a:rPr lang="en-US" sz="1800" dirty="0" smtClean="0"/>
            </a:br>
            <a:r>
              <a:rPr lang="en-US" sz="1800" dirty="0" smtClean="0"/>
              <a:t>effective.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315D29-434C-454F-B985-47ED3BAC7B84}" type="slidenum">
              <a:rPr lang="en-US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40078"/>
              </p:ext>
            </p:extLst>
          </p:nvPr>
        </p:nvGraphicFramePr>
        <p:xfrm>
          <a:off x="4577922" y="885585"/>
          <a:ext cx="4265149" cy="182879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843433"/>
                <a:gridCol w="568686"/>
                <a:gridCol w="853030"/>
              </a:tblGrid>
              <a:tr h="26245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HQ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 T</a:t>
                      </a:r>
                      <a:endParaRPr lang="en-US" sz="1400" dirty="0"/>
                    </a:p>
                  </a:txBody>
                  <a:tcPr/>
                </a:tc>
              </a:tr>
              <a:tr h="262452">
                <a:tc>
                  <a:txBody>
                    <a:bodyPr/>
                    <a:lstStyle/>
                    <a:p>
                      <a:r>
                        <a:rPr lang="en-US" sz="1400" i="0" baseline="0" dirty="0" smtClean="0"/>
                        <a:t>No. of strands</a:t>
                      </a:r>
                      <a:endParaRPr lang="en-US" sz="140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40</a:t>
                      </a:r>
                    </a:p>
                  </a:txBody>
                  <a:tcPr/>
                </a:tc>
              </a:tr>
              <a:tr h="262452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Twist pitch (mm)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90-111</a:t>
                      </a:r>
                      <a:endParaRPr lang="en-US" sz="1400" dirty="0"/>
                    </a:p>
                  </a:txBody>
                  <a:tcPr/>
                </a:tc>
              </a:tr>
              <a:tr h="262452">
                <a:tc>
                  <a:txBody>
                    <a:bodyPr/>
                    <a:lstStyle/>
                    <a:p>
                      <a:r>
                        <a:rPr lang="en-US" sz="1400" i="1" baseline="0" dirty="0" err="1" smtClean="0"/>
                        <a:t>R</a:t>
                      </a:r>
                      <a:r>
                        <a:rPr lang="en-US" sz="1400" baseline="-25000" dirty="0" err="1" smtClean="0"/>
                        <a:t>c</a:t>
                      </a:r>
                      <a:r>
                        <a:rPr lang="en-US" sz="1400" baseline="-25000" dirty="0" smtClean="0"/>
                        <a:t> </a:t>
                      </a:r>
                      <a:r>
                        <a:rPr lang="en-US" sz="1400" baseline="0" dirty="0" smtClean="0"/>
                        <a:t>(</a:t>
                      </a:r>
                      <a:r>
                        <a:rPr lang="en-US" sz="1400" dirty="0" err="1" smtClean="0"/>
                        <a:t>μΩ</a:t>
                      </a:r>
                      <a:r>
                        <a:rPr lang="en-US" sz="1400" dirty="0" smtClean="0"/>
                        <a:t>)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7.5</a:t>
                      </a:r>
                      <a:endParaRPr lang="en-US" sz="1400" dirty="0"/>
                    </a:p>
                  </a:txBody>
                  <a:tcPr/>
                </a:tc>
              </a:tr>
              <a:tr h="262452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Op. Temp. (K)</a:t>
                      </a:r>
                      <a:endParaRPr lang="en-US" sz="140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1.9</a:t>
                      </a:r>
                      <a:endParaRPr lang="en-US" sz="1400" dirty="0"/>
                    </a:p>
                  </a:txBody>
                  <a:tcPr/>
                </a:tc>
              </a:tr>
              <a:tr h="262452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Losses in </a:t>
                      </a:r>
                      <a:r>
                        <a:rPr lang="en-US" sz="1400" baseline="0" dirty="0" err="1" smtClean="0"/>
                        <a:t>midplane</a:t>
                      </a:r>
                      <a:r>
                        <a:rPr lang="en-US" sz="1400" baseline="0" dirty="0" smtClean="0"/>
                        <a:t> turn (</a:t>
                      </a:r>
                      <a:r>
                        <a:rPr lang="en-US" sz="1400" baseline="0" dirty="0" err="1" smtClean="0"/>
                        <a:t>mW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Screen Shot 2011-10-02 at 17.58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010" y="2980072"/>
            <a:ext cx="4367591" cy="811567"/>
          </a:xfrm>
          <a:prstGeom prst="rect">
            <a:avLst/>
          </a:prstGeom>
        </p:spPr>
      </p:pic>
      <p:pic>
        <p:nvPicPr>
          <p:cNvPr id="7" name="Picture 6" descr="Screen Shot 2011-10-03 at 13.57.2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9" t="3129" r="3535"/>
          <a:stretch/>
        </p:blipFill>
        <p:spPr>
          <a:xfrm>
            <a:off x="6708418" y="3845628"/>
            <a:ext cx="1777716" cy="1781114"/>
          </a:xfrm>
          <a:prstGeom prst="rect">
            <a:avLst/>
          </a:prstGeom>
        </p:spPr>
      </p:pic>
      <p:pic>
        <p:nvPicPr>
          <p:cNvPr id="8" name="Picture 7" descr="Screen Shot 2011-10-03 at 13.56.46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0" t="3039"/>
          <a:stretch/>
        </p:blipFill>
        <p:spPr>
          <a:xfrm>
            <a:off x="4767552" y="3894853"/>
            <a:ext cx="1638654" cy="16588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74482" y="5598840"/>
            <a:ext cx="4884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Loss distribution in 11 T and HQ cross-section</a:t>
            </a:r>
            <a:endParaRPr lang="en-US" sz="1600" dirty="0"/>
          </a:p>
        </p:txBody>
      </p:sp>
      <p:pic>
        <p:nvPicPr>
          <p:cNvPr id="11" name="Picture 4" descr="Screen Shot 2011-10-02 at 13.13.3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10" y="3247276"/>
            <a:ext cx="3842417" cy="277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501534" y="360697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[9]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74630" y="338099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[3]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51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Cored Cable pro &amp; con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 smtClean="0"/>
              <a:t>SIS300 experience with core: </a:t>
            </a:r>
            <a:r>
              <a:rPr lang="en-US" sz="1800" i="1" dirty="0" err="1"/>
              <a:t>R</a:t>
            </a:r>
            <a:r>
              <a:rPr lang="en-US" sz="1800" baseline="-25000" dirty="0" err="1"/>
              <a:t>c</a:t>
            </a:r>
            <a:r>
              <a:rPr lang="en-US" sz="1800" dirty="0"/>
              <a:t> from </a:t>
            </a:r>
            <a:r>
              <a:rPr lang="en-US" sz="1800" dirty="0" err="1" smtClean="0"/>
              <a:t>μΩ</a:t>
            </a:r>
            <a:r>
              <a:rPr lang="en-US" sz="1800" dirty="0" smtClean="0"/>
              <a:t> to </a:t>
            </a:r>
            <a:r>
              <a:rPr lang="en-US" sz="1800" b="0" dirty="0" err="1" smtClean="0"/>
              <a:t>m</a:t>
            </a:r>
            <a:r>
              <a:rPr lang="en-US" sz="1800" dirty="0" err="1" smtClean="0"/>
              <a:t>Ω</a:t>
            </a:r>
            <a:r>
              <a:rPr lang="en-US" sz="1800" dirty="0"/>
              <a:t>!</a:t>
            </a:r>
            <a:r>
              <a:rPr lang="en-US" sz="1800" dirty="0" smtClean="0"/>
              <a:t> </a:t>
            </a:r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 smtClean="0"/>
              <a:t>Successful cabling tests for cored 11 T cable </a:t>
            </a:r>
            <a:br>
              <a:rPr lang="en-US" sz="1800" dirty="0" smtClean="0"/>
            </a:br>
            <a:r>
              <a:rPr lang="en-US" sz="1800" dirty="0" smtClean="0"/>
              <a:t>with 9.5 mm x 25 </a:t>
            </a:r>
            <a:r>
              <a:rPr lang="en-US" sz="1800" dirty="0" err="1" smtClean="0"/>
              <a:t>μm</a:t>
            </a:r>
            <a:r>
              <a:rPr lang="en-US" sz="1800" dirty="0" smtClean="0"/>
              <a:t> core.</a:t>
            </a:r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 smtClean="0"/>
              <a:t>Pros:</a:t>
            </a:r>
            <a:endParaRPr lang="en-US" sz="1800" dirty="0"/>
          </a:p>
          <a:p>
            <a:pPr lvl="1">
              <a:defRPr/>
            </a:pPr>
            <a:r>
              <a:rPr lang="en-US" sz="1600" dirty="0" smtClean="0"/>
              <a:t>Fast-power abort stability.</a:t>
            </a:r>
            <a:endParaRPr lang="en-US" sz="1600" dirty="0"/>
          </a:p>
          <a:p>
            <a:pPr lvl="1">
              <a:defRPr/>
            </a:pPr>
            <a:r>
              <a:rPr lang="en-US" sz="1600" dirty="0" smtClean="0"/>
              <a:t>Snap back reduction.</a:t>
            </a:r>
            <a:endParaRPr lang="en-US" sz="1600" dirty="0"/>
          </a:p>
          <a:p>
            <a:pPr lvl="1">
              <a:defRPr/>
            </a:pPr>
            <a:r>
              <a:rPr lang="en-US" sz="1600" dirty="0" err="1" smtClean="0"/>
              <a:t>Supression</a:t>
            </a:r>
            <a:r>
              <a:rPr lang="en-US" sz="1600" dirty="0" smtClean="0"/>
              <a:t> of ramp</a:t>
            </a:r>
            <a:r>
              <a:rPr lang="en-US" sz="1600" dirty="0"/>
              <a:t>-rate </a:t>
            </a:r>
            <a:r>
              <a:rPr lang="en-US" sz="1600" dirty="0" smtClean="0"/>
              <a:t>dependence of field quality.</a:t>
            </a:r>
            <a:endParaRPr lang="en-US" sz="1600" dirty="0"/>
          </a:p>
          <a:p>
            <a:pPr lvl="1">
              <a:defRPr/>
            </a:pPr>
            <a:r>
              <a:rPr lang="en-US" sz="1600" dirty="0" smtClean="0"/>
              <a:t>Increased reproducibility.</a:t>
            </a:r>
          </a:p>
          <a:p>
            <a:pPr lvl="1">
              <a:defRPr/>
            </a:pPr>
            <a:endParaRPr lang="en-US" sz="1600" dirty="0"/>
          </a:p>
          <a:p>
            <a:pPr eaLnBrk="1" hangingPunct="1">
              <a:defRPr/>
            </a:pPr>
            <a:r>
              <a:rPr lang="en-US" sz="1800" dirty="0" smtClean="0"/>
              <a:t>Cons:</a:t>
            </a:r>
          </a:p>
          <a:p>
            <a:pPr lvl="1">
              <a:defRPr/>
            </a:pPr>
            <a:r>
              <a:rPr lang="en-US" sz="1600" dirty="0" smtClean="0"/>
              <a:t>Less quench back for protection.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90637C-2354-E44A-BDBE-315A95B88C5C}" type="slidenum">
              <a:rPr lang="en-US"/>
              <a:pPr>
                <a:defRPr/>
              </a:pPr>
              <a:t>16</a:t>
            </a:fld>
            <a:endParaRPr lang="en-US"/>
          </a:p>
        </p:txBody>
      </p:sp>
      <p:pic>
        <p:nvPicPr>
          <p:cNvPr id="5" name="Picture 4" descr="Screen Shot 2011-10-03 at 10.04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46654" y="2111543"/>
            <a:ext cx="4016346" cy="434852"/>
          </a:xfrm>
          <a:prstGeom prst="rect">
            <a:avLst/>
          </a:prstGeom>
        </p:spPr>
      </p:pic>
      <p:pic>
        <p:nvPicPr>
          <p:cNvPr id="6" name="Picture 5" descr="Screen Shot 2011-10-03 at 10.05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654" y="2682073"/>
            <a:ext cx="4016346" cy="50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1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Magnet Protection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942" y="932970"/>
            <a:ext cx="83058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Design goals: </a:t>
            </a:r>
          </a:p>
          <a:p>
            <a:pPr lvl="1">
              <a:defRPr/>
            </a:pPr>
            <a:r>
              <a:rPr lang="en-US" sz="1600" dirty="0" smtClean="0"/>
              <a:t>Max. 400 K (to be discussed).</a:t>
            </a:r>
          </a:p>
          <a:p>
            <a:pPr lvl="1">
              <a:defRPr/>
            </a:pPr>
            <a:r>
              <a:rPr lang="en-US" sz="1600" dirty="0" smtClean="0"/>
              <a:t>Redundant heater systems.</a:t>
            </a:r>
          </a:p>
          <a:p>
            <a:pPr lvl="1">
              <a:defRPr/>
            </a:pPr>
            <a:r>
              <a:rPr lang="en-US" sz="1600" dirty="0" smtClean="0"/>
              <a:t>Robust (enough) detection thresholds.</a:t>
            </a:r>
          </a:p>
          <a:p>
            <a:pPr eaLnBrk="1" hangingPunct="1">
              <a:defRPr/>
            </a:pPr>
            <a:r>
              <a:rPr lang="en-US" sz="1800" dirty="0" smtClean="0"/>
              <a:t>Collaboration with LARP</a:t>
            </a:r>
          </a:p>
          <a:p>
            <a:pPr lvl="1">
              <a:defRPr/>
            </a:pPr>
            <a:r>
              <a:rPr lang="en-US" sz="1600" dirty="0" smtClean="0"/>
              <a:t>HQ results are being studied.</a:t>
            </a:r>
            <a:endParaRPr lang="en-US" dirty="0" smtClean="0"/>
          </a:p>
          <a:p>
            <a:pPr eaLnBrk="1" hangingPunct="1">
              <a:defRPr/>
            </a:pPr>
            <a:r>
              <a:rPr lang="en-US" sz="1800" dirty="0" smtClean="0"/>
              <a:t>Simulation results for 25 </a:t>
            </a:r>
            <a:r>
              <a:rPr lang="en-US" sz="1800" dirty="0" err="1" smtClean="0"/>
              <a:t>ms</a:t>
            </a:r>
            <a:r>
              <a:rPr lang="en-US" sz="1800" dirty="0" smtClean="0"/>
              <a:t> from </a:t>
            </a:r>
            <a:br>
              <a:rPr lang="en-US" sz="1800" dirty="0" smtClean="0"/>
            </a:br>
            <a:r>
              <a:rPr lang="en-US" sz="1800" dirty="0" smtClean="0"/>
              <a:t>quench to full heater efficiency, RRR = 200</a:t>
            </a:r>
          </a:p>
          <a:p>
            <a:pPr lvl="1">
              <a:defRPr/>
            </a:pPr>
            <a:r>
              <a:rPr lang="en-US" sz="1600" dirty="0" err="1" smtClean="0"/>
              <a:t>T</a:t>
            </a:r>
            <a:r>
              <a:rPr lang="en-US" sz="1600" baseline="-25000" dirty="0" err="1" smtClean="0"/>
              <a:t>peak</a:t>
            </a:r>
            <a:r>
              <a:rPr lang="en-US" sz="1600" dirty="0" smtClean="0"/>
              <a:t> = 480 K for outer-layer (OL) low-field heaters.</a:t>
            </a:r>
          </a:p>
          <a:p>
            <a:pPr lvl="1">
              <a:defRPr/>
            </a:pPr>
            <a:r>
              <a:rPr lang="en-US" sz="1600" dirty="0" err="1"/>
              <a:t>T</a:t>
            </a:r>
            <a:r>
              <a:rPr lang="en-US" sz="1600" baseline="-25000" dirty="0" err="1"/>
              <a:t>peak</a:t>
            </a:r>
            <a:r>
              <a:rPr lang="en-US" sz="1600" dirty="0" smtClean="0"/>
              <a:t> = 360 K for OL high-field heaters.</a:t>
            </a:r>
          </a:p>
          <a:p>
            <a:pPr lvl="1">
              <a:defRPr/>
            </a:pPr>
            <a:r>
              <a:rPr lang="en-US" sz="1600" dirty="0" err="1"/>
              <a:t>T</a:t>
            </a:r>
            <a:r>
              <a:rPr lang="en-US" sz="1600" baseline="-25000" dirty="0" err="1"/>
              <a:t>peak</a:t>
            </a:r>
            <a:r>
              <a:rPr lang="en-US" sz="1600" dirty="0" smtClean="0"/>
              <a:t> = 450 K for OL low-field heaters with quench-back.</a:t>
            </a:r>
          </a:p>
          <a:p>
            <a:pPr lvl="1">
              <a:defRPr/>
            </a:pPr>
            <a:r>
              <a:rPr lang="en-US" sz="1600" dirty="0" err="1"/>
              <a:t>T</a:t>
            </a:r>
            <a:r>
              <a:rPr lang="en-US" sz="1600" baseline="-25000" dirty="0" err="1"/>
              <a:t>peak</a:t>
            </a:r>
            <a:r>
              <a:rPr lang="en-US" sz="1600" dirty="0"/>
              <a:t> = </a:t>
            </a:r>
            <a:r>
              <a:rPr lang="en-US" sz="1600" dirty="0" smtClean="0"/>
              <a:t>300 K </a:t>
            </a:r>
            <a:r>
              <a:rPr lang="en-US" sz="1600" dirty="0"/>
              <a:t>for </a:t>
            </a:r>
            <a:r>
              <a:rPr lang="en-US" sz="1600" dirty="0" smtClean="0"/>
              <a:t>intra-layer </a:t>
            </a:r>
            <a:r>
              <a:rPr lang="en-US" sz="1600" dirty="0"/>
              <a:t>low-field </a:t>
            </a:r>
            <a:r>
              <a:rPr lang="en-US" sz="1600" dirty="0" smtClean="0"/>
              <a:t>heaters.</a:t>
            </a:r>
          </a:p>
          <a:p>
            <a:pPr>
              <a:defRPr/>
            </a:pPr>
            <a:r>
              <a:rPr lang="en-US" sz="1800" dirty="0" smtClean="0"/>
              <a:t>Single-aperture demonstrator will help to validate the model.</a:t>
            </a:r>
          </a:p>
          <a:p>
            <a:pPr lvl="1">
              <a:defRPr/>
            </a:pPr>
            <a:r>
              <a:rPr lang="en-US" sz="1600" dirty="0" smtClean="0"/>
              <a:t>Heaters between inner and outer layer </a:t>
            </a:r>
            <a:r>
              <a:rPr lang="en-US" sz="1600" dirty="0"/>
              <a:t>should be </a:t>
            </a:r>
            <a:r>
              <a:rPr lang="en-US" sz="1600" dirty="0" smtClean="0"/>
              <a:t>studied, </a:t>
            </a:r>
            <a:br>
              <a:rPr lang="en-US" sz="1600" dirty="0" smtClean="0"/>
            </a:br>
            <a:r>
              <a:rPr lang="en-US" sz="1600" dirty="0" smtClean="0"/>
              <a:t>tested in short-model coil (11-T SMC).</a:t>
            </a:r>
          </a:p>
          <a:p>
            <a:pPr lvl="1">
              <a:defRPr/>
            </a:pPr>
            <a:r>
              <a:rPr lang="en-US" sz="1600" dirty="0" smtClean="0"/>
              <a:t>Temperature measurements and refined thermal model to improve peak temperature estimates.</a:t>
            </a:r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2DF2EA-0E83-034A-8359-FB269BEFE124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6" name="Picture 5" descr="Screen shot 2011-05-05 at 8.21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261" y="838200"/>
            <a:ext cx="3115098" cy="246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84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51924"/>
            <a:ext cx="8305800" cy="5715000"/>
          </a:xfrm>
        </p:spPr>
        <p:txBody>
          <a:bodyPr/>
          <a:lstStyle/>
          <a:p>
            <a:r>
              <a:rPr lang="en-US" dirty="0" smtClean="0"/>
              <a:t>Transfer function: trim power converter</a:t>
            </a:r>
          </a:p>
          <a:p>
            <a:r>
              <a:rPr lang="en-US" dirty="0" smtClean="0"/>
              <a:t>Field Quality</a:t>
            </a:r>
          </a:p>
          <a:p>
            <a:pPr lvl="1"/>
            <a:r>
              <a:rPr lang="en-US" dirty="0" smtClean="0"/>
              <a:t>Yoke: thinner collars, part-compensation in coil layout.</a:t>
            </a:r>
          </a:p>
          <a:p>
            <a:pPr lvl="1"/>
            <a:r>
              <a:rPr lang="en-US" dirty="0" smtClean="0"/>
              <a:t>3D: by design ok, check field quality based on real winding.</a:t>
            </a:r>
          </a:p>
          <a:p>
            <a:pPr lvl="1"/>
            <a:r>
              <a:rPr lang="en-US" dirty="0" smtClean="0"/>
              <a:t>PCs: solutions exist for a range of assumptions.</a:t>
            </a:r>
          </a:p>
          <a:p>
            <a:pPr lvl="1"/>
            <a:r>
              <a:rPr lang="en-US" dirty="0" smtClean="0"/>
              <a:t>ISCCs: most likely we need a cored cable. </a:t>
            </a:r>
          </a:p>
          <a:p>
            <a:pPr lvl="1"/>
            <a:r>
              <a:rPr lang="en-US" dirty="0" smtClean="0"/>
              <a:t>Snap back:</a:t>
            </a:r>
            <a:r>
              <a:rPr lang="en-US" dirty="0"/>
              <a:t> t</a:t>
            </a:r>
            <a:r>
              <a:rPr lang="en-US" dirty="0" smtClean="0"/>
              <a:t>oo early to quantify – cored cable should help.</a:t>
            </a:r>
          </a:p>
          <a:p>
            <a:pPr lvl="1"/>
            <a:r>
              <a:rPr lang="en-US" dirty="0" smtClean="0"/>
              <a:t>Coil deformation: will be studied shortly.</a:t>
            </a:r>
          </a:p>
          <a:p>
            <a:r>
              <a:rPr lang="en-US" dirty="0" smtClean="0"/>
              <a:t>Magnet protection</a:t>
            </a:r>
          </a:p>
          <a:p>
            <a:pPr lvl="1"/>
            <a:r>
              <a:rPr lang="en-US" dirty="0" smtClean="0"/>
              <a:t>Develop fast and efficient heaters, possibly between layers.</a:t>
            </a:r>
          </a:p>
          <a:p>
            <a:pPr lvl="1"/>
            <a:r>
              <a:rPr lang="en-US" dirty="0" smtClean="0"/>
              <a:t>Use SMC as test bed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With test results: determine thresholds for QPS and </a:t>
            </a:r>
            <a:r>
              <a:rPr lang="en-US" dirty="0" err="1" smtClean="0"/>
              <a:t>nQPS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Thanks to LARP for sharing data!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51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Literature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/>
              <a:t>X. Wang, Summary of HQ01e Magnetic Measurements, Version 0a, LBL Internal Note, 09/08/2011</a:t>
            </a:r>
            <a:r>
              <a:rPr lang="en-US" sz="1500" b="0" dirty="0" smtClean="0"/>
              <a:t>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/>
              <a:t>M. </a:t>
            </a:r>
            <a:r>
              <a:rPr lang="en-US" sz="1500" b="0" dirty="0" err="1" smtClean="0"/>
              <a:t>Marchevsky</a:t>
            </a:r>
            <a:r>
              <a:rPr lang="en-US" sz="1500" b="0" dirty="0"/>
              <a:t>,</a:t>
            </a:r>
            <a:r>
              <a:rPr lang="en-US" sz="1500" b="0" dirty="0" smtClean="0"/>
              <a:t> </a:t>
            </a:r>
            <a:r>
              <a:rPr lang="en-US" sz="1500" b="0" dirty="0"/>
              <a:t>HQ01e Quench </a:t>
            </a:r>
            <a:r>
              <a:rPr lang="en-US" sz="1500" b="0" dirty="0" smtClean="0"/>
              <a:t>Performance, HQ Meeting 2011/08/10.</a:t>
            </a:r>
            <a:endParaRPr lang="en-US" sz="1500" b="0" dirty="0"/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/>
              <a:t>G. </a:t>
            </a:r>
            <a:r>
              <a:rPr lang="en-US" sz="1500" b="0" dirty="0" err="1" smtClean="0"/>
              <a:t>Chlachidze</a:t>
            </a:r>
            <a:r>
              <a:rPr lang="en-US" sz="1500" b="0" dirty="0"/>
              <a:t>,</a:t>
            </a:r>
            <a:r>
              <a:rPr lang="en-US" sz="1500" b="0" dirty="0" smtClean="0"/>
              <a:t> </a:t>
            </a:r>
            <a:r>
              <a:rPr lang="en-US" sz="1500" b="0" dirty="0"/>
              <a:t>HQM01 Test </a:t>
            </a:r>
            <a:r>
              <a:rPr lang="en-US" sz="1500" b="0" dirty="0" smtClean="0"/>
              <a:t>Results</a:t>
            </a:r>
            <a:r>
              <a:rPr lang="en-US" sz="1500" b="0" dirty="0"/>
              <a:t>, HQ Meeting 2011/08/10</a:t>
            </a:r>
            <a:r>
              <a:rPr lang="en-US" sz="1500" b="0" dirty="0" smtClean="0"/>
              <a:t>.</a:t>
            </a:r>
            <a:endParaRPr lang="en-US" sz="1500" b="0" dirty="0"/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/>
              <a:t>E. </a:t>
            </a:r>
            <a:r>
              <a:rPr lang="en-US" sz="1500" b="0" dirty="0" err="1"/>
              <a:t>Barzi</a:t>
            </a:r>
            <a:r>
              <a:rPr lang="en-US" sz="1500" b="0" dirty="0"/>
              <a:t> et al., Passive correction of the persistent current effect in Nb3Sn accelerator magnets, IEEE Transactions on Applied Superconductivity, Vol. 13, No. 2, June 2003.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/>
              <a:t>C. </a:t>
            </a:r>
            <a:r>
              <a:rPr lang="en-US" sz="1500" b="0" dirty="0" err="1"/>
              <a:t>Völlinger</a:t>
            </a:r>
            <a:r>
              <a:rPr lang="en-US" sz="1500" b="0" dirty="0"/>
              <a:t> et al., Compensation of Magnetization Effects in Superconducting Accelerator Magnets, IEEE Transactions on Applied Superconductivity, Vol. 12, No. 1, March 2002.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 smtClean="0"/>
              <a:t>M. Wilson et al., Cored Rutherford Cables for the GSI Fast Ramping Synchrotron, IEEE Transactions on Applied Superconductivity, Col. 13, No. 2, June 2003.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 smtClean="0"/>
              <a:t>A. den </a:t>
            </a:r>
            <a:r>
              <a:rPr lang="en-US" sz="1500" b="0" dirty="0" err="1" smtClean="0"/>
              <a:t>Ouden</a:t>
            </a:r>
            <a:r>
              <a:rPr lang="en-US" sz="1500" b="0" dirty="0" smtClean="0"/>
              <a:t> et al., Application of Nb3Sn Superconductors in High-Field Accelerator Magnets, IEEE Transactions </a:t>
            </a:r>
            <a:r>
              <a:rPr lang="en-US" sz="1500" b="0" dirty="0" err="1" smtClean="0"/>
              <a:t>pn</a:t>
            </a:r>
            <a:r>
              <a:rPr lang="en-US" sz="1500" b="0" dirty="0" smtClean="0"/>
              <a:t> Applied </a:t>
            </a:r>
            <a:r>
              <a:rPr lang="en-US" sz="1500" b="0" dirty="0" err="1" smtClean="0"/>
              <a:t>Superconductibity</a:t>
            </a:r>
            <a:r>
              <a:rPr lang="en-US" sz="1500" b="0" dirty="0" smtClean="0"/>
              <a:t>, Vol. 7, No. 2, June 1997.</a:t>
            </a:r>
            <a:endParaRPr lang="en-US" sz="1500" b="0" dirty="0"/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 smtClean="0"/>
              <a:t>A. </a:t>
            </a:r>
            <a:r>
              <a:rPr lang="en-US" sz="1500" b="0" dirty="0" err="1" smtClean="0"/>
              <a:t>Zlobin</a:t>
            </a:r>
            <a:r>
              <a:rPr lang="en-US" sz="1500" b="0" dirty="0" smtClean="0"/>
              <a:t> et al., R&amp;D of Nb3Sn Accelerator Magnets at </a:t>
            </a:r>
            <a:r>
              <a:rPr lang="en-US" sz="1500" b="0" dirty="0" err="1" smtClean="0"/>
              <a:t>Fermilab</a:t>
            </a:r>
            <a:r>
              <a:rPr lang="en-US" sz="1500" b="0" dirty="0" smtClean="0"/>
              <a:t>, IEEE Transactions on Applied Superconductivity, Vol. 15, No. 2, June 2005.</a:t>
            </a:r>
            <a:endParaRPr lang="en-US" sz="1500" b="0" dirty="0"/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 smtClean="0"/>
              <a:t>A</a:t>
            </a:r>
            <a:r>
              <a:rPr lang="en-US" sz="1500" b="0" dirty="0"/>
              <a:t>. </a:t>
            </a:r>
            <a:r>
              <a:rPr lang="en-US" sz="1500" b="0" dirty="0" err="1"/>
              <a:t>Verweij</a:t>
            </a:r>
            <a:r>
              <a:rPr lang="en-US" sz="1500" b="0" dirty="0"/>
              <a:t>. Electrodynamics of Superconducting Cables in Accelerator Magnets. PhD thesis, University of </a:t>
            </a:r>
            <a:r>
              <a:rPr lang="en-US" sz="1500" b="0" dirty="0" err="1"/>
              <a:t>Twente</a:t>
            </a:r>
            <a:r>
              <a:rPr lang="en-US" sz="1500" b="0" dirty="0"/>
              <a:t> </a:t>
            </a:r>
            <a:r>
              <a:rPr lang="en-US" sz="1500" b="0" dirty="0" err="1"/>
              <a:t>Enschede</a:t>
            </a:r>
            <a:r>
              <a:rPr lang="en-US" sz="1500" b="0" dirty="0"/>
              <a:t>, 1995</a:t>
            </a:r>
            <a:r>
              <a:rPr lang="en-US" sz="1500" b="0" dirty="0" smtClean="0"/>
              <a:t>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500" b="0" dirty="0" smtClean="0"/>
              <a:t>ROXIE, http://</a:t>
            </a:r>
            <a:r>
              <a:rPr lang="en-US" sz="1500" b="0" dirty="0" err="1" smtClean="0"/>
              <a:t>cern.ch</a:t>
            </a:r>
            <a:r>
              <a:rPr lang="en-US" sz="1500" b="0" dirty="0" smtClean="0"/>
              <a:t>/</a:t>
            </a:r>
            <a:r>
              <a:rPr lang="en-US" sz="1500" b="0" dirty="0" err="1" smtClean="0"/>
              <a:t>roxie</a:t>
            </a:r>
            <a:r>
              <a:rPr lang="en-US" sz="1500" b="0" dirty="0" smtClean="0"/>
              <a:t>.</a:t>
            </a:r>
            <a:endParaRPr lang="en-US" sz="15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27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24D54D-97D2-D149-89C1-BD88FD4A7DD2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/>
        <p:txBody>
          <a:bodyPr rIns="116840"/>
          <a:lstStyle/>
          <a:p>
            <a:pPr eaLnBrk="1" hangingPunct="1">
              <a:defRPr/>
            </a:pPr>
            <a:r>
              <a:rPr lang="en-US" dirty="0">
                <a:sym typeface="Trebuchet MS" charset="0"/>
              </a:rPr>
              <a:t>Contents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02587"/>
            <a:ext cx="8583096" cy="5715000"/>
          </a:xfrm>
        </p:spPr>
        <p:txBody>
          <a:bodyPr rIns="228600"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dirty="0" smtClean="0"/>
              <a:t>What are the design goals in terms of:</a:t>
            </a:r>
          </a:p>
          <a:p>
            <a:pPr lvl="1">
              <a:lnSpc>
                <a:spcPct val="150000"/>
              </a:lnSpc>
              <a:defRPr/>
            </a:pPr>
            <a:r>
              <a:rPr lang="en-US" dirty="0" smtClean="0"/>
              <a:t>Transfer function</a:t>
            </a:r>
          </a:p>
          <a:p>
            <a:pPr lvl="1">
              <a:lnSpc>
                <a:spcPct val="150000"/>
              </a:lnSpc>
              <a:defRPr/>
            </a:pPr>
            <a:r>
              <a:rPr lang="en-US" dirty="0" smtClean="0"/>
              <a:t>Field quality</a:t>
            </a:r>
          </a:p>
          <a:p>
            <a:pPr lvl="1">
              <a:lnSpc>
                <a:spcPct val="150000"/>
              </a:lnSpc>
              <a:defRPr/>
            </a:pPr>
            <a:r>
              <a:rPr lang="en-US" dirty="0" smtClean="0"/>
              <a:t>Magnet protection</a:t>
            </a:r>
          </a:p>
          <a:p>
            <a:pPr>
              <a:lnSpc>
                <a:spcPct val="150000"/>
              </a:lnSpc>
              <a:defRPr/>
            </a:pPr>
            <a:r>
              <a:rPr lang="en-US" dirty="0" smtClean="0"/>
              <a:t>What are the challenges?</a:t>
            </a:r>
          </a:p>
          <a:p>
            <a:pPr lvl="1">
              <a:lnSpc>
                <a:spcPct val="150000"/>
              </a:lnSpc>
              <a:defRPr/>
            </a:pPr>
            <a:r>
              <a:rPr lang="en-US" dirty="0" smtClean="0"/>
              <a:t>Based on HQ, MSUT, HFDA experience and ROXIE simulations.</a:t>
            </a:r>
          </a:p>
          <a:p>
            <a:pPr>
              <a:lnSpc>
                <a:spcPct val="150000"/>
              </a:lnSpc>
              <a:defRPr/>
            </a:pPr>
            <a:r>
              <a:rPr lang="en-US" dirty="0" smtClean="0"/>
              <a:t>How do we </a:t>
            </a:r>
            <a:r>
              <a:rPr lang="en-US" dirty="0" err="1" smtClean="0"/>
              <a:t>inted</a:t>
            </a:r>
            <a:r>
              <a:rPr lang="en-US" dirty="0" smtClean="0"/>
              <a:t> to cope with them?</a:t>
            </a:r>
          </a:p>
          <a:p>
            <a:pPr lvl="1">
              <a:lnSpc>
                <a:spcPct val="150000"/>
              </a:lnSpc>
              <a:defRPr/>
            </a:pPr>
            <a:r>
              <a:rPr lang="en-US" dirty="0" smtClean="0"/>
              <a:t>Based on simulations.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8459629" y="6480810"/>
            <a:ext cx="254318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/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fld id="{664079E0-E57A-C449-9126-D1E5A8CD769C}" type="slidenum">
              <a:rPr lang="en-US" sz="1100">
                <a:solidFill>
                  <a:srgbClr val="808080"/>
                </a:solidFill>
                <a:ea typeface="ＭＳ Ｐゴシック" charset="0"/>
              </a:rPr>
              <a:pPr algn="ctr" eaLnBrk="1" hangingPunct="1"/>
              <a:t>2</a:t>
            </a:fld>
            <a:endParaRPr lang="en-US" sz="1100">
              <a:solidFill>
                <a:srgbClr val="80808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30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Transfer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210" y="837247"/>
            <a:ext cx="8503086" cy="5715000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A discrepancy between MB and 11 T is inevitable:</a:t>
            </a:r>
            <a:endParaRPr lang="en-US" sz="1800" dirty="0"/>
          </a:p>
          <a:p>
            <a:pPr lvl="1">
              <a:defRPr/>
            </a:pPr>
            <a:r>
              <a:rPr lang="en-US" sz="1600" dirty="0" smtClean="0"/>
              <a:t>More turns than MB (56 vs. 40) 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/>
              <a:t> 11 T dipole is stronger low field.</a:t>
            </a:r>
          </a:p>
          <a:p>
            <a:pPr lvl="1">
              <a:defRPr/>
            </a:pPr>
            <a:r>
              <a:rPr lang="en-US" sz="1600" dirty="0" smtClean="0"/>
              <a:t>More saturation 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/>
              <a:t> reduction of transfer function at high field.</a:t>
            </a:r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 smtClean="0"/>
              <a:t>Remedy:</a:t>
            </a:r>
          </a:p>
          <a:p>
            <a:pPr lvl="1">
              <a:defRPr/>
            </a:pPr>
            <a:r>
              <a:rPr lang="en-US" sz="1600" dirty="0" smtClean="0"/>
              <a:t>No space for correctors (~ 1 m MCBC/MCBY needed).</a:t>
            </a:r>
          </a:p>
          <a:p>
            <a:pPr lvl="1">
              <a:defRPr/>
            </a:pPr>
            <a:r>
              <a:rPr lang="en-US" sz="1600" dirty="0" smtClean="0"/>
              <a:t>300 A trim power converter. </a:t>
            </a:r>
            <a:br>
              <a:rPr lang="en-US" sz="1600" dirty="0" smtClean="0"/>
            </a:br>
            <a:r>
              <a:rPr lang="en-US" sz="1600" dirty="0" smtClean="0"/>
              <a:t>Preferred: </a:t>
            </a:r>
            <a:r>
              <a:rPr lang="en-US" sz="1600" dirty="0" err="1" smtClean="0"/>
              <a:t>monopolar</a:t>
            </a:r>
            <a:r>
              <a:rPr lang="en-US" sz="1600" dirty="0" smtClean="0"/>
              <a:t> to avoid voltage peaks that perturb QPS.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79B5DE-A421-AB4A-AD66-66C576091AA9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410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78" y="1819637"/>
            <a:ext cx="5422281" cy="3149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11-10-02 at 20.22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611" y="3800391"/>
            <a:ext cx="5468685" cy="16017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42274" y="5125139"/>
            <a:ext cx="1980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Courtesy of H. </a:t>
            </a:r>
            <a:r>
              <a:rPr lang="en-US" sz="1200" dirty="0" err="1"/>
              <a:t>Thiessen</a:t>
            </a:r>
            <a:r>
              <a:rPr lang="en-US" sz="1200" dirty="0"/>
              <a:t> </a:t>
            </a:r>
          </a:p>
        </p:txBody>
      </p:sp>
      <p:pic>
        <p:nvPicPr>
          <p:cNvPr id="7" name="Picture 6" descr="Screen Shot 2011-10-04 at 11.12.5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571" y="2103947"/>
            <a:ext cx="1742157" cy="1118020"/>
          </a:xfrm>
          <a:prstGeom prst="rect">
            <a:avLst/>
          </a:prstGeom>
        </p:spPr>
      </p:pic>
      <p:pic>
        <p:nvPicPr>
          <p:cNvPr id="8" name="Picture 7" descr="Screen Shot 2011-10-04 at 11.15.0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2" t="13853" r="5239" b="5632"/>
          <a:stretch/>
        </p:blipFill>
        <p:spPr>
          <a:xfrm>
            <a:off x="7345530" y="1980442"/>
            <a:ext cx="1791408" cy="13211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3376" y="3221967"/>
            <a:ext cx="56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724676" y="324656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19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Field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4280"/>
            <a:ext cx="8686800" cy="57150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dirty="0" smtClean="0"/>
              <a:t>What effects need to be considered?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en-US" sz="2000" dirty="0" smtClean="0"/>
              <a:t>Geometric from coil transport current.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en-US" sz="2000" dirty="0" smtClean="0"/>
              <a:t>Yoke saturation, cross-talk.</a:t>
            </a:r>
          </a:p>
          <a:p>
            <a:pPr lvl="1">
              <a:lnSpc>
                <a:spcPct val="130000"/>
              </a:lnSpc>
              <a:defRPr/>
            </a:pPr>
            <a:r>
              <a:rPr lang="en-US" sz="2000" dirty="0"/>
              <a:t>3D field quality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en-US" sz="2000" dirty="0" smtClean="0"/>
              <a:t>Persistent current effects.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en-US" sz="2000" dirty="0" smtClean="0"/>
              <a:t>Cable eddy currents.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en-US" sz="2000" dirty="0" smtClean="0"/>
              <a:t>Decay and snapback.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en-US" sz="2000" dirty="0" smtClean="0"/>
              <a:t>Coil deformation during assembly, cool-down, </a:t>
            </a:r>
            <a:br>
              <a:rPr lang="en-US" sz="2000" dirty="0" smtClean="0"/>
            </a:br>
            <a:r>
              <a:rPr lang="en-US" sz="2000" dirty="0" smtClean="0"/>
              <a:t>and powering.</a:t>
            </a:r>
          </a:p>
          <a:p>
            <a:pPr lvl="1" eaLnBrk="1" hangingPunct="1">
              <a:lnSpc>
                <a:spcPct val="130000"/>
              </a:lnSpc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433D6C-48B3-414B-A88B-CC4EDA4FFA67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13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Coil and Yoke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338" y="1052280"/>
            <a:ext cx="8615957" cy="57150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marL="0" indent="0" eaLnBrk="1" hangingPunct="1">
              <a:buNone/>
              <a:defRPr/>
            </a:pPr>
            <a:endParaRPr lang="en-US" dirty="0"/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Coil geometric </a:t>
            </a:r>
            <a:r>
              <a:rPr lang="en-US" dirty="0" err="1" smtClean="0"/>
              <a:t>multipoles</a:t>
            </a:r>
            <a:r>
              <a:rPr lang="en-US" dirty="0" smtClean="0"/>
              <a:t> &lt; 1 unit @ 17 mm.</a:t>
            </a:r>
          </a:p>
          <a:p>
            <a:pPr eaLnBrk="1" hangingPunct="1">
              <a:defRPr/>
            </a:pPr>
            <a:r>
              <a:rPr lang="en-US" dirty="0" smtClean="0"/>
              <a:t>Yoke design</a:t>
            </a:r>
          </a:p>
          <a:p>
            <a:pPr lvl="1">
              <a:defRPr/>
            </a:pPr>
            <a:r>
              <a:rPr lang="en-US" dirty="0" smtClean="0"/>
              <a:t>The cut-outs on top of the aperture reduce the </a:t>
            </a:r>
            <a:r>
              <a:rPr lang="en-US" i="1" dirty="0" smtClean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 variation by 4.7 units as compared to a circular shape.</a:t>
            </a:r>
          </a:p>
          <a:p>
            <a:pPr lvl="1">
              <a:defRPr/>
            </a:pPr>
            <a:r>
              <a:rPr lang="en-US" dirty="0" smtClean="0"/>
              <a:t>The holes in the yoke reduce the </a:t>
            </a:r>
            <a:r>
              <a:rPr lang="en-US" i="1" dirty="0" smtClean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 variation by 2.4 units. </a:t>
            </a:r>
          </a:p>
          <a:p>
            <a:pPr lvl="1">
              <a:defRPr/>
            </a:pPr>
            <a:r>
              <a:rPr lang="en-US" dirty="0" smtClean="0"/>
              <a:t>The two holes in the yoke insert reduce the </a:t>
            </a:r>
            <a:r>
              <a:rPr lang="en-US" i="1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 variation from 16 to 12 units. </a:t>
            </a:r>
          </a:p>
          <a:p>
            <a:pPr lvl="1">
              <a:defRPr/>
            </a:pPr>
            <a:r>
              <a:rPr lang="en-US" dirty="0" smtClean="0"/>
              <a:t>Remedy for </a:t>
            </a:r>
            <a:r>
              <a:rPr lang="en-US" i="1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: thinner collars are being studied.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A6AD53-734A-FE4B-A218-DFA73493C171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6148" name="Picture 6" descr="Screen Shot 2011-09-29 at 17.41.5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8" t="11504"/>
          <a:stretch>
            <a:fillRect/>
          </a:stretch>
        </p:blipFill>
        <p:spPr bwMode="auto">
          <a:xfrm>
            <a:off x="294323" y="1532892"/>
            <a:ext cx="2234565" cy="17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 descr="Screen Shot 2011-09-29 at 18.41.4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842" y="1015684"/>
            <a:ext cx="2828925" cy="285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Twin_muer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72085" y="1075517"/>
            <a:ext cx="3230297" cy="242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7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97973"/>
            <a:ext cx="8305800" cy="5195455"/>
          </a:xfrm>
        </p:spPr>
        <p:txBody>
          <a:bodyPr/>
          <a:lstStyle/>
          <a:p>
            <a:r>
              <a:rPr lang="en-US" sz="1800" dirty="0" smtClean="0"/>
              <a:t>3-D integrated harmonics vs. 2-D harmonics @ </a:t>
            </a:r>
            <a:r>
              <a:rPr lang="en-US" sz="1800" i="1" dirty="0" err="1" smtClean="0"/>
              <a:t>I</a:t>
            </a:r>
            <a:r>
              <a:rPr lang="en-US" sz="1800" baseline="-25000" dirty="0" err="1" smtClean="0"/>
              <a:t>nom</a:t>
            </a:r>
            <a:endParaRPr lang="en-US" sz="1800" dirty="0" smtClean="0"/>
          </a:p>
          <a:p>
            <a:pPr lvl="1"/>
            <a:r>
              <a:rPr lang="en-US" sz="1600" dirty="0" smtClean="0"/>
              <a:t>Optimized 3-D coil design.</a:t>
            </a:r>
          </a:p>
          <a:p>
            <a:pPr lvl="1"/>
            <a:r>
              <a:rPr lang="en-US" sz="1600" dirty="0"/>
              <a:t>C</a:t>
            </a:r>
            <a:r>
              <a:rPr lang="en-US" sz="1600" dirty="0" smtClean="0"/>
              <a:t>ross-talk in the ends </a:t>
            </a:r>
            <a:r>
              <a:rPr lang="en-US" sz="1600" dirty="0"/>
              <a:t> 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/>
              <a:t> increase in </a:t>
            </a:r>
            <a:r>
              <a:rPr lang="en-US" sz="1600" i="1" dirty="0" smtClean="0"/>
              <a:t>b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Need to control winding accuracy.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3-D Field Quality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458" y="2299509"/>
            <a:ext cx="3356556" cy="276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593471"/>
              </p:ext>
            </p:extLst>
          </p:nvPr>
        </p:nvGraphicFramePr>
        <p:xfrm>
          <a:off x="1450380" y="2431367"/>
          <a:ext cx="2128439" cy="182879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24789"/>
                <a:gridCol w="780901"/>
                <a:gridCol w="722749"/>
              </a:tblGrid>
              <a:tr h="2570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2-D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3-D</a:t>
                      </a:r>
                      <a:endParaRPr lang="en-US" sz="1400" dirty="0"/>
                    </a:p>
                  </a:txBody>
                  <a:tcPr/>
                </a:tc>
              </a:tr>
              <a:tr h="257000">
                <a:tc>
                  <a:txBody>
                    <a:bodyPr/>
                    <a:lstStyle/>
                    <a:p>
                      <a:r>
                        <a:rPr lang="en-US" sz="14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en-US" sz="1400" b="1" baseline="-25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1400" b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-12.5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-15.8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57000"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b</a:t>
                      </a:r>
                      <a:r>
                        <a:rPr lang="en-US" sz="1400" baseline="-25000" dirty="0" smtClean="0"/>
                        <a:t>3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7.4</a:t>
                      </a:r>
                    </a:p>
                  </a:txBody>
                  <a:tcPr/>
                </a:tc>
              </a:tr>
              <a:tr h="257000"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b</a:t>
                      </a:r>
                      <a:r>
                        <a:rPr lang="en-US" sz="1400" baseline="-25000" dirty="0" smtClean="0"/>
                        <a:t>5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</a:tr>
              <a:tr h="257000"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b</a:t>
                      </a:r>
                      <a:r>
                        <a:rPr lang="en-US" sz="1400" baseline="-25000" dirty="0" smtClean="0"/>
                        <a:t>7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-0.2</a:t>
                      </a:r>
                      <a:endParaRPr lang="en-US" sz="1400" dirty="0"/>
                    </a:p>
                  </a:txBody>
                  <a:tcPr/>
                </a:tc>
              </a:tr>
              <a:tr h="257000"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b</a:t>
                      </a:r>
                      <a:r>
                        <a:rPr lang="en-US" sz="1400" baseline="-25000" dirty="0" smtClean="0"/>
                        <a:t>9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 descr="P1000217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3" t="18594" b="23521"/>
          <a:stretch/>
        </p:blipFill>
        <p:spPr>
          <a:xfrm>
            <a:off x="3692555" y="5126679"/>
            <a:ext cx="2717518" cy="1299427"/>
          </a:xfrm>
          <a:prstGeom prst="rect">
            <a:avLst/>
          </a:prstGeom>
        </p:spPr>
      </p:pic>
      <p:pic>
        <p:nvPicPr>
          <p:cNvPr id="9" name="Picture 8" descr="Screen shot 2011-03-18 at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4936314"/>
            <a:ext cx="1927563" cy="1708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3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279120"/>
            <a:ext cx="3140368" cy="252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2"/>
          <p:cNvSpPr>
            <a:spLocks noGrp="1"/>
          </p:cNvSpPr>
          <p:nvPr>
            <p:ph idx="1"/>
          </p:nvPr>
        </p:nvSpPr>
        <p:spPr>
          <a:xfrm>
            <a:off x="62944" y="1143000"/>
            <a:ext cx="8305800" cy="57150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dirty="0" smtClean="0"/>
              <a:t>Strand magnetization: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400" dirty="0" smtClean="0"/>
              <a:t>7μm </a:t>
            </a:r>
            <a:r>
              <a:rPr lang="en-US" sz="1400" dirty="0" err="1" smtClean="0"/>
              <a:t>fil</a:t>
            </a:r>
            <a:r>
              <a:rPr lang="en-US" sz="1400" dirty="0" smtClean="0"/>
              <a:t>. </a:t>
            </a:r>
            <a:r>
              <a:rPr lang="en-US" sz="1400" dirty="0" err="1" smtClean="0"/>
              <a:t>Nb</a:t>
            </a:r>
            <a:r>
              <a:rPr lang="en-US" sz="1400" dirty="0" smtClean="0"/>
              <a:t>-Ti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400" dirty="0" smtClean="0"/>
              <a:t>46μm </a:t>
            </a:r>
            <a:r>
              <a:rPr lang="en-US" sz="1400" dirty="0" err="1"/>
              <a:t>fil</a:t>
            </a:r>
            <a:r>
              <a:rPr lang="en-US" sz="1400" dirty="0"/>
              <a:t>. </a:t>
            </a:r>
            <a:r>
              <a:rPr lang="en-US" sz="1400" dirty="0" smtClean="0"/>
              <a:t>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1400" dirty="0" smtClean="0"/>
              <a:t>d</a:t>
            </a:r>
            <a:r>
              <a:rPr lang="en-US" sz="1400" baseline="-25000" dirty="0" smtClean="0"/>
              <a:t>in </a:t>
            </a:r>
            <a:r>
              <a:rPr lang="en-US" sz="1400" dirty="0" smtClean="0"/>
              <a:t>= 42 </a:t>
            </a:r>
            <a:r>
              <a:rPr lang="en-US" sz="1400" dirty="0" err="1" smtClean="0"/>
              <a:t>μm</a:t>
            </a:r>
            <a:r>
              <a:rPr lang="en-US" sz="1400" dirty="0" smtClean="0"/>
              <a:t> / </a:t>
            </a:r>
            <a:r>
              <a:rPr lang="en-US" sz="1400" dirty="0" err="1" smtClean="0"/>
              <a:t>d</a:t>
            </a:r>
            <a:r>
              <a:rPr lang="en-US" sz="1400" baseline="-25000" dirty="0" err="1" smtClean="0"/>
              <a:t>out</a:t>
            </a:r>
            <a:r>
              <a:rPr lang="en-US" sz="1400" dirty="0" smtClean="0"/>
              <a:t>= 34 </a:t>
            </a:r>
            <a:r>
              <a:rPr lang="en-US" sz="1400" dirty="0" err="1" smtClean="0"/>
              <a:t>μm</a:t>
            </a:r>
            <a:r>
              <a:rPr lang="en-US" sz="1400" dirty="0" smtClean="0"/>
              <a:t>. </a:t>
            </a:r>
            <a:r>
              <a:rPr lang="en-US" sz="1400" dirty="0" err="1" smtClean="0"/>
              <a:t>fil</a:t>
            </a:r>
            <a:r>
              <a:rPr lang="en-US" sz="1400" dirty="0" smtClean="0"/>
              <a:t>. 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Persistent Currents 1/3: Nb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Sn &amp; </a:t>
            </a:r>
            <a:r>
              <a:rPr lang="en-US" sz="2600" dirty="0" err="1" smtClean="0"/>
              <a:t>Nb</a:t>
            </a:r>
            <a:r>
              <a:rPr lang="en-US" sz="2600" dirty="0" smtClean="0"/>
              <a:t>-Ti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" name="Picture 11" descr="Screen Shot 2011-10-03 at 08.56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540" y="916980"/>
            <a:ext cx="1007439" cy="1050265"/>
          </a:xfrm>
          <a:prstGeom prst="rect">
            <a:avLst/>
          </a:prstGeom>
        </p:spPr>
      </p:pic>
      <p:pic>
        <p:nvPicPr>
          <p:cNvPr id="13" name="Picture 6" descr="1mm 102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265" y="994265"/>
            <a:ext cx="1101568" cy="110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1mm 102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4" t="8336" r="27106" b="74124"/>
          <a:stretch>
            <a:fillRect/>
          </a:stretch>
        </p:blipFill>
        <p:spPr bwMode="auto">
          <a:xfrm>
            <a:off x="6706713" y="1512903"/>
            <a:ext cx="1533048" cy="153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4"/>
          <p:cNvSpPr txBox="1">
            <a:spLocks noChangeArrowheads="1"/>
          </p:cNvSpPr>
          <p:nvPr/>
        </p:nvSpPr>
        <p:spPr bwMode="auto">
          <a:xfrm>
            <a:off x="7161055" y="1512903"/>
            <a:ext cx="902871" cy="3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>
            <a:spAutoFit/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Nb</a:t>
            </a:r>
            <a:r>
              <a:rPr lang="en-US" baseline="-25000"/>
              <a:t>3</a:t>
            </a:r>
            <a:r>
              <a:rPr lang="en-US"/>
              <a:t>Sn</a:t>
            </a:r>
          </a:p>
        </p:txBody>
      </p:sp>
      <p:sp>
        <p:nvSpPr>
          <p:cNvPr id="16" name="Oval 25"/>
          <p:cNvSpPr>
            <a:spLocks noChangeArrowheads="1"/>
          </p:cNvSpPr>
          <p:nvPr/>
        </p:nvSpPr>
        <p:spPr bwMode="auto">
          <a:xfrm>
            <a:off x="6966746" y="1837229"/>
            <a:ext cx="555783" cy="555784"/>
          </a:xfrm>
          <a:prstGeom prst="ellips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auto">
          <a:xfrm>
            <a:off x="7076759" y="1944385"/>
            <a:ext cx="340043" cy="340043"/>
          </a:xfrm>
          <a:prstGeom prst="ellips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296" tIns="41148" rIns="82296" bIns="41148"/>
          <a:lstStyle/>
          <a:p>
            <a:endParaRPr lang="en-US"/>
          </a:p>
        </p:txBody>
      </p:sp>
      <p:cxnSp>
        <p:nvCxnSpPr>
          <p:cNvPr id="18" name="Straight Connector 17"/>
          <p:cNvCxnSpPr/>
          <p:nvPr/>
        </p:nvCxnSpPr>
        <p:spPr bwMode="auto">
          <a:xfrm flipH="1" flipV="1">
            <a:off x="7445376" y="2303001"/>
            <a:ext cx="234315" cy="24717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7409658" y="2057256"/>
            <a:ext cx="355758" cy="3143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TextBox 35"/>
          <p:cNvSpPr txBox="1">
            <a:spLocks noChangeArrowheads="1"/>
          </p:cNvSpPr>
          <p:nvPr/>
        </p:nvSpPr>
        <p:spPr bwMode="auto">
          <a:xfrm>
            <a:off x="7679691" y="1967245"/>
            <a:ext cx="689053" cy="3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>
            <a:spAutoFit/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d</a:t>
            </a:r>
            <a:r>
              <a:rPr lang="en-US" baseline="-25000"/>
              <a:t>inner</a:t>
            </a:r>
          </a:p>
        </p:txBody>
      </p:sp>
      <p:sp>
        <p:nvSpPr>
          <p:cNvPr id="21" name="TextBox 36"/>
          <p:cNvSpPr txBox="1">
            <a:spLocks noChangeArrowheads="1"/>
          </p:cNvSpPr>
          <p:nvPr/>
        </p:nvSpPr>
        <p:spPr bwMode="auto">
          <a:xfrm>
            <a:off x="7572535" y="2465879"/>
            <a:ext cx="698571" cy="3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>
            <a:spAutoFit/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d</a:t>
            </a:r>
            <a:r>
              <a:rPr lang="en-US" baseline="-25000"/>
              <a:t>outer</a:t>
            </a:r>
          </a:p>
        </p:txBody>
      </p:sp>
      <p:pic>
        <p:nvPicPr>
          <p:cNvPr id="22" name="Picture 21" descr="Screen Shot 2011-10-02 at 22.27.3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084" y="927922"/>
            <a:ext cx="1080504" cy="112496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6454588" y="1944385"/>
            <a:ext cx="252125" cy="34004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6" name="Picture 35" descr="Screen Shot 2011-10-04 at 00.35.4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429" y="3197583"/>
            <a:ext cx="4264771" cy="3051737"/>
          </a:xfrm>
          <a:prstGeom prst="rect">
            <a:avLst/>
          </a:prstGeom>
        </p:spPr>
      </p:pic>
      <p:cxnSp>
        <p:nvCxnSpPr>
          <p:cNvPr id="38" name="Straight Connector 37"/>
          <p:cNvCxnSpPr/>
          <p:nvPr/>
        </p:nvCxnSpPr>
        <p:spPr bwMode="auto">
          <a:xfrm>
            <a:off x="5578733" y="3364431"/>
            <a:ext cx="0" cy="244514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5578733" y="5639265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5000" dirty="0" err="1" smtClean="0"/>
              <a:t>inj</a:t>
            </a:r>
            <a:endParaRPr lang="en-US" baseline="-25000" dirty="0"/>
          </a:p>
        </p:txBody>
      </p:sp>
      <p:pic>
        <p:nvPicPr>
          <p:cNvPr id="46" name="Picture 45" descr="Screen Shot 2011-10-04 at 00.40.0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4" y="3197583"/>
            <a:ext cx="4290308" cy="3051737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 bwMode="auto">
          <a:xfrm>
            <a:off x="6312417" y="994265"/>
            <a:ext cx="293821" cy="27569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926776" y="3197583"/>
            <a:ext cx="3522079" cy="2811014"/>
            <a:chOff x="4932040" y="3250707"/>
            <a:chExt cx="3522079" cy="2811014"/>
          </a:xfrm>
        </p:grpSpPr>
        <p:grpSp>
          <p:nvGrpSpPr>
            <p:cNvPr id="53" name="Group 52"/>
            <p:cNvGrpSpPr/>
            <p:nvPr/>
          </p:nvGrpSpPr>
          <p:grpSpPr>
            <a:xfrm>
              <a:off x="4932040" y="3250707"/>
              <a:ext cx="3522079" cy="2811014"/>
              <a:chOff x="4932040" y="3250707"/>
              <a:chExt cx="3522079" cy="2811014"/>
            </a:xfrm>
          </p:grpSpPr>
          <p:pic>
            <p:nvPicPr>
              <p:cNvPr id="50" name="Picture 49" descr="Screen Shot 2011-10-04 at 00.47.09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32040" y="3250707"/>
                <a:ext cx="3522079" cy="2811014"/>
              </a:xfrm>
              <a:prstGeom prst="rect">
                <a:avLst/>
              </a:prstGeom>
            </p:spPr>
          </p:pic>
          <p:cxnSp>
            <p:nvCxnSpPr>
              <p:cNvPr id="51" name="Straight Connector 50"/>
              <p:cNvCxnSpPr/>
              <p:nvPr/>
            </p:nvCxnSpPr>
            <p:spPr bwMode="auto">
              <a:xfrm>
                <a:off x="5475224" y="3336000"/>
                <a:ext cx="0" cy="2539917"/>
              </a:xfrm>
              <a:prstGeom prst="line">
                <a:avLst/>
              </a:prstGeom>
              <a:noFill/>
              <a:ln w="2222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5" name="Straight Arrow Connector 54"/>
            <p:cNvCxnSpPr/>
            <p:nvPr/>
          </p:nvCxnSpPr>
          <p:spPr bwMode="auto">
            <a:xfrm flipV="1">
              <a:off x="6035709" y="5487348"/>
              <a:ext cx="418879" cy="151917"/>
            </a:xfrm>
            <a:prstGeom prst="straightConnector1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6" name="Straight Arrow Connector 55"/>
            <p:cNvCxnSpPr/>
            <p:nvPr/>
          </p:nvCxnSpPr>
          <p:spPr bwMode="auto">
            <a:xfrm>
              <a:off x="5826269" y="4729164"/>
              <a:ext cx="418879" cy="218742"/>
            </a:xfrm>
            <a:prstGeom prst="straightConnector1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94019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Persistent Currents 2/3: HQ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46" y="838200"/>
            <a:ext cx="8305800" cy="57150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dirty="0" smtClean="0"/>
              <a:t>HQ experience: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1400" dirty="0" smtClean="0"/>
              <a:t>0.8 mm RRP 2 coils with 70 </a:t>
            </a:r>
            <a:r>
              <a:rPr lang="en-US" sz="1400" dirty="0" err="1" smtClean="0"/>
              <a:t>μm</a:t>
            </a:r>
            <a:r>
              <a:rPr lang="en-US" sz="1400" dirty="0" smtClean="0"/>
              <a:t> filaments and</a:t>
            </a:r>
            <a:br>
              <a:rPr lang="en-US" sz="1400" dirty="0" smtClean="0"/>
            </a:br>
            <a:r>
              <a:rPr lang="en-US" sz="1400" dirty="0" smtClean="0"/>
              <a:t>2 coils with 52 </a:t>
            </a:r>
            <a:r>
              <a:rPr lang="en-US" sz="1400" dirty="0" err="1" smtClean="0"/>
              <a:t>μm</a:t>
            </a:r>
            <a:r>
              <a:rPr lang="en-US" sz="1400" dirty="0" smtClean="0"/>
              <a:t> filaments.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1400" dirty="0" smtClean="0"/>
              <a:t>ROXIE persistent current simulation based on </a:t>
            </a:r>
            <a:br>
              <a:rPr lang="en-US" sz="1400" dirty="0" smtClean="0"/>
            </a:br>
            <a:r>
              <a:rPr lang="en-US" sz="1400" dirty="0" smtClean="0"/>
              <a:t>LBL </a:t>
            </a:r>
            <a:r>
              <a:rPr lang="en-US" sz="1400" i="1" dirty="0" err="1" smtClean="0"/>
              <a:t>J</a:t>
            </a:r>
            <a:r>
              <a:rPr lang="en-US" sz="1400" baseline="-25000" dirty="0" err="1" smtClean="0"/>
              <a:t>c</a:t>
            </a:r>
            <a:r>
              <a:rPr lang="en-US" sz="1400" dirty="0" smtClean="0"/>
              <a:t> fit and crude assumptions </a:t>
            </a:r>
            <a:br>
              <a:rPr lang="en-US" sz="1400" dirty="0" smtClean="0"/>
            </a:br>
            <a:r>
              <a:rPr lang="en-US" sz="1400" dirty="0" smtClean="0"/>
              <a:t>70 </a:t>
            </a:r>
            <a:r>
              <a:rPr lang="en-US" sz="1400" dirty="0" err="1" smtClean="0"/>
              <a:t>μm</a:t>
            </a:r>
            <a:r>
              <a:rPr lang="en-US" sz="1400" dirty="0" smtClean="0"/>
              <a:t> </a:t>
            </a:r>
            <a:r>
              <a:rPr lang="en-US" sz="1400" dirty="0" err="1" smtClean="0"/>
              <a:t>fil</a:t>
            </a:r>
            <a:r>
              <a:rPr lang="en-US" sz="1400" dirty="0" smtClean="0"/>
              <a:t>.: d</a:t>
            </a:r>
            <a:r>
              <a:rPr lang="en-US" sz="1400" baseline="-25000" dirty="0" smtClean="0"/>
              <a:t>in </a:t>
            </a:r>
            <a:r>
              <a:rPr lang="en-US" sz="1400" dirty="0" smtClean="0"/>
              <a:t>= 58 </a:t>
            </a:r>
            <a:r>
              <a:rPr lang="en-US" sz="1400" dirty="0" err="1" smtClean="0"/>
              <a:t>μm</a:t>
            </a:r>
            <a:r>
              <a:rPr lang="en-US" sz="1400" dirty="0" smtClean="0"/>
              <a:t> / </a:t>
            </a:r>
            <a:r>
              <a:rPr lang="en-US" sz="1400" dirty="0" err="1" smtClean="0"/>
              <a:t>d</a:t>
            </a:r>
            <a:r>
              <a:rPr lang="en-US" sz="1400" baseline="-25000" dirty="0" err="1" smtClean="0"/>
              <a:t>out</a:t>
            </a:r>
            <a:r>
              <a:rPr lang="en-US" sz="1400" dirty="0" smtClean="0"/>
              <a:t>= 46 </a:t>
            </a:r>
            <a:r>
              <a:rPr lang="en-US" sz="1400" dirty="0" err="1" smtClean="0"/>
              <a:t>μm</a:t>
            </a:r>
            <a:r>
              <a:rPr lang="en-US" sz="1400" dirty="0" smtClean="0"/>
              <a:t> and</a:t>
            </a:r>
            <a:br>
              <a:rPr lang="en-US" sz="1400" dirty="0" smtClean="0"/>
            </a:br>
            <a:r>
              <a:rPr lang="en-US" sz="1400" dirty="0" smtClean="0"/>
              <a:t>52 </a:t>
            </a:r>
            <a:r>
              <a:rPr lang="en-US" sz="1400" dirty="0" err="1" smtClean="0"/>
              <a:t>μm</a:t>
            </a:r>
            <a:r>
              <a:rPr lang="en-US" sz="1400" dirty="0" smtClean="0"/>
              <a:t> </a:t>
            </a:r>
            <a:r>
              <a:rPr lang="en-US" sz="1400" dirty="0" err="1" smtClean="0"/>
              <a:t>fil</a:t>
            </a:r>
            <a:r>
              <a:rPr lang="en-US" sz="1400" dirty="0" smtClean="0"/>
              <a:t>.: d</a:t>
            </a:r>
            <a:r>
              <a:rPr lang="en-US" sz="1400" baseline="-25000" dirty="0" smtClean="0"/>
              <a:t>in </a:t>
            </a:r>
            <a:r>
              <a:rPr lang="en-US" sz="1400" dirty="0" smtClean="0"/>
              <a:t>= 42 </a:t>
            </a:r>
            <a:r>
              <a:rPr lang="en-US" sz="1400" dirty="0" err="1" smtClean="0"/>
              <a:t>μm</a:t>
            </a:r>
            <a:r>
              <a:rPr lang="en-US" sz="1400" dirty="0" smtClean="0"/>
              <a:t> / </a:t>
            </a:r>
            <a:r>
              <a:rPr lang="en-US" sz="1400" dirty="0" err="1" smtClean="0"/>
              <a:t>d</a:t>
            </a:r>
            <a:r>
              <a:rPr lang="en-US" sz="1400" baseline="-25000" dirty="0" err="1" smtClean="0"/>
              <a:t>out</a:t>
            </a:r>
            <a:r>
              <a:rPr lang="en-US" sz="1400" dirty="0" smtClean="0"/>
              <a:t>= 34 </a:t>
            </a:r>
            <a:r>
              <a:rPr lang="en-US" sz="1400" dirty="0" err="1" smtClean="0"/>
              <a:t>μm</a:t>
            </a:r>
            <a:r>
              <a:rPr lang="en-US" sz="1400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A5C1F3-2939-8046-B377-DF45A6AA6096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3076" name="Picture 6" descr="1mm 102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265" y="994265"/>
            <a:ext cx="1101568" cy="110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1mm 102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4" t="8336" r="27106" b="74124"/>
          <a:stretch>
            <a:fillRect/>
          </a:stretch>
        </p:blipFill>
        <p:spPr bwMode="auto">
          <a:xfrm>
            <a:off x="6706713" y="1512903"/>
            <a:ext cx="1533048" cy="153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24"/>
          <p:cNvSpPr txBox="1">
            <a:spLocks noChangeArrowheads="1"/>
          </p:cNvSpPr>
          <p:nvPr/>
        </p:nvSpPr>
        <p:spPr bwMode="auto">
          <a:xfrm>
            <a:off x="7161055" y="1512903"/>
            <a:ext cx="902871" cy="3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>
            <a:spAutoFit/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Nb</a:t>
            </a:r>
            <a:r>
              <a:rPr lang="en-US" baseline="-25000"/>
              <a:t>3</a:t>
            </a:r>
            <a:r>
              <a:rPr lang="en-US"/>
              <a:t>Sn</a:t>
            </a:r>
          </a:p>
        </p:txBody>
      </p:sp>
      <p:sp>
        <p:nvSpPr>
          <p:cNvPr id="3079" name="Oval 25"/>
          <p:cNvSpPr>
            <a:spLocks noChangeArrowheads="1"/>
          </p:cNvSpPr>
          <p:nvPr/>
        </p:nvSpPr>
        <p:spPr bwMode="auto">
          <a:xfrm>
            <a:off x="6966746" y="1837229"/>
            <a:ext cx="555783" cy="555784"/>
          </a:xfrm>
          <a:prstGeom prst="ellips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3080" name="Oval 26"/>
          <p:cNvSpPr>
            <a:spLocks noChangeArrowheads="1"/>
          </p:cNvSpPr>
          <p:nvPr/>
        </p:nvSpPr>
        <p:spPr bwMode="auto">
          <a:xfrm>
            <a:off x="7076759" y="1944385"/>
            <a:ext cx="340043" cy="340043"/>
          </a:xfrm>
          <a:prstGeom prst="ellips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296" tIns="41148" rIns="82296" bIns="41148"/>
          <a:lstStyle/>
          <a:p>
            <a:endParaRPr lang="en-US"/>
          </a:p>
        </p:txBody>
      </p:sp>
      <p:cxnSp>
        <p:nvCxnSpPr>
          <p:cNvPr id="29" name="Straight Connector 28"/>
          <p:cNvCxnSpPr/>
          <p:nvPr/>
        </p:nvCxnSpPr>
        <p:spPr bwMode="auto">
          <a:xfrm flipH="1" flipV="1">
            <a:off x="7445376" y="2303001"/>
            <a:ext cx="234315" cy="24717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 flipH="1">
            <a:off x="7409658" y="2057256"/>
            <a:ext cx="355758" cy="3143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83" name="TextBox 35"/>
          <p:cNvSpPr txBox="1">
            <a:spLocks noChangeArrowheads="1"/>
          </p:cNvSpPr>
          <p:nvPr/>
        </p:nvSpPr>
        <p:spPr bwMode="auto">
          <a:xfrm>
            <a:off x="7679691" y="1967245"/>
            <a:ext cx="689053" cy="3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>
            <a:spAutoFit/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d</a:t>
            </a:r>
            <a:r>
              <a:rPr lang="en-US" baseline="-25000"/>
              <a:t>inner</a:t>
            </a:r>
          </a:p>
        </p:txBody>
      </p:sp>
      <p:sp>
        <p:nvSpPr>
          <p:cNvPr id="3084" name="TextBox 36"/>
          <p:cNvSpPr txBox="1">
            <a:spLocks noChangeArrowheads="1"/>
          </p:cNvSpPr>
          <p:nvPr/>
        </p:nvSpPr>
        <p:spPr bwMode="auto">
          <a:xfrm>
            <a:off x="7572535" y="2465879"/>
            <a:ext cx="698571" cy="3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>
            <a:spAutoFit/>
          </a:bodyPr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d</a:t>
            </a:r>
            <a:r>
              <a:rPr lang="en-US" baseline="-25000"/>
              <a:t>outer</a:t>
            </a:r>
          </a:p>
        </p:txBody>
      </p:sp>
      <p:pic>
        <p:nvPicPr>
          <p:cNvPr id="3086" name="Picture 40" descr="Screen Shot 2011-09-30 at 15.03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10" y="3279140"/>
            <a:ext cx="3900284" cy="3117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11-10-02 at 17.35.1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007" y="3144473"/>
            <a:ext cx="4377691" cy="3252458"/>
          </a:xfrm>
          <a:prstGeom prst="rect">
            <a:avLst/>
          </a:prstGeom>
        </p:spPr>
      </p:pic>
      <p:pic>
        <p:nvPicPr>
          <p:cNvPr id="6" name="Picture 5" descr="Screen Shot 2011-10-02 at 22.27.3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693" y="1837229"/>
            <a:ext cx="1225685" cy="12761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6454588" y="1944385"/>
            <a:ext cx="252125" cy="34004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98610" y="323764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56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Persistent Currents 3/3: 11 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206" y="847677"/>
            <a:ext cx="83058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Strand </a:t>
            </a:r>
            <a:r>
              <a:rPr lang="en-US" sz="1800" i="1" dirty="0" err="1" smtClean="0"/>
              <a:t>J</a:t>
            </a:r>
            <a:r>
              <a:rPr lang="en-US" sz="1800" baseline="-25000" dirty="0" err="1" smtClean="0"/>
              <a:t>c</a:t>
            </a:r>
            <a:r>
              <a:rPr lang="en-US" sz="1800" dirty="0" smtClean="0"/>
              <a:t> and </a:t>
            </a:r>
            <a:r>
              <a:rPr lang="en-US" sz="1800" i="1" dirty="0" smtClean="0"/>
              <a:t>M</a:t>
            </a:r>
            <a:r>
              <a:rPr lang="en-US" sz="1800" dirty="0" smtClean="0"/>
              <a:t> characterization for 0.7 mm RRP 108/127 </a:t>
            </a:r>
            <a:br>
              <a:rPr lang="en-US" sz="1800" dirty="0" smtClean="0"/>
            </a:br>
            <a:r>
              <a:rPr lang="en-US" sz="1800" dirty="0" smtClean="0"/>
              <a:t>in preparation with B. </a:t>
            </a:r>
            <a:r>
              <a:rPr lang="en-US" sz="1800" dirty="0" err="1" smtClean="0"/>
              <a:t>Bordini</a:t>
            </a:r>
            <a:r>
              <a:rPr lang="en-US" sz="1800" dirty="0" smtClean="0"/>
              <a:t>.</a:t>
            </a:r>
          </a:p>
          <a:p>
            <a:pPr eaLnBrk="1" hangingPunct="1">
              <a:defRPr/>
            </a:pPr>
            <a:r>
              <a:rPr lang="en-US" sz="1800" dirty="0" smtClean="0"/>
              <a:t>Expected range for 11 T:</a:t>
            </a:r>
          </a:p>
          <a:p>
            <a:pPr lvl="1">
              <a:defRPr/>
            </a:pPr>
            <a:r>
              <a:rPr lang="en-US" sz="1600" dirty="0" smtClean="0"/>
              <a:t>Full filaments 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>
                <a:sym typeface="Wingdings"/>
              </a:rPr>
              <a:t> ok for reset current 0-100 A.</a:t>
            </a:r>
          </a:p>
          <a:p>
            <a:pPr lvl="1">
              <a:defRPr/>
            </a:pPr>
            <a:r>
              <a:rPr lang="en-US" sz="1600" dirty="0" smtClean="0"/>
              <a:t>d</a:t>
            </a:r>
            <a:r>
              <a:rPr lang="en-US" sz="1600" baseline="-25000" dirty="0" smtClean="0"/>
              <a:t>in </a:t>
            </a:r>
            <a:r>
              <a:rPr lang="en-US" sz="1600" dirty="0"/>
              <a:t>= 42 </a:t>
            </a:r>
            <a:r>
              <a:rPr lang="en-US" sz="1600" dirty="0" err="1"/>
              <a:t>μm</a:t>
            </a:r>
            <a:r>
              <a:rPr lang="en-US" sz="1600" dirty="0"/>
              <a:t> / </a:t>
            </a:r>
            <a:r>
              <a:rPr lang="en-US" sz="1600" dirty="0" err="1"/>
              <a:t>d</a:t>
            </a:r>
            <a:r>
              <a:rPr lang="en-US" sz="1600" baseline="-25000" dirty="0" err="1"/>
              <a:t>out</a:t>
            </a:r>
            <a:r>
              <a:rPr lang="en-US" sz="1600" dirty="0"/>
              <a:t>= 34 </a:t>
            </a:r>
            <a:r>
              <a:rPr lang="en-US" sz="1600" dirty="0" err="1" smtClean="0"/>
              <a:t>μm</a:t>
            </a:r>
            <a:r>
              <a:rPr lang="en-US" sz="1600" dirty="0"/>
              <a:t> </a:t>
            </a:r>
            <a:r>
              <a:rPr lang="en-US" sz="1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smtClean="0"/>
              <a:t>passive correction,</a:t>
            </a:r>
            <a:br>
              <a:rPr lang="en-US" sz="1600" dirty="0" smtClean="0"/>
            </a:br>
            <a:r>
              <a:rPr lang="en-US" sz="1600" dirty="0" smtClean="0"/>
              <a:t>more optimization possible.</a:t>
            </a:r>
          </a:p>
          <a:p>
            <a:pPr>
              <a:defRPr/>
            </a:pPr>
            <a:r>
              <a:rPr lang="en-US" sz="1800" dirty="0" smtClean="0"/>
              <a:t>Result is within reach of spool-piece correctors.</a:t>
            </a:r>
          </a:p>
          <a:p>
            <a:pPr lvl="1">
              <a:defRPr/>
            </a:pPr>
            <a:r>
              <a:rPr lang="en-US" sz="1600" dirty="0" smtClean="0"/>
              <a:t>Integrated </a:t>
            </a:r>
            <a:r>
              <a:rPr lang="en-US" sz="1600" i="1" dirty="0" smtClean="0"/>
              <a:t>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 difference 11-T/MB ~ 0.03 Tm &lt; 0.052 Tm of MCS.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6200" y="6467907"/>
            <a:ext cx="2438400" cy="304800"/>
          </a:xfrm>
        </p:spPr>
        <p:txBody>
          <a:bodyPr/>
          <a:lstStyle/>
          <a:p>
            <a:pPr>
              <a:defRPr/>
            </a:pPr>
            <a:fld id="{E198F47C-E09F-1945-A08A-994FFBAB764D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5" descr="Screen Shot 2011-10-02 at 23.18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358" y="1305425"/>
            <a:ext cx="1988587" cy="168187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820820" y="3374682"/>
            <a:ext cx="2007125" cy="1619519"/>
            <a:chOff x="6331373" y="4283733"/>
            <a:chExt cx="2812627" cy="2269467"/>
          </a:xfrm>
        </p:grpSpPr>
        <p:pic>
          <p:nvPicPr>
            <p:cNvPr id="5" name="Picture 4" descr="Screen Shot 2011-10-02 at 23.20.13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38" t="5755" b="6584"/>
            <a:stretch/>
          </p:blipFill>
          <p:spPr>
            <a:xfrm>
              <a:off x="6397720" y="4387983"/>
              <a:ext cx="2746280" cy="216521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6331373" y="4283733"/>
              <a:ext cx="255909" cy="274841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25" name="Picture 24" descr="Screen Shot 2011-10-04 at 11.33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20" y="3262192"/>
            <a:ext cx="4732657" cy="351051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>
            <a:off x="1052775" y="5108261"/>
            <a:ext cx="4191700" cy="0"/>
          </a:xfrm>
          <a:prstGeom prst="line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1051144" y="5791390"/>
            <a:ext cx="4191700" cy="0"/>
          </a:xfrm>
          <a:prstGeom prst="line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7817003" y="1305425"/>
            <a:ext cx="69932" cy="409964"/>
          </a:xfrm>
          <a:prstGeom prst="straightConnector1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7672524" y="997648"/>
            <a:ext cx="1552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assive strands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937186" y="4927862"/>
            <a:ext cx="1731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>
                <a:latin typeface="Times New Roman"/>
                <a:cs typeface="Times New Roman"/>
              </a:rPr>
              <a:t>b</a:t>
            </a:r>
            <a:r>
              <a:rPr lang="en-US" sz="1400" baseline="-25000" dirty="0" smtClean="0">
                <a:latin typeface="Times New Roman"/>
                <a:cs typeface="Times New Roman"/>
              </a:rPr>
              <a:t>3</a:t>
            </a:r>
            <a:r>
              <a:rPr lang="en-US" sz="1400" dirty="0" smtClean="0">
                <a:latin typeface="Times New Roman"/>
                <a:cs typeface="Times New Roman"/>
              </a:rPr>
              <a:t> due to strand </a:t>
            </a:r>
            <a:br>
              <a:rPr lang="en-US" sz="1400" dirty="0" smtClean="0">
                <a:latin typeface="Times New Roman"/>
                <a:cs typeface="Times New Roman"/>
              </a:rPr>
            </a:br>
            <a:r>
              <a:rPr lang="en-US" sz="1400" dirty="0" smtClean="0">
                <a:latin typeface="Times New Roman"/>
                <a:cs typeface="Times New Roman"/>
              </a:rPr>
              <a:t>magnetization in MB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93744" y="623785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[4]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2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NAL_11T_Theme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NAL_11T_Theme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CNAL_11T_Theme.thmx</Template>
  <TotalTime>2344</TotalTime>
  <Words>1214</Words>
  <Application>Microsoft Macintosh PowerPoint</Application>
  <PresentationFormat>On-screen Show (4:3)</PresentationFormat>
  <Paragraphs>291</Paragraphs>
  <Slides>19</Slides>
  <Notes>6</Notes>
  <HiddenSlides>0</HiddenSlides>
  <MMClips>1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CNAL_11T_Theme</vt:lpstr>
      <vt:lpstr>1_CNAL_11T_Theme</vt:lpstr>
      <vt:lpstr>Bitmap Image</vt:lpstr>
      <vt:lpstr>Expected Field Quality in the 11-T Dipole</vt:lpstr>
      <vt:lpstr>Contents</vt:lpstr>
      <vt:lpstr>Transfer Function</vt:lpstr>
      <vt:lpstr>Field Quality</vt:lpstr>
      <vt:lpstr>Coil and Yoke</vt:lpstr>
      <vt:lpstr>3-D Field Quality</vt:lpstr>
      <vt:lpstr>Persistent Currents 1/3: Nb3Sn &amp; Nb-Ti</vt:lpstr>
      <vt:lpstr>Persistent Currents 2/3: HQ</vt:lpstr>
      <vt:lpstr>Persistent Currents 3/3: 11 T</vt:lpstr>
      <vt:lpstr>Cable Eddy Currents 1/3</vt:lpstr>
      <vt:lpstr>Cable Eddy Currents 2/3: HQ</vt:lpstr>
      <vt:lpstr>Cable Eddy Currents 2/2: 11 T</vt:lpstr>
      <vt:lpstr>Field Quality Requirements</vt:lpstr>
      <vt:lpstr>Surviving a Fast Power-Abort 1/2: HQ</vt:lpstr>
      <vt:lpstr>Surviving a Fast Power-Abort 2/2: 11 T</vt:lpstr>
      <vt:lpstr>Cored Cable pro &amp; con </vt:lpstr>
      <vt:lpstr>Magnet Protection</vt:lpstr>
      <vt:lpstr>Conclusion</vt:lpstr>
      <vt:lpstr>Literature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Expected Field Quality in the  11-T Dipole</dc:title>
  <dc:creator>Bernhard Auchmann</dc:creator>
  <cp:lastModifiedBy>Bernhard Auchmann</cp:lastModifiedBy>
  <cp:revision>86</cp:revision>
  <dcterms:created xsi:type="dcterms:W3CDTF">2011-10-02T18:58:29Z</dcterms:created>
  <dcterms:modified xsi:type="dcterms:W3CDTF">2011-10-04T10:09:10Z</dcterms:modified>
</cp:coreProperties>
</file>