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72" r:id="rId3"/>
    <p:sldId id="284" r:id="rId4"/>
    <p:sldId id="271" r:id="rId5"/>
    <p:sldId id="285" r:id="rId6"/>
    <p:sldId id="286" r:id="rId7"/>
    <p:sldId id="276" r:id="rId8"/>
    <p:sldId id="287" r:id="rId9"/>
    <p:sldId id="277" r:id="rId10"/>
    <p:sldId id="278" r:id="rId11"/>
    <p:sldId id="279" r:id="rId12"/>
    <p:sldId id="280" r:id="rId13"/>
    <p:sldId id="266" r:id="rId14"/>
    <p:sldId id="288" r:id="rId15"/>
    <p:sldId id="260" r:id="rId16"/>
    <p:sldId id="261" r:id="rId17"/>
    <p:sldId id="290" r:id="rId18"/>
    <p:sldId id="291" r:id="rId19"/>
    <p:sldId id="263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47" autoAdjust="0"/>
    <p:restoredTop sz="99772" autoAdjust="0"/>
  </p:normalViewPr>
  <p:slideViewPr>
    <p:cSldViewPr snapToObjects="1">
      <p:cViewPr varScale="1">
        <p:scale>
          <a:sx n="98" d="100"/>
          <a:sy n="98" d="100"/>
        </p:scale>
        <p:origin x="-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trand%20tests\Critical%20Current\Jc%20RRP08_4.3K_4Christian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218707463056"/>
          <c:y val="0.0541507497206414"/>
          <c:w val="0.757617465691186"/>
          <c:h val="0.798225065616798"/>
        </c:manualLayout>
      </c:layout>
      <c:scatterChart>
        <c:scatterStyle val="lineMarker"/>
        <c:varyColors val="0"/>
        <c:ser>
          <c:idx val="0"/>
          <c:order val="0"/>
          <c:tx>
            <c:v> </c:v>
          </c:tx>
          <c:spPr>
            <a:ln w="12700">
              <a:noFill/>
            </a:ln>
          </c:spPr>
          <c:marker>
            <c:symbol val="diamond"/>
            <c:size val="9"/>
            <c:spPr>
              <a:solidFill>
                <a:schemeClr val="bg1">
                  <a:lumMod val="65000"/>
                </a:schemeClr>
              </a:solidFill>
              <a:ln w="15875">
                <a:solidFill>
                  <a:schemeClr val="tx1"/>
                </a:solidFill>
              </a:ln>
            </c:spPr>
          </c:marker>
          <c:trendline>
            <c:spPr>
              <a:ln w="15875">
                <a:solidFill>
                  <a:schemeClr val="bg1">
                    <a:lumMod val="50000"/>
                  </a:schemeClr>
                </a:solidFill>
                <a:prstDash val="solid"/>
              </a:ln>
            </c:spPr>
            <c:trendlineType val="log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'Bc2'!$D$2:$D$8</c:f>
                <c:numCache>
                  <c:formatCode>General</c:formatCode>
                  <c:ptCount val="7"/>
                  <c:pt idx="0">
                    <c:v>1.139999999999999</c:v>
                  </c:pt>
                  <c:pt idx="3">
                    <c:v>0.38</c:v>
                  </c:pt>
                  <c:pt idx="4">
                    <c:v>0.219999999999999</c:v>
                  </c:pt>
                  <c:pt idx="5">
                    <c:v>0.669999999999999</c:v>
                  </c:pt>
                  <c:pt idx="6">
                    <c:v>0.43</c:v>
                  </c:pt>
                </c:numCache>
              </c:numRef>
            </c:plus>
            <c:minus>
              <c:numRef>
                <c:f>'Bc2'!$D$2:$D$8</c:f>
                <c:numCache>
                  <c:formatCode>General</c:formatCode>
                  <c:ptCount val="7"/>
                  <c:pt idx="0">
                    <c:v>1.139999999999999</c:v>
                  </c:pt>
                  <c:pt idx="3">
                    <c:v>0.38</c:v>
                  </c:pt>
                  <c:pt idx="4">
                    <c:v>0.219999999999999</c:v>
                  </c:pt>
                  <c:pt idx="5">
                    <c:v>0.669999999999999</c:v>
                  </c:pt>
                  <c:pt idx="6">
                    <c:v>0.43</c:v>
                  </c:pt>
                </c:numCache>
              </c:numRef>
            </c:minus>
            <c:spPr>
              <a:ln>
                <a:solidFill>
                  <a:schemeClr val="bg1">
                    <a:lumMod val="50000"/>
                  </a:schemeClr>
                </a:solidFill>
                <a:prstDash val="solid"/>
              </a:ln>
            </c:spPr>
          </c:errBars>
          <c:xVal>
            <c:numRef>
              <c:f>'Bc2'!$B$2:$B$8</c:f>
              <c:numCache>
                <c:formatCode>General</c:formatCode>
                <c:ptCount val="7"/>
                <c:pt idx="0">
                  <c:v>4.0</c:v>
                </c:pt>
                <c:pt idx="3">
                  <c:v>20.0</c:v>
                </c:pt>
                <c:pt idx="4">
                  <c:v>30.0</c:v>
                </c:pt>
                <c:pt idx="5">
                  <c:v>50.0</c:v>
                </c:pt>
                <c:pt idx="6">
                  <c:v>100.0</c:v>
                </c:pt>
              </c:numCache>
            </c:numRef>
          </c:xVal>
          <c:yVal>
            <c:numRef>
              <c:f>'Bc2'!$F$2:$F$8</c:f>
              <c:numCache>
                <c:formatCode>General</c:formatCode>
                <c:ptCount val="7"/>
                <c:pt idx="0">
                  <c:v>23.06</c:v>
                </c:pt>
                <c:pt idx="3">
                  <c:v>24.55</c:v>
                </c:pt>
                <c:pt idx="4">
                  <c:v>24.55</c:v>
                </c:pt>
                <c:pt idx="5">
                  <c:v>24.95999999999999</c:v>
                </c:pt>
                <c:pt idx="6">
                  <c:v>25.64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522344"/>
        <c:axId val="468503384"/>
      </c:scatterChart>
      <c:scatterChart>
        <c:scatterStyle val="lineMarker"/>
        <c:varyColors val="0"/>
        <c:ser>
          <c:idx val="1"/>
          <c:order val="1"/>
          <c:tx>
            <c:v>  </c:v>
          </c:tx>
          <c:spPr>
            <a:ln w="19050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ysClr val="windowText" lastClr="000000"/>
                </a:solidFill>
              </a:ln>
            </c:spPr>
          </c:marker>
          <c:trendline>
            <c:spPr>
              <a:ln w="15875">
                <a:prstDash val="dash"/>
              </a:ln>
            </c:spPr>
            <c:trendlineType val="powe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'Bc2'!$M$2:$M$8</c:f>
                <c:numCache>
                  <c:formatCode>General</c:formatCode>
                  <c:ptCount val="7"/>
                  <c:pt idx="0">
                    <c:v>4229.39162844796</c:v>
                  </c:pt>
                  <c:pt idx="3">
                    <c:v>1101.40406990832</c:v>
                  </c:pt>
                  <c:pt idx="4">
                    <c:v>704.8986047413241</c:v>
                  </c:pt>
                  <c:pt idx="5">
                    <c:v>1938.471163038642</c:v>
                  </c:pt>
                  <c:pt idx="6">
                    <c:v>1070.564755950886</c:v>
                  </c:pt>
                </c:numCache>
              </c:numRef>
            </c:plus>
            <c:minus>
              <c:numRef>
                <c:f>'Bc2'!$M$2:$M$8</c:f>
                <c:numCache>
                  <c:formatCode>General</c:formatCode>
                  <c:ptCount val="7"/>
                  <c:pt idx="0">
                    <c:v>4229.39162844796</c:v>
                  </c:pt>
                  <c:pt idx="3">
                    <c:v>1101.40406990832</c:v>
                  </c:pt>
                  <c:pt idx="4">
                    <c:v>704.8986047413241</c:v>
                  </c:pt>
                  <c:pt idx="5">
                    <c:v>1938.471163038642</c:v>
                  </c:pt>
                  <c:pt idx="6">
                    <c:v>1070.564755950886</c:v>
                  </c:pt>
                </c:numCache>
              </c:numRef>
            </c:minus>
            <c:spPr>
              <a:ln w="9525" cap="rnd">
                <a:solidFill>
                  <a:schemeClr val="tx1"/>
                </a:solidFill>
                <a:prstDash val="solid"/>
                <a:bevel/>
                <a:tailEnd type="none" w="lg" len="lg"/>
              </a:ln>
            </c:spPr>
          </c:errBars>
          <c:xVal>
            <c:numRef>
              <c:f>'Bc2'!$B$2:$B$8</c:f>
              <c:numCache>
                <c:formatCode>General</c:formatCode>
                <c:ptCount val="7"/>
                <c:pt idx="0">
                  <c:v>4.0</c:v>
                </c:pt>
                <c:pt idx="3">
                  <c:v>20.0</c:v>
                </c:pt>
                <c:pt idx="4">
                  <c:v>30.0</c:v>
                </c:pt>
                <c:pt idx="5">
                  <c:v>50.0</c:v>
                </c:pt>
                <c:pt idx="6">
                  <c:v>100.0</c:v>
                </c:pt>
              </c:numCache>
            </c:numRef>
          </c:xVal>
          <c:yVal>
            <c:numRef>
              <c:f>'Bc2'!$L$2:$L$8</c:f>
              <c:numCache>
                <c:formatCode>General</c:formatCode>
                <c:ptCount val="7"/>
                <c:pt idx="0">
                  <c:v>48946.39686672568</c:v>
                </c:pt>
                <c:pt idx="3">
                  <c:v>44039.86201609821</c:v>
                </c:pt>
                <c:pt idx="4">
                  <c:v>42889.99616711371</c:v>
                </c:pt>
                <c:pt idx="5">
                  <c:v>41126.86853200461</c:v>
                </c:pt>
                <c:pt idx="6">
                  <c:v>38405.51935607514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142216"/>
        <c:axId val="586030552"/>
      </c:scatterChart>
      <c:valAx>
        <c:axId val="585522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+mn-lt"/>
                    <a:cs typeface="Times New Roman" pitchFamily="18" charset="0"/>
                  </a:defRPr>
                </a:pPr>
                <a:r>
                  <a:rPr lang="en-US" sz="1200">
                    <a:latin typeface="+mn-lt"/>
                    <a:cs typeface="Times New Roman" pitchFamily="18" charset="0"/>
                  </a:rPr>
                  <a:t>Hours</a:t>
                </a:r>
                <a:r>
                  <a:rPr lang="en-US" sz="1200" baseline="0">
                    <a:latin typeface="+mn-lt"/>
                    <a:cs typeface="Times New Roman" pitchFamily="18" charset="0"/>
                  </a:rPr>
                  <a:t> at 695 °C</a:t>
                </a:r>
                <a:endParaRPr lang="en-US" sz="1200">
                  <a:latin typeface="+mn-lt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395138495405196"/>
              <c:y val="0.911680872811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468503384"/>
        <c:crosses val="autoZero"/>
        <c:crossBetween val="midCat"/>
      </c:valAx>
      <c:valAx>
        <c:axId val="468503384"/>
        <c:scaling>
          <c:orientation val="minMax"/>
          <c:max val="26.5"/>
          <c:min val="21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B</a:t>
                </a:r>
                <a:r>
                  <a:rPr lang="en-US" sz="1200" baseline="-25000"/>
                  <a:t>c2</a:t>
                </a:r>
                <a:r>
                  <a:rPr lang="en-US" sz="1200"/>
                  <a:t>*,</a:t>
                </a:r>
                <a:r>
                  <a:rPr lang="en-US" sz="1200" baseline="0"/>
                  <a:t> (T)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585522344"/>
        <c:crosses val="autoZero"/>
        <c:crossBetween val="midCat"/>
      </c:valAx>
      <c:valAx>
        <c:axId val="586030552"/>
        <c:scaling>
          <c:orientation val="minMax"/>
          <c:max val="55000.0"/>
          <c:min val="35000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C</a:t>
                </a:r>
                <a:r>
                  <a:rPr lang="en-US" sz="1200" baseline="-25000"/>
                  <a:t>0</a:t>
                </a:r>
                <a:r>
                  <a:rPr lang="en-US" sz="1200"/>
                  <a:t>, (A/mm</a:t>
                </a:r>
                <a:r>
                  <a:rPr lang="en-US" sz="1200" baseline="30000"/>
                  <a:t>2</a:t>
                </a:r>
                <a:r>
                  <a:rPr lang="en-US" sz="120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476142216"/>
        <c:crosses val="max"/>
        <c:crossBetween val="midCat"/>
      </c:valAx>
      <c:valAx>
        <c:axId val="476142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586030552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13004527559055"/>
          <c:y val="0.299239498879826"/>
          <c:w val="0.0655707196029777"/>
          <c:h val="0.1232586488024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0.53792</cdr:x>
      <cdr:y>0.29013</cdr:y>
    </cdr:from>
    <cdr:to>
      <cdr:x>0.85667</cdr:x>
      <cdr:y>0.61484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32616" y="924912"/>
          <a:ext cx="1619250" cy="10351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>
            <a:spcAft>
              <a:spcPts val="200"/>
            </a:spcAft>
          </a:pPr>
          <a:r>
            <a:rPr lang="en-US" sz="1100" dirty="0"/>
            <a:t>B</a:t>
          </a:r>
          <a:r>
            <a:rPr lang="en-US" sz="1100" baseline="-25000" dirty="0"/>
            <a:t>c2</a:t>
          </a:r>
          <a:r>
            <a:rPr lang="en-US" sz="1100" baseline="30000" dirty="0"/>
            <a:t>*</a:t>
          </a:r>
          <a:r>
            <a:rPr lang="en-US" sz="1100" baseline="0" dirty="0"/>
            <a:t>(4.3 K)</a:t>
          </a:r>
        </a:p>
        <a:p xmlns:a="http://schemas.openxmlformats.org/drawingml/2006/main">
          <a:pPr>
            <a:spcAft>
              <a:spcPts val="200"/>
            </a:spcAft>
          </a:pPr>
          <a:r>
            <a:rPr lang="en-US" sz="1100" baseline="0" dirty="0"/>
            <a:t>C</a:t>
          </a:r>
          <a:r>
            <a:rPr lang="en-US" sz="1100" baseline="-25000" dirty="0"/>
            <a:t>0</a:t>
          </a:r>
          <a:r>
            <a:rPr lang="en-US" sz="1100" baseline="0" dirty="0"/>
            <a:t> (4.3 K)</a:t>
          </a:r>
        </a:p>
        <a:p xmlns:a="http://schemas.openxmlformats.org/drawingml/2006/main">
          <a:endParaRPr lang="en-US" sz="1100" baseline="0" dirty="0"/>
        </a:p>
        <a:p xmlns:a="http://schemas.openxmlformats.org/drawingml/2006/main">
          <a:pPr algn="l"/>
          <a:r>
            <a:rPr lang="en-US" sz="1100" baseline="0" dirty="0"/>
            <a:t>Error bars estimated with </a:t>
          </a:r>
        </a:p>
        <a:p xmlns:a="http://schemas.openxmlformats.org/drawingml/2006/main">
          <a:pPr algn="l"/>
          <a:r>
            <a:rPr lang="en-US" sz="1100" baseline="0" dirty="0"/>
            <a:t>95 % confidence level</a:t>
          </a:r>
        </a:p>
        <a:p xmlns:a="http://schemas.openxmlformats.org/drawingml/2006/main">
          <a:endParaRPr lang="en-US" sz="1100" baseline="0" dirty="0"/>
        </a:p>
        <a:p xmlns:a="http://schemas.openxmlformats.org/drawingml/2006/main">
          <a:endParaRPr lang="en-US" sz="1100" baseline="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904B-2E19-1948-9227-9A83362D642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A0890-E0D9-EC4B-9789-9F78F2A84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85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3E42A-5CA2-8746-9836-45C7C68D2B1D}" type="slidenum">
              <a:rPr lang="en-US"/>
              <a:pPr/>
              <a:t>13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F909D-239B-894F-9126-C9B5B43DE5DF}" type="slidenum">
              <a:rPr lang="en-US"/>
              <a:pPr/>
              <a:t>15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41936-67B2-9F46-AFDA-3307A54B4985}" type="slidenum">
              <a:rPr lang="en-US"/>
              <a:pPr/>
              <a:t>16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9A7501-B794-F94C-91EA-745453CA2E37}" type="slidenum">
              <a:rPr lang="en-US"/>
              <a:pPr/>
              <a:t>17</a:t>
            </a:fld>
            <a:endParaRPr lang="en-US"/>
          </a:p>
        </p:txBody>
      </p:sp>
      <p:sp>
        <p:nvSpPr>
          <p:cNvPr id="686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0484B-3EEE-F54E-AEEB-14F5B400A69F}" type="slidenum">
              <a:rPr lang="en-US"/>
              <a:pPr/>
              <a:t>18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41936-67B2-9F46-AFDA-3307A54B4985}" type="slidenum">
              <a:rPr lang="en-US"/>
              <a:pPr/>
              <a:t>19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6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1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9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7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6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31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6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2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79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0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11BC8-91B9-7645-9001-1D96D526E87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C24E2-1E1B-EB46-AF39-B61555B62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8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388" y="90872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CERN-</a:t>
            </a:r>
            <a:r>
              <a:rPr lang="en-US" dirty="0" smtClean="0"/>
              <a:t>HFM conductors rationale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632848" cy="324036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dirty="0" smtClean="0"/>
              <a:t>L. </a:t>
            </a:r>
            <a:r>
              <a:rPr lang="en-US" dirty="0" smtClean="0"/>
              <a:t>Bottura</a:t>
            </a:r>
          </a:p>
          <a:p>
            <a:pPr algn="r"/>
            <a:r>
              <a:rPr lang="en-US" dirty="0" smtClean="0"/>
              <a:t>With thanks to L. </a:t>
            </a:r>
            <a:r>
              <a:rPr lang="en-US" dirty="0" err="1" smtClean="0"/>
              <a:t>Oberli</a:t>
            </a:r>
            <a:r>
              <a:rPr lang="en-US" dirty="0" smtClean="0"/>
              <a:t>, Th. </a:t>
            </a:r>
            <a:r>
              <a:rPr lang="en-US" dirty="0" err="1" smtClean="0"/>
              <a:t>Boutboul</a:t>
            </a:r>
            <a:r>
              <a:rPr lang="en-US" dirty="0" smtClean="0"/>
              <a:t>, B. </a:t>
            </a:r>
            <a:r>
              <a:rPr lang="en-US" dirty="0" err="1" smtClean="0"/>
              <a:t>Bordini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and “the crowd” in the Superconductors Laboratory</a:t>
            </a:r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Meeting </a:t>
            </a:r>
            <a:r>
              <a:rPr lang="en-US" dirty="0" smtClean="0"/>
              <a:t>on 11T dipole conductor</a:t>
            </a:r>
          </a:p>
          <a:p>
            <a:pPr algn="r"/>
            <a:r>
              <a:rPr lang="en-US" dirty="0" smtClean="0"/>
              <a:t>CERN/FNAL </a:t>
            </a:r>
          </a:p>
          <a:p>
            <a:pPr algn="r"/>
            <a:r>
              <a:rPr lang="en-US" dirty="0" smtClean="0"/>
              <a:t>October 4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0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Effect of RRR on stability – </a:t>
            </a:r>
            <a:r>
              <a:rPr lang="en-US" dirty="0" smtClean="0"/>
              <a:t>2/</a:t>
            </a:r>
            <a:r>
              <a:rPr lang="en-US" dirty="0"/>
              <a:t>4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 b="-1103"/>
          <a:stretch>
            <a:fillRect/>
          </a:stretch>
        </p:blipFill>
        <p:spPr bwMode="auto">
          <a:xfrm>
            <a:off x="2369877" y="1280515"/>
            <a:ext cx="6780266" cy="5532861"/>
          </a:xfrm>
          <a:prstGeom prst="rect">
            <a:avLst/>
          </a:prstGeom>
          <a:noFill/>
        </p:spPr>
      </p:pic>
      <p:sp>
        <p:nvSpPr>
          <p:cNvPr id="10" name="Rectangle 14"/>
          <p:cNvSpPr txBox="1">
            <a:spLocks noChangeArrowheads="1"/>
          </p:cNvSpPr>
          <p:nvPr/>
        </p:nvSpPr>
        <p:spPr bwMode="auto">
          <a:xfrm>
            <a:off x="73893" y="1194607"/>
            <a:ext cx="2449175" cy="524292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ts val="480"/>
              </a:spcBef>
              <a:spcAft>
                <a:spcPts val="600"/>
              </a:spcAft>
              <a:buSzPct val="77000"/>
              <a:buBlip>
                <a:blip r:embed="rId3"/>
              </a:buBlip>
              <a:defRPr/>
            </a:pP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‘Perturbation region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’: the quench current depends on the energy of the tiny perturbation acting on the strand (big variation of quench currents can occur)</a:t>
            </a:r>
            <a:endParaRPr lang="en-US" sz="1600" dirty="0" smtClean="0">
              <a:solidFill>
                <a:srgbClr val="000090"/>
              </a:solidFill>
              <a:latin typeface="Tahoma"/>
              <a:cs typeface="Tahoma"/>
              <a:sym typeface="Wingdings"/>
            </a:endParaRPr>
          </a:p>
          <a:p>
            <a:pPr marL="266700" indent="-266700" eaLnBrk="1" hangingPunct="1">
              <a:spcBef>
                <a:spcPts val="480"/>
              </a:spcBef>
              <a:spcAft>
                <a:spcPts val="600"/>
              </a:spcAft>
              <a:buSzPct val="77000"/>
              <a:buBlip>
                <a:blip r:embed="rId3"/>
              </a:buBlip>
              <a:defRPr/>
            </a:pP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‘Energy Region’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: the quench current mainly depends on the potential energy stored in the current distribution </a:t>
            </a:r>
          </a:p>
          <a:p>
            <a:pPr marL="266700" indent="-266700" eaLnBrk="1" hangingPunct="1">
              <a:spcBef>
                <a:spcPts val="480"/>
              </a:spcBef>
              <a:spcAft>
                <a:spcPts val="600"/>
              </a:spcAft>
              <a:buSzPct val="77000"/>
              <a:buBlip>
                <a:blip r:embed="rId3"/>
              </a:buBlip>
              <a:defRPr/>
            </a:pP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V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-H measurements at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low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fields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shows that the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minimum quench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current significantly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decrease by reducing the RRR below 100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08304" y="3502749"/>
            <a:ext cx="1113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4.2 K</a:t>
            </a:r>
            <a:endParaRPr lang="en-US" sz="3600" dirty="0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B. </a:t>
            </a:r>
            <a:r>
              <a:rPr lang="en-US" sz="2000" dirty="0" err="1" smtClean="0"/>
              <a:t>Bordini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10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Effect of RRR on stability – </a:t>
            </a:r>
            <a:r>
              <a:rPr lang="en-US" dirty="0" smtClean="0"/>
              <a:t>3/</a:t>
            </a:r>
            <a:r>
              <a:rPr lang="en-US" dirty="0"/>
              <a:t>4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b="-1103"/>
          <a:stretch>
            <a:fillRect/>
          </a:stretch>
        </p:blipFill>
        <p:spPr bwMode="auto">
          <a:xfrm>
            <a:off x="2387755" y="1280515"/>
            <a:ext cx="6780266" cy="5532861"/>
          </a:xfrm>
          <a:prstGeom prst="rect">
            <a:avLst/>
          </a:prstGeom>
          <a:noFill/>
        </p:spPr>
      </p:pic>
      <p:sp>
        <p:nvSpPr>
          <p:cNvPr id="10" name="Rectangle 14"/>
          <p:cNvSpPr txBox="1">
            <a:spLocks noChangeArrowheads="1"/>
          </p:cNvSpPr>
          <p:nvPr/>
        </p:nvSpPr>
        <p:spPr bwMode="auto">
          <a:xfrm>
            <a:off x="69660" y="1255238"/>
            <a:ext cx="2419542" cy="511169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3"/>
              </a:buBlip>
              <a:defRPr/>
            </a:pP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t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1.9 K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and with the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same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 type of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perturbation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, the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larger </a:t>
            </a:r>
            <a:r>
              <a:rPr lang="en-US" sz="1600" i="1" dirty="0" err="1">
                <a:solidFill>
                  <a:srgbClr val="FF0000"/>
                </a:solidFill>
                <a:latin typeface="Tahoma"/>
                <a:cs typeface="Tahoma"/>
              </a:rPr>
              <a:t>J</a:t>
            </a:r>
            <a:r>
              <a:rPr lang="en-US" sz="1600" i="1" baseline="-25000" dirty="0" err="1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and the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smaller </a:t>
            </a:r>
            <a:r>
              <a:rPr lang="en-US" sz="1600" i="1" dirty="0" err="1" smtClean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1600" i="1" baseline="-25000" dirty="0" err="1" smtClean="0">
                <a:solidFill>
                  <a:srgbClr val="FF0000"/>
                </a:solidFill>
                <a:latin typeface="Tahoma"/>
                <a:cs typeface="Tahoma"/>
              </a:rPr>
              <a:t>p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of the wire (with respect to the values at 4.3 K)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extend the ‘energy region’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and move 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the ‘perturbation region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’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towards higher magnetic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fields. </a:t>
            </a:r>
          </a:p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3"/>
              </a:buBlip>
              <a:defRPr/>
            </a:pP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The semi-analytical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model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 is in good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agreement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 with the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experimental data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in the ‘energy region’</a:t>
            </a:r>
            <a:endParaRPr lang="en-US" sz="1800" dirty="0" smtClean="0">
              <a:solidFill>
                <a:srgbClr val="000090"/>
              </a:solidFill>
              <a:latin typeface="Tahoma"/>
              <a:cs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2320" y="2996952"/>
            <a:ext cx="1113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1.9 K</a:t>
            </a:r>
            <a:endParaRPr lang="en-US" sz="3600" dirty="0"/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B. </a:t>
            </a:r>
            <a:r>
              <a:rPr lang="en-US" sz="2000" dirty="0" err="1" smtClean="0"/>
              <a:t>Bordini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2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Effect of RRR on stability – </a:t>
            </a:r>
            <a:r>
              <a:rPr lang="en-US" dirty="0" smtClean="0"/>
              <a:t>4/</a:t>
            </a:r>
            <a:r>
              <a:rPr lang="en-US" dirty="0"/>
              <a:t>4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 t="9775"/>
          <a:stretch>
            <a:fillRect/>
          </a:stretch>
        </p:blipFill>
        <p:spPr bwMode="auto">
          <a:xfrm>
            <a:off x="3851920" y="2752422"/>
            <a:ext cx="5161842" cy="3916938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 l="8171" t="13605" r="10895" b="7936"/>
          <a:stretch>
            <a:fillRect/>
          </a:stretch>
        </p:blipFill>
        <p:spPr bwMode="auto">
          <a:xfrm>
            <a:off x="100675" y="1186340"/>
            <a:ext cx="3074198" cy="2386676"/>
          </a:xfrm>
          <a:prstGeom prst="rect">
            <a:avLst/>
          </a:prstGeom>
          <a:noFill/>
        </p:spPr>
      </p:pic>
      <p:sp>
        <p:nvSpPr>
          <p:cNvPr id="13" name="Rectangle 14"/>
          <p:cNvSpPr txBox="1">
            <a:spLocks noChangeArrowheads="1"/>
          </p:cNvSpPr>
          <p:nvPr/>
        </p:nvSpPr>
        <p:spPr bwMode="auto">
          <a:xfrm>
            <a:off x="3347864" y="1323710"/>
            <a:ext cx="5023043" cy="11873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4"/>
              </a:buBlip>
              <a:defRPr/>
            </a:pP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The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quench current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at 4.3 K was computed for the minimum in the low field region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(point C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)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and for 12 T in the case of self-field instability and large perturbations (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point B’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)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. </a:t>
            </a:r>
            <a:endParaRPr lang="en-US" sz="1600" dirty="0" smtClean="0">
              <a:solidFill>
                <a:srgbClr val="000090"/>
              </a:solidFill>
              <a:latin typeface="Tahoma"/>
              <a:cs typeface="Tahoma"/>
            </a:endParaRPr>
          </a:p>
        </p:txBody>
      </p:sp>
      <p:sp>
        <p:nvSpPr>
          <p:cNvPr id="14" name="Rectangle 14"/>
          <p:cNvSpPr txBox="1">
            <a:spLocks noChangeArrowheads="1"/>
          </p:cNvSpPr>
          <p:nvPr/>
        </p:nvSpPr>
        <p:spPr bwMode="auto">
          <a:xfrm>
            <a:off x="44407" y="3841804"/>
            <a:ext cx="3879521" cy="213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4"/>
              </a:buBlip>
              <a:defRPr/>
            </a:pP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For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RRR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larger than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100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, the instability at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low field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(in the case of the considered conductor)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is not a problem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for a magnet designed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to 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work at 12 T (or larger fields). </a:t>
            </a:r>
            <a:endParaRPr lang="en-US" sz="1600" dirty="0" smtClean="0">
              <a:solidFill>
                <a:srgbClr val="000090"/>
              </a:solidFill>
              <a:latin typeface="Tahoma"/>
              <a:cs typeface="Tahoma"/>
            </a:endParaRPr>
          </a:p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4"/>
              </a:buBlip>
              <a:defRPr/>
            </a:pP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T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he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high field instability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does 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not improve </a:t>
            </a:r>
            <a:r>
              <a:rPr lang="en-US" sz="1600" dirty="0" smtClean="0">
                <a:solidFill>
                  <a:srgbClr val="000090"/>
                </a:solidFill>
                <a:latin typeface="Tahoma"/>
                <a:cs typeface="Tahoma"/>
              </a:rPr>
              <a:t>much increasing the RRR </a:t>
            </a:r>
            <a:r>
              <a:rPr lang="en-US" sz="1600" dirty="0">
                <a:solidFill>
                  <a:srgbClr val="FF0000"/>
                </a:solidFill>
                <a:latin typeface="Tahoma"/>
                <a:cs typeface="Tahoma"/>
              </a:rPr>
              <a:t>above 100</a:t>
            </a:r>
            <a:r>
              <a:rPr lang="en-US" sz="1600" dirty="0">
                <a:solidFill>
                  <a:srgbClr val="000090"/>
                </a:solidFill>
                <a:latin typeface="Tahoma"/>
                <a:cs typeface="Tahoma"/>
              </a:rPr>
              <a:t>. </a:t>
            </a:r>
            <a:endParaRPr lang="en-US" sz="16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5701394" y="2777592"/>
            <a:ext cx="0" cy="3335867"/>
          </a:xfrm>
          <a:prstGeom prst="line">
            <a:avLst/>
          </a:prstGeom>
          <a:solidFill>
            <a:srgbClr val="FFFF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B. </a:t>
            </a:r>
            <a:r>
              <a:rPr lang="en-US" sz="2000" dirty="0" err="1" smtClean="0"/>
              <a:t>Bordini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4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0" name="Picture 22" descr="Screen shot 2010-07-27 at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89088"/>
            <a:ext cx="3048000" cy="214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3" name="Picture 2" descr="G:\Workspaces\n\Nb3Sn_HT\Fracture Surface\Luvata SP1 B1\Subelement 6 007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7" r="12173" b="10416"/>
          <a:stretch>
            <a:fillRect/>
          </a:stretch>
        </p:blipFill>
        <p:spPr bwMode="auto">
          <a:xfrm>
            <a:off x="2133600" y="3581400"/>
            <a:ext cx="2487613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Microstructure and </a:t>
            </a:r>
            <a:r>
              <a:rPr lang="en-US" i="1" dirty="0" smtClean="0"/>
              <a:t>real estate</a:t>
            </a:r>
            <a:endParaRPr lang="en-US" i="1" dirty="0"/>
          </a:p>
        </p:txBody>
      </p:sp>
      <p:pic>
        <p:nvPicPr>
          <p:cNvPr id="58387" name="Picture 19" descr="Screen shot 2010-07-27 at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4130675"/>
            <a:ext cx="3903663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88" name="Picture 20" descr="Screen shot 2010-07-27 at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1600200"/>
            <a:ext cx="3921125" cy="25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I. Pong and L. </a:t>
            </a:r>
            <a:r>
              <a:rPr lang="en-US" sz="2000" dirty="0" err="1" smtClean="0"/>
              <a:t>Oberli</a:t>
            </a:r>
            <a:r>
              <a:rPr lang="en-US" sz="2000" dirty="0" smtClean="0"/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58392" name="Group 24"/>
          <p:cNvGrpSpPr>
            <a:grpSpLocks/>
          </p:cNvGrpSpPr>
          <p:nvPr/>
        </p:nvGrpSpPr>
        <p:grpSpPr bwMode="auto">
          <a:xfrm>
            <a:off x="685800" y="2454275"/>
            <a:ext cx="3962400" cy="3254375"/>
            <a:chOff x="432" y="1546"/>
            <a:chExt cx="2496" cy="2050"/>
          </a:xfrm>
        </p:grpSpPr>
        <p:sp>
          <p:nvSpPr>
            <p:cNvPr id="58380" name="Line 12"/>
            <p:cNvSpPr>
              <a:spLocks noChangeShapeType="1"/>
            </p:cNvSpPr>
            <p:nvPr/>
          </p:nvSpPr>
          <p:spPr bwMode="auto">
            <a:xfrm flipV="1">
              <a:off x="2479" y="2064"/>
              <a:ext cx="336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1" name="Rectangle 13"/>
            <p:cNvSpPr>
              <a:spLocks noChangeArrowheads="1"/>
            </p:cNvSpPr>
            <p:nvPr/>
          </p:nvSpPr>
          <p:spPr bwMode="auto">
            <a:xfrm>
              <a:off x="2239" y="1546"/>
              <a:ext cx="689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</a:rPr>
                <a:t>Strand center</a:t>
              </a:r>
            </a:p>
          </p:txBody>
        </p:sp>
        <p:sp>
          <p:nvSpPr>
            <p:cNvPr id="58382" name="AutoShape 14"/>
            <p:cNvSpPr>
              <a:spLocks/>
            </p:cNvSpPr>
            <p:nvPr/>
          </p:nvSpPr>
          <p:spPr bwMode="auto">
            <a:xfrm>
              <a:off x="432" y="3072"/>
              <a:ext cx="814" cy="524"/>
            </a:xfrm>
            <a:prstGeom prst="accentCallout2">
              <a:avLst>
                <a:gd name="adj1" fmla="val 13741"/>
                <a:gd name="adj2" fmla="val 105898"/>
                <a:gd name="adj3" fmla="val 13741"/>
                <a:gd name="adj4" fmla="val 166583"/>
                <a:gd name="adj5" fmla="val -103625"/>
                <a:gd name="adj6" fmla="val 229977"/>
              </a:avLst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>
                  <a:solidFill>
                    <a:schemeClr val="hlink"/>
                  </a:solidFill>
                </a:rPr>
                <a:t>Coarse grains</a:t>
              </a:r>
            </a:p>
          </p:txBody>
        </p:sp>
        <p:sp>
          <p:nvSpPr>
            <p:cNvPr id="58391" name="AutoShape 23"/>
            <p:cNvSpPr>
              <a:spLocks/>
            </p:cNvSpPr>
            <p:nvPr/>
          </p:nvSpPr>
          <p:spPr bwMode="auto">
            <a:xfrm>
              <a:off x="432" y="2448"/>
              <a:ext cx="814" cy="524"/>
            </a:xfrm>
            <a:prstGeom prst="accentCallout2">
              <a:avLst>
                <a:gd name="adj1" fmla="val 13741"/>
                <a:gd name="adj2" fmla="val 105898"/>
                <a:gd name="adj3" fmla="val 13741"/>
                <a:gd name="adj4" fmla="val 167074"/>
                <a:gd name="adj5" fmla="val -9352"/>
                <a:gd name="adj6" fmla="val 230833"/>
              </a:avLst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>
                  <a:solidFill>
                    <a:schemeClr val="hlink"/>
                  </a:solidFill>
                </a:rPr>
                <a:t>Fine grains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7314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summary of what (we think) we understood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initial NED specifications were possibly too demanding for stable performance in a magnet environment</a:t>
            </a:r>
          </a:p>
          <a:p>
            <a:r>
              <a:rPr lang="en-US" dirty="0" smtClean="0"/>
              <a:t>There is an intrinsic interplay of critical current density, filament diameter, and RRR, equivalent to a critical surface for the overall performance of a given strand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08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targets for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133600" y="2265363"/>
            <a:ext cx="4876800" cy="37338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96357" y="1905000"/>
            <a:ext cx="1431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(kA/mm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013330" y="5693186"/>
            <a:ext cx="1038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/>
              <a:t>D</a:t>
            </a:r>
            <a:r>
              <a:rPr lang="en-US" sz="2000" baseline="-25000" dirty="0" err="1"/>
              <a:t>fil</a:t>
            </a:r>
            <a:r>
              <a:rPr lang="en-US" sz="2000" dirty="0"/>
              <a:t> (</a:t>
            </a:r>
            <a:r>
              <a:rPr lang="en-US" sz="2000" dirty="0">
                <a:latin typeface="Symbol" charset="0"/>
                <a:sym typeface="Symbol" charset="0"/>
              </a:rPr>
              <a:t></a:t>
            </a:r>
            <a:r>
              <a:rPr lang="en-US" sz="2000" dirty="0"/>
              <a:t>m)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061880" y="5661248"/>
            <a:ext cx="8944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RRR (-)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4572000" y="2286000"/>
            <a:ext cx="0" cy="2514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2133600" y="4800600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572000" y="4800600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724400" y="1584325"/>
            <a:ext cx="1981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Performance</a:t>
            </a:r>
          </a:p>
          <a:p>
            <a:r>
              <a:rPr lang="en-US" sz="2000" dirty="0"/>
              <a:t>Peak field</a:t>
            </a:r>
          </a:p>
          <a:p>
            <a:r>
              <a:rPr lang="en-US" sz="2000" dirty="0"/>
              <a:t>Cost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7239000" y="6019800"/>
            <a:ext cx="137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/>
              <a:t>Stability Protection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57200" y="4501569"/>
            <a:ext cx="1905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/>
              <a:t>Magnetization Field Quality</a:t>
            </a:r>
          </a:p>
          <a:p>
            <a:pPr algn="r"/>
            <a:r>
              <a:rPr lang="en-US" sz="2000" dirty="0"/>
              <a:t>Stability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4178300" y="2544763"/>
            <a:ext cx="431800" cy="2103437"/>
            <a:chOff x="4048" y="1584"/>
            <a:chExt cx="272" cy="1325"/>
          </a:xfrm>
        </p:grpSpPr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272" y="168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auto">
            <a:xfrm>
              <a:off x="4048" y="2160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2.5</a:t>
              </a: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4128" y="1968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</a:t>
              </a: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4048" y="1776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1.5</a:t>
              </a: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auto">
            <a:xfrm>
              <a:off x="4128" y="235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</a:t>
              </a: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4048" y="2544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3.5</a:t>
              </a: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4128" y="1584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4128" y="2736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4</a:t>
              </a:r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4272" y="187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>
              <a:off x="4272" y="206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>
              <a:off x="4272" y="225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>
              <a:off x="4272" y="244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>
              <a:off x="4272" y="26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4272" y="283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44" name="Line 28"/>
          <p:cNvSpPr>
            <a:spLocks noChangeShapeType="1"/>
          </p:cNvSpPr>
          <p:nvPr/>
        </p:nvSpPr>
        <p:spPr bwMode="auto">
          <a:xfrm flipV="1">
            <a:off x="5486400" y="5105400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 flipV="1">
            <a:off x="4953000" y="4876800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9246" name="Group 30"/>
          <p:cNvGrpSpPr>
            <a:grpSpLocks/>
          </p:cNvGrpSpPr>
          <p:nvPr/>
        </p:nvGrpSpPr>
        <p:grpSpPr bwMode="auto">
          <a:xfrm>
            <a:off x="4895850" y="4705350"/>
            <a:ext cx="1905000" cy="1101725"/>
            <a:chOff x="3084" y="2964"/>
            <a:chExt cx="1200" cy="694"/>
          </a:xfrm>
        </p:grpSpPr>
        <p:sp>
          <p:nvSpPr>
            <p:cNvPr id="9247" name="Rectangle 31"/>
            <p:cNvSpPr>
              <a:spLocks noChangeArrowheads="1"/>
            </p:cNvSpPr>
            <p:nvPr/>
          </p:nvSpPr>
          <p:spPr bwMode="auto">
            <a:xfrm>
              <a:off x="3084" y="296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200</a:t>
              </a:r>
            </a:p>
          </p:txBody>
        </p:sp>
        <p:sp>
          <p:nvSpPr>
            <p:cNvPr id="9248" name="Rectangle 32"/>
            <p:cNvSpPr>
              <a:spLocks noChangeArrowheads="1"/>
            </p:cNvSpPr>
            <p:nvPr/>
          </p:nvSpPr>
          <p:spPr bwMode="auto">
            <a:xfrm>
              <a:off x="3389" y="313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150</a:t>
              </a:r>
            </a:p>
          </p:txBody>
        </p:sp>
        <p:sp>
          <p:nvSpPr>
            <p:cNvPr id="9249" name="Rectangle 33"/>
            <p:cNvSpPr>
              <a:spLocks noChangeArrowheads="1"/>
            </p:cNvSpPr>
            <p:nvPr/>
          </p:nvSpPr>
          <p:spPr bwMode="auto">
            <a:xfrm>
              <a:off x="3677" y="328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100</a:t>
              </a:r>
            </a:p>
          </p:txBody>
        </p:sp>
        <p:sp>
          <p:nvSpPr>
            <p:cNvPr id="9250" name="Rectangle 34"/>
            <p:cNvSpPr>
              <a:spLocks noChangeArrowheads="1"/>
            </p:cNvSpPr>
            <p:nvPr/>
          </p:nvSpPr>
          <p:spPr bwMode="auto">
            <a:xfrm>
              <a:off x="4061" y="3463"/>
              <a:ext cx="22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50</a:t>
              </a:r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 flipV="1">
              <a:off x="3094" y="311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2" name="Line 36"/>
            <p:cNvSpPr>
              <a:spLocks noChangeShapeType="1"/>
            </p:cNvSpPr>
            <p:nvPr/>
          </p:nvSpPr>
          <p:spPr bwMode="auto">
            <a:xfrm flipV="1">
              <a:off x="3422" y="3277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3" name="Line 37"/>
            <p:cNvSpPr>
              <a:spLocks noChangeShapeType="1"/>
            </p:cNvSpPr>
            <p:nvPr/>
          </p:nvSpPr>
          <p:spPr bwMode="auto">
            <a:xfrm flipV="1">
              <a:off x="3751" y="3440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4" name="Line 38"/>
            <p:cNvSpPr>
              <a:spLocks noChangeShapeType="1"/>
            </p:cNvSpPr>
            <p:nvPr/>
          </p:nvSpPr>
          <p:spPr bwMode="auto">
            <a:xfrm flipV="1">
              <a:off x="4080" y="360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255" name="Rectangle 39"/>
          <p:cNvSpPr>
            <a:spLocks noChangeArrowheads="1"/>
          </p:cNvSpPr>
          <p:nvPr/>
        </p:nvSpPr>
        <p:spPr bwMode="auto">
          <a:xfrm flipH="1">
            <a:off x="3962400" y="4683125"/>
            <a:ext cx="354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 flipH="1">
            <a:off x="3449638" y="4924425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20</a:t>
            </a: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 flipH="1">
            <a:off x="2792413" y="5229225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50</a:t>
            </a:r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 flipH="1">
            <a:off x="2419350" y="5408613"/>
            <a:ext cx="438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100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 flipV="1">
            <a:off x="4246563" y="4911725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H="1" flipV="1">
            <a:off x="3725863" y="5170488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 flipH="1" flipV="1">
            <a:off x="3051175" y="5495925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 flipH="1" flipV="1">
            <a:off x="2681288" y="5689600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3" name="Freeform 47"/>
          <p:cNvSpPr>
            <a:spLocks/>
          </p:cNvSpPr>
          <p:nvPr/>
        </p:nvSpPr>
        <p:spPr bwMode="auto">
          <a:xfrm>
            <a:off x="3768725" y="3911600"/>
            <a:ext cx="2212975" cy="1593850"/>
          </a:xfrm>
          <a:custGeom>
            <a:avLst/>
            <a:gdLst>
              <a:gd name="T0" fmla="*/ 502 w 1394"/>
              <a:gd name="T1" fmla="*/ 0 h 1004"/>
              <a:gd name="T2" fmla="*/ 0 w 1394"/>
              <a:gd name="T3" fmla="*/ 813 h 1004"/>
              <a:gd name="T4" fmla="*/ 1394 w 1394"/>
              <a:gd name="T5" fmla="*/ 1004 h 1004"/>
              <a:gd name="T6" fmla="*/ 502 w 1394"/>
              <a:gd name="T7" fmla="*/ 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4" h="1004">
                <a:moveTo>
                  <a:pt x="502" y="0"/>
                </a:moveTo>
                <a:lnTo>
                  <a:pt x="0" y="813"/>
                </a:lnTo>
                <a:lnTo>
                  <a:pt x="1394" y="1004"/>
                </a:lnTo>
                <a:lnTo>
                  <a:pt x="502" y="0"/>
                </a:lnTo>
                <a:close/>
              </a:path>
            </a:pathLst>
          </a:custGeom>
          <a:solidFill>
            <a:schemeClr val="accent1">
              <a:alpha val="28999"/>
            </a:schemeClr>
          </a:solidFill>
          <a:ln w="952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4725988" y="3524250"/>
            <a:ext cx="658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>
                <a:solidFill>
                  <a:schemeClr val="hlink"/>
                </a:solidFill>
              </a:rPr>
              <a:t>PIT</a:t>
            </a:r>
            <a:endParaRPr lang="en-US">
              <a:solidFill>
                <a:schemeClr val="hlink"/>
              </a:solidFill>
            </a:endParaRPr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3484025" y="5548944"/>
            <a:ext cx="5693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RRP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003800" y="4167188"/>
            <a:ext cx="963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>
                <a:solidFill>
                  <a:srgbClr val="008040"/>
                </a:solidFill>
              </a:rPr>
              <a:t>target</a:t>
            </a:r>
          </a:p>
        </p:txBody>
      </p:sp>
      <p:sp>
        <p:nvSpPr>
          <p:cNvPr id="9267" name="Freeform 51"/>
          <p:cNvSpPr>
            <a:spLocks/>
          </p:cNvSpPr>
          <p:nvPr/>
        </p:nvSpPr>
        <p:spPr bwMode="auto">
          <a:xfrm>
            <a:off x="3302000" y="3525838"/>
            <a:ext cx="2154238" cy="1900237"/>
          </a:xfrm>
          <a:custGeom>
            <a:avLst/>
            <a:gdLst>
              <a:gd name="T0" fmla="*/ 806 w 1357"/>
              <a:gd name="T1" fmla="*/ 0 h 1197"/>
              <a:gd name="T2" fmla="*/ 0 w 1357"/>
              <a:gd name="T3" fmla="*/ 1197 h 1197"/>
              <a:gd name="T4" fmla="*/ 1357 w 1357"/>
              <a:gd name="T5" fmla="*/ 1075 h 1197"/>
              <a:gd name="T6" fmla="*/ 806 w 1357"/>
              <a:gd name="T7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7" h="1197">
                <a:moveTo>
                  <a:pt x="806" y="0"/>
                </a:moveTo>
                <a:lnTo>
                  <a:pt x="0" y="1197"/>
                </a:lnTo>
                <a:lnTo>
                  <a:pt x="1357" y="1075"/>
                </a:lnTo>
                <a:lnTo>
                  <a:pt x="806" y="0"/>
                </a:lnTo>
                <a:close/>
              </a:path>
            </a:pathLst>
          </a:custGeom>
          <a:noFill/>
          <a:ln w="190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2844800" y="4146550"/>
            <a:ext cx="2632075" cy="1512888"/>
          </a:xfrm>
          <a:custGeom>
            <a:avLst/>
            <a:gdLst>
              <a:gd name="T0" fmla="*/ 1088 w 1658"/>
              <a:gd name="T1" fmla="*/ 0 h 953"/>
              <a:gd name="T2" fmla="*/ 0 w 1658"/>
              <a:gd name="T3" fmla="*/ 953 h 953"/>
              <a:gd name="T4" fmla="*/ 1658 w 1658"/>
              <a:gd name="T5" fmla="*/ 684 h 953"/>
              <a:gd name="T6" fmla="*/ 1088 w 1658"/>
              <a:gd name="T7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8" h="953">
                <a:moveTo>
                  <a:pt x="1088" y="0"/>
                </a:moveTo>
                <a:lnTo>
                  <a:pt x="0" y="953"/>
                </a:lnTo>
                <a:lnTo>
                  <a:pt x="1658" y="684"/>
                </a:lnTo>
                <a:lnTo>
                  <a:pt x="1088" y="0"/>
                </a:lnTo>
                <a:close/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9" name="Rectangle 53"/>
          <p:cNvSpPr>
            <a:spLocks noChangeArrowheads="1"/>
          </p:cNvSpPr>
          <p:nvPr/>
        </p:nvSpPr>
        <p:spPr bwMode="auto">
          <a:xfrm>
            <a:off x="5551831" y="2780928"/>
            <a:ext cx="319663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2800" dirty="0">
                <a:solidFill>
                  <a:srgbClr val="008040"/>
                </a:solidFill>
              </a:rPr>
              <a:t>Target </a:t>
            </a:r>
            <a:r>
              <a:rPr lang="en-US" sz="2800" dirty="0" smtClean="0">
                <a:solidFill>
                  <a:srgbClr val="008040"/>
                </a:solidFill>
              </a:rPr>
              <a:t>performance:</a:t>
            </a:r>
            <a:endParaRPr lang="en-US" sz="28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Jc</a:t>
            </a:r>
            <a:r>
              <a:rPr lang="en-US" sz="2800" dirty="0">
                <a:solidFill>
                  <a:srgbClr val="008040"/>
                </a:solidFill>
              </a:rPr>
              <a:t> &gt; 3 kA/mm</a:t>
            </a:r>
            <a:r>
              <a:rPr lang="en-US" sz="2800" baseline="30000" dirty="0">
                <a:solidFill>
                  <a:srgbClr val="008040"/>
                </a:solidFill>
              </a:rPr>
              <a:t>2</a:t>
            </a:r>
            <a:endParaRPr lang="en-US" sz="2800" baseline="-250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D</a:t>
            </a:r>
            <a:r>
              <a:rPr lang="en-US" sz="2800" baseline="-25000" dirty="0" err="1">
                <a:solidFill>
                  <a:srgbClr val="008040"/>
                </a:solidFill>
              </a:rPr>
              <a:t>fil</a:t>
            </a:r>
            <a:r>
              <a:rPr lang="en-US" sz="2800" dirty="0">
                <a:solidFill>
                  <a:srgbClr val="008040"/>
                </a:solidFill>
              </a:rPr>
              <a:t> &lt; 20 </a:t>
            </a:r>
            <a:r>
              <a:rPr lang="en-US" sz="2800" dirty="0">
                <a:solidFill>
                  <a:srgbClr val="008040"/>
                </a:solidFill>
                <a:latin typeface="Symbol" charset="0"/>
                <a:sym typeface="Symbol" charset="0"/>
              </a:rPr>
              <a:t></a:t>
            </a:r>
            <a:r>
              <a:rPr lang="en-US" sz="2800" dirty="0">
                <a:solidFill>
                  <a:srgbClr val="008040"/>
                </a:solidFill>
              </a:rPr>
              <a:t>m</a:t>
            </a:r>
          </a:p>
          <a:p>
            <a:pPr algn="r"/>
            <a:r>
              <a:rPr lang="en-US" sz="2800" dirty="0">
                <a:solidFill>
                  <a:srgbClr val="008040"/>
                </a:solidFill>
              </a:rPr>
              <a:t>RRR &gt; 100</a:t>
            </a:r>
          </a:p>
        </p:txBody>
      </p:sp>
    </p:spTree>
    <p:extLst>
      <p:ext uri="{BB962C8B-B14F-4D97-AF65-F5344CB8AC3E}">
        <p14:creationId xmlns:p14="http://schemas.microsoft.com/office/powerpoint/2010/main" val="79979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519277"/>
              </p:ext>
            </p:extLst>
          </p:nvPr>
        </p:nvGraphicFramePr>
        <p:xfrm>
          <a:off x="914400" y="1624013"/>
          <a:ext cx="7762056" cy="4114800"/>
        </p:xfrm>
        <a:graphic>
          <a:graphicData uri="http://schemas.openxmlformats.org/drawingml/2006/table">
            <a:tbl>
              <a:tblPr/>
              <a:tblGrid>
                <a:gridCol w="2743200"/>
                <a:gridCol w="1127125"/>
                <a:gridCol w="1371451"/>
                <a:gridCol w="1440160"/>
                <a:gridCol w="1080120"/>
              </a:tblGrid>
              <a:tr h="3524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(achieved)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FReSCa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DS-MB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Strand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Sub-element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0"/>
                          <a:cs typeface="Symbol" charset="2"/>
                        </a:rPr>
                        <a:t>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30*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Copper:non-Copper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1.15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J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(12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(A/mm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2740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2650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J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(15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(A/mm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1530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n-index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&gt; 30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RRR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Piece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&gt; 1000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037" name="Rectangle 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strand specifications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5973559"/>
            <a:ext cx="480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(*) one of the main topics of the discussion today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00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90" name="Group 6"/>
          <p:cNvGrpSpPr>
            <a:grpSpLocks/>
          </p:cNvGrpSpPr>
          <p:nvPr/>
        </p:nvGrpSpPr>
        <p:grpSpPr bwMode="auto">
          <a:xfrm>
            <a:off x="4252913" y="1752600"/>
            <a:ext cx="4814887" cy="4859338"/>
            <a:chOff x="2583" y="1104"/>
            <a:chExt cx="3033" cy="3061"/>
          </a:xfrm>
        </p:grpSpPr>
        <p:pic>
          <p:nvPicPr>
            <p:cNvPr id="67591" name="Picture 7" descr="scaling b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3" y="1584"/>
              <a:ext cx="3033" cy="2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592" name="Rectangle 8"/>
            <p:cNvSpPr>
              <a:spLocks noChangeArrowheads="1"/>
            </p:cNvSpPr>
            <p:nvPr/>
          </p:nvSpPr>
          <p:spPr bwMode="auto">
            <a:xfrm>
              <a:off x="3024" y="1104"/>
              <a:ext cx="2592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/>
                <a:t>Scaled persistent current b</a:t>
              </a:r>
              <a:r>
                <a:rPr lang="en-US" sz="2000" baseline="-25000"/>
                <a:t>3</a:t>
              </a:r>
              <a:r>
                <a:rPr lang="en-US" sz="2000" baseline="30000"/>
                <a:t>PC</a:t>
              </a:r>
              <a:r>
                <a:rPr lang="en-US" sz="2000"/>
                <a:t> vs. strand M in dipoles for all SC synchrotrons to date</a:t>
              </a:r>
            </a:p>
          </p:txBody>
        </p:sp>
      </p:grpSp>
      <p:sp>
        <p:nvSpPr>
          <p:cNvPr id="675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Magnetization related matters</a:t>
            </a:r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14800" cy="4532313"/>
          </a:xfrm>
        </p:spPr>
        <p:txBody>
          <a:bodyPr/>
          <a:lstStyle/>
          <a:p>
            <a:r>
              <a:rPr lang="en-US"/>
              <a:t>Generic multipole (approximate integration in a coil of radius R</a:t>
            </a:r>
            <a:r>
              <a:rPr lang="en-US" baseline="-25000"/>
              <a:t>coil</a:t>
            </a:r>
            <a:r>
              <a:rPr lang="en-US"/>
              <a:t>):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Case of sextupole in a dipole magnet:</a:t>
            </a:r>
          </a:p>
        </p:txBody>
      </p:sp>
      <p:pic>
        <p:nvPicPr>
          <p:cNvPr id="67588" name="Picture 4" descr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52800"/>
            <a:ext cx="2733675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89" name="Picture 5" descr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511800"/>
            <a:ext cx="2979738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53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 descr="Screen shot 2010-11-05 at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535113"/>
            <a:ext cx="3305175" cy="27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1" name="Picture 7" descr="Screen shot 2010-08-05 at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352550"/>
            <a:ext cx="1027113" cy="106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2" name="Picture 8" descr="UniGe RRP_#7419-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373188"/>
            <a:ext cx="3911600" cy="302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228600" y="1428750"/>
            <a:ext cx="2403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/>
              <a:t>OST-RRP 54/61</a:t>
            </a:r>
          </a:p>
        </p:txBody>
      </p:sp>
      <p:sp>
        <p:nvSpPr>
          <p:cNvPr id="62478" name="Oval 14"/>
          <p:cNvSpPr>
            <a:spLocks noChangeArrowheads="1"/>
          </p:cNvSpPr>
          <p:nvPr/>
        </p:nvSpPr>
        <p:spPr bwMode="auto">
          <a:xfrm>
            <a:off x="7581900" y="1717675"/>
            <a:ext cx="109538" cy="107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80" name="AutoShape 16"/>
          <p:cNvSpPr>
            <a:spLocks/>
          </p:cNvSpPr>
          <p:nvPr/>
        </p:nvSpPr>
        <p:spPr bwMode="auto">
          <a:xfrm>
            <a:off x="1839913" y="4175125"/>
            <a:ext cx="2093912" cy="841375"/>
          </a:xfrm>
          <a:prstGeom prst="accentCallout2">
            <a:avLst>
              <a:gd name="adj1" fmla="val 14718"/>
              <a:gd name="adj2" fmla="val 103639"/>
              <a:gd name="adj3" fmla="val 14718"/>
              <a:gd name="adj4" fmla="val 276574"/>
              <a:gd name="adj5" fmla="val -274338"/>
              <a:gd name="adj6" fmla="val 276574"/>
            </a:avLst>
          </a:prstGeom>
          <a:noFill/>
          <a:ln w="19050">
            <a:solidFill>
              <a:schemeClr val="hlink"/>
            </a:solidFill>
            <a:miter lim="800000"/>
            <a:headEnd type="none" w="sm" len="lg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chemeClr val="hlink"/>
                </a:solidFill>
              </a:rPr>
              <a:t>M ≈ 500 mT</a:t>
            </a:r>
          </a:p>
          <a:p>
            <a:pPr algn="r"/>
            <a:r>
              <a:rPr lang="en-US">
                <a:solidFill>
                  <a:schemeClr val="hlink"/>
                </a:solidFill>
                <a:latin typeface="Symbol" charset="0"/>
                <a:sym typeface="Symbol" charset="0"/>
              </a:rPr>
              <a:t></a:t>
            </a:r>
            <a:r>
              <a:rPr lang="en-US">
                <a:solidFill>
                  <a:schemeClr val="hlink"/>
                </a:solidFill>
              </a:rPr>
              <a:t>M ≈ 200 mT</a:t>
            </a:r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349500" y="3467100"/>
            <a:ext cx="109538" cy="107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82" name="Line 18"/>
          <p:cNvSpPr>
            <a:spLocks noChangeShapeType="1"/>
          </p:cNvSpPr>
          <p:nvPr/>
        </p:nvSpPr>
        <p:spPr bwMode="auto">
          <a:xfrm flipH="1">
            <a:off x="5110163" y="1758950"/>
            <a:ext cx="242887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032375" y="1730375"/>
            <a:ext cx="109538" cy="1079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87" name="Rectangle 23"/>
          <p:cNvSpPr>
            <a:spLocks noChangeArrowheads="1"/>
          </p:cNvSpPr>
          <p:nvPr/>
        </p:nvSpPr>
        <p:spPr bwMode="auto">
          <a:xfrm>
            <a:off x="5561013" y="4384675"/>
            <a:ext cx="2379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hlink"/>
                </a:solidFill>
              </a:rPr>
              <a:t>b</a:t>
            </a:r>
            <a:r>
              <a:rPr lang="en-US" baseline="-25000">
                <a:solidFill>
                  <a:schemeClr val="hlink"/>
                </a:solidFill>
              </a:rPr>
              <a:t>3</a:t>
            </a:r>
            <a:r>
              <a:rPr lang="en-US">
                <a:solidFill>
                  <a:schemeClr val="hlink"/>
                </a:solidFill>
              </a:rPr>
              <a:t> ≈ 300 units !!!</a:t>
            </a:r>
          </a:p>
        </p:txBody>
      </p:sp>
      <p:sp>
        <p:nvSpPr>
          <p:cNvPr id="62488" name="Freeform 24"/>
          <p:cNvSpPr>
            <a:spLocks/>
          </p:cNvSpPr>
          <p:nvPr/>
        </p:nvSpPr>
        <p:spPr bwMode="auto">
          <a:xfrm>
            <a:off x="1447800" y="3514725"/>
            <a:ext cx="838200" cy="1066800"/>
          </a:xfrm>
          <a:custGeom>
            <a:avLst/>
            <a:gdLst>
              <a:gd name="T0" fmla="*/ 528 w 528"/>
              <a:gd name="T1" fmla="*/ 0 h 672"/>
              <a:gd name="T2" fmla="*/ 0 w 528"/>
              <a:gd name="T3" fmla="*/ 0 h 672"/>
              <a:gd name="T4" fmla="*/ 0 w 528"/>
              <a:gd name="T5" fmla="*/ 672 h 672"/>
              <a:gd name="T6" fmla="*/ 336 w 528"/>
              <a:gd name="T7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8" h="672">
                <a:moveTo>
                  <a:pt x="528" y="0"/>
                </a:moveTo>
                <a:lnTo>
                  <a:pt x="0" y="0"/>
                </a:lnTo>
                <a:lnTo>
                  <a:pt x="0" y="672"/>
                </a:lnTo>
                <a:lnTo>
                  <a:pt x="336" y="672"/>
                </a:lnTo>
              </a:path>
            </a:pathLst>
          </a:custGeom>
          <a:noFill/>
          <a:ln w="19050" cmpd="sng">
            <a:solidFill>
              <a:schemeClr val="hlink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9" name="Freeform 25"/>
          <p:cNvSpPr>
            <a:spLocks/>
          </p:cNvSpPr>
          <p:nvPr/>
        </p:nvSpPr>
        <p:spPr bwMode="auto">
          <a:xfrm>
            <a:off x="4438650" y="1779588"/>
            <a:ext cx="1066800" cy="2820987"/>
          </a:xfrm>
          <a:custGeom>
            <a:avLst/>
            <a:gdLst>
              <a:gd name="T0" fmla="*/ 336 w 672"/>
              <a:gd name="T1" fmla="*/ 0 h 1872"/>
              <a:gd name="T2" fmla="*/ 0 w 672"/>
              <a:gd name="T3" fmla="*/ 0 h 1872"/>
              <a:gd name="T4" fmla="*/ 0 w 672"/>
              <a:gd name="T5" fmla="*/ 1872 h 1872"/>
              <a:gd name="T6" fmla="*/ 672 w 672"/>
              <a:gd name="T7" fmla="*/ 1872 h 1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1872">
                <a:moveTo>
                  <a:pt x="336" y="0"/>
                </a:moveTo>
                <a:lnTo>
                  <a:pt x="0" y="0"/>
                </a:lnTo>
                <a:lnTo>
                  <a:pt x="0" y="1872"/>
                </a:lnTo>
                <a:lnTo>
                  <a:pt x="672" y="1872"/>
                </a:lnTo>
              </a:path>
            </a:pathLst>
          </a:custGeom>
          <a:noFill/>
          <a:ln w="19050" cmpd="sng">
            <a:solidFill>
              <a:schemeClr val="hlink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90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Expected field quality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5232524"/>
            <a:ext cx="8229600" cy="1364828"/>
          </a:xfrm>
        </p:spPr>
        <p:txBody>
          <a:bodyPr/>
          <a:lstStyle/>
          <a:p>
            <a:r>
              <a:rPr lang="en-US" dirty="0" smtClean="0"/>
              <a:t>What is the actual field error ?</a:t>
            </a:r>
          </a:p>
          <a:p>
            <a:r>
              <a:rPr lang="en-US" dirty="0" smtClean="0"/>
              <a:t>What can be tolerated and corrected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30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37" name="Rectangle 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strand work</a:t>
            </a:r>
            <a:endParaRPr lang="en-US" dirty="0"/>
          </a:p>
        </p:txBody>
      </p:sp>
      <p:pic>
        <p:nvPicPr>
          <p:cNvPr id="2" name="Picture 1" descr="00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4864"/>
            <a:ext cx="2972351" cy="2232248"/>
          </a:xfrm>
          <a:prstGeom prst="rect">
            <a:avLst/>
          </a:prstGeom>
        </p:spPr>
      </p:pic>
      <p:pic>
        <p:nvPicPr>
          <p:cNvPr id="3" name="Picture 2" descr="Round Sub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092" y="1628800"/>
            <a:ext cx="4394404" cy="326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5248490"/>
            <a:ext cx="43435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is on-going on a new strand architecture (169 stack) to reduce the filament diameter to 52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1 mm strand diameter, and 35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0.7 mm strand diameter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92978" y="5248490"/>
            <a:ext cx="4343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R&amp;D started for an alternative architecture with filaments of 30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0.7 mm strand diameter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9983" y="1268760"/>
            <a:ext cx="4343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0.7 mm, 108/127 stack RRP from OST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2092" y="1268760"/>
            <a:ext cx="4343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mm, 192 tubes PIT from </a:t>
            </a:r>
            <a:r>
              <a:rPr lang="en-US" dirty="0" err="1" smtClean="0"/>
              <a:t>Bruker</a:t>
            </a:r>
            <a:r>
              <a:rPr lang="en-US" dirty="0" smtClean="0"/>
              <a:t> EAS</a:t>
            </a:r>
          </a:p>
        </p:txBody>
      </p:sp>
    </p:spTree>
    <p:extLst>
      <p:ext uri="{BB962C8B-B14F-4D97-AF65-F5344CB8AC3E}">
        <p14:creationId xmlns:p14="http://schemas.microsoft.com/office/powerpoint/2010/main" val="406248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NED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70000"/>
              </a:spcBef>
            </a:pPr>
            <a:r>
              <a:rPr lang="en-US" dirty="0" smtClean="0"/>
              <a:t>The main goal of NED was to launch the R&amp;D necessary </a:t>
            </a:r>
            <a:r>
              <a:rPr lang="en-US" dirty="0"/>
              <a:t>to design and </a:t>
            </a:r>
            <a:r>
              <a:rPr lang="en-US" dirty="0" smtClean="0"/>
              <a:t>build a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smtClean="0"/>
              <a:t>based 15 </a:t>
            </a:r>
            <a:r>
              <a:rPr lang="en-US" dirty="0"/>
              <a:t>T magnet</a:t>
            </a:r>
          </a:p>
          <a:p>
            <a:pPr>
              <a:lnSpc>
                <a:spcPct val="80000"/>
              </a:lnSpc>
              <a:spcBef>
                <a:spcPct val="70000"/>
              </a:spcBef>
            </a:pPr>
            <a:r>
              <a:rPr lang="en-US" dirty="0"/>
              <a:t>On basis of preliminary magnetic design and </a:t>
            </a:r>
            <a:r>
              <a:rPr lang="en-US" dirty="0" smtClean="0"/>
              <a:t>protection considerations</a:t>
            </a:r>
            <a:r>
              <a:rPr lang="en-US" dirty="0"/>
              <a:t>, NED </a:t>
            </a:r>
            <a:r>
              <a:rPr lang="en-US" dirty="0" smtClean="0"/>
              <a:t>specifications for the strand </a:t>
            </a:r>
            <a:r>
              <a:rPr lang="en-US" dirty="0"/>
              <a:t>were chosen:</a:t>
            </a: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b="1" dirty="0" smtClean="0"/>
              <a:t>Diameter</a:t>
            </a:r>
            <a:r>
              <a:rPr lang="en-US" b="1" dirty="0"/>
              <a:t>	 		</a:t>
            </a:r>
            <a:r>
              <a:rPr lang="en-US" b="1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1.250 mm</a:t>
            </a:r>
            <a:endParaRPr lang="en-US" dirty="0" smtClean="0">
              <a:solidFill>
                <a:srgbClr val="0000FF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b="1" dirty="0" smtClean="0"/>
              <a:t>Eff</a:t>
            </a:r>
            <a:r>
              <a:rPr lang="en-US" b="1" dirty="0"/>
              <a:t>. filament diameter	</a:t>
            </a: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&lt; </a:t>
            </a:r>
            <a:r>
              <a:rPr lang="en-US" b="1" dirty="0">
                <a:solidFill>
                  <a:srgbClr val="FF0000"/>
                </a:solidFill>
              </a:rPr>
              <a:t>50 </a:t>
            </a:r>
            <a:r>
              <a:rPr lang="en-US" b="1" dirty="0" smtClean="0">
                <a:solidFill>
                  <a:srgbClr val="FF0000"/>
                </a:solidFill>
              </a:rPr>
              <a:t>µm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dirty="0" smtClean="0"/>
              <a:t>Cu</a:t>
            </a:r>
            <a:r>
              <a:rPr lang="en-US" dirty="0"/>
              <a:t>-to-non-Cu ratio	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1.25 </a:t>
            </a:r>
            <a:r>
              <a:rPr lang="en-US" dirty="0">
                <a:solidFill>
                  <a:srgbClr val="FF0000"/>
                </a:solidFill>
              </a:rPr>
              <a:t>± </a:t>
            </a:r>
            <a:r>
              <a:rPr lang="en-US" dirty="0" smtClean="0">
                <a:solidFill>
                  <a:srgbClr val="FF0000"/>
                </a:solidFill>
              </a:rPr>
              <a:t>0.10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dirty="0" smtClean="0"/>
              <a:t>Filament </a:t>
            </a:r>
            <a:r>
              <a:rPr lang="en-US" dirty="0"/>
              <a:t>twist pitch 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30 mm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b="1" dirty="0" smtClean="0"/>
              <a:t>non</a:t>
            </a:r>
            <a:r>
              <a:rPr lang="en-US" b="1" dirty="0"/>
              <a:t>-Cu </a:t>
            </a:r>
            <a:r>
              <a:rPr lang="en-US" b="1" i="1" dirty="0"/>
              <a:t>J</a:t>
            </a:r>
            <a:r>
              <a:rPr lang="en-US" b="1" baseline="-25000" dirty="0"/>
              <a:t>C</a:t>
            </a:r>
            <a:r>
              <a:rPr lang="en-US" b="1" i="1" dirty="0"/>
              <a:t>	</a:t>
            </a:r>
            <a:r>
              <a:rPr lang="en-US" b="1" dirty="0"/>
              <a:t> 		</a:t>
            </a:r>
            <a:r>
              <a:rPr lang="en-US" b="1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1500 </a:t>
            </a:r>
            <a:r>
              <a:rPr lang="en-US" b="1" dirty="0">
                <a:solidFill>
                  <a:srgbClr val="FF0000"/>
                </a:solidFill>
              </a:rPr>
              <a:t>A/mm</a:t>
            </a:r>
            <a:r>
              <a:rPr lang="en-US" b="1" baseline="30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@4.2 K &amp; 15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b="1" dirty="0" smtClean="0"/>
              <a:t>minimum </a:t>
            </a:r>
            <a:r>
              <a:rPr lang="en-US" b="1" dirty="0"/>
              <a:t>critical current	 </a:t>
            </a: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818 </a:t>
            </a:r>
            <a:r>
              <a:rPr lang="en-US" b="1" dirty="0">
                <a:solidFill>
                  <a:srgbClr val="FF0000"/>
                </a:solidFill>
              </a:rPr>
              <a:t>A at 15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lnSpc>
                <a:spcPct val="70000"/>
              </a:lnSpc>
              <a:spcBef>
                <a:spcPct val="70000"/>
              </a:spcBef>
            </a:pPr>
            <a:r>
              <a:rPr lang="en-US" dirty="0" smtClean="0"/>
              <a:t>RRR </a:t>
            </a:r>
            <a:r>
              <a:rPr lang="en-US" dirty="0"/>
              <a:t>(after heat treatment)	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dirty="0" smtClean="0">
                <a:solidFill>
                  <a:srgbClr val="FF0000"/>
                </a:solidFill>
              </a:rPr>
              <a:t>200</a:t>
            </a:r>
            <a:endParaRPr lang="en-US" b="1" i="1" dirty="0" smtClean="0">
              <a:solidFill>
                <a:srgbClr val="FF0000"/>
              </a:solidFill>
            </a:endParaRPr>
          </a:p>
          <a:p>
            <a:pPr marL="0" indent="0" algn="ctr">
              <a:lnSpc>
                <a:spcPct val="70000"/>
              </a:lnSpc>
              <a:spcBef>
                <a:spcPct val="70000"/>
              </a:spcBef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Very </a:t>
            </a:r>
            <a:r>
              <a:rPr lang="en-US" b="1" i="1" dirty="0">
                <a:solidFill>
                  <a:srgbClr val="FF0000"/>
                </a:solidFill>
              </a:rPr>
              <a:t>challenging specifications!</a:t>
            </a:r>
          </a:p>
          <a:p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32550"/>
              </p:ext>
            </p:extLst>
          </p:nvPr>
        </p:nvGraphicFramePr>
        <p:xfrm>
          <a:off x="6553200" y="44624"/>
          <a:ext cx="25717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hoto Editor Photo" r:id="rId3" imgW="4229690" imgH="1257476" progId="MSPhotoEd.3">
                  <p:embed/>
                </p:oleObj>
              </mc:Choice>
              <mc:Fallback>
                <p:oleObj name="Photo Editor Photo" r:id="rId3" imgW="4229690" imgH="1257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4624"/>
                        <a:ext cx="2571750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Th. </a:t>
            </a:r>
            <a:r>
              <a:rPr lang="en-US" sz="2000" dirty="0" err="1" smtClean="0"/>
              <a:t>Boutboul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65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agree on specifications (strand, cable) for magnet R&amp;D and magnet production ?</a:t>
            </a:r>
          </a:p>
          <a:p>
            <a:r>
              <a:rPr lang="en-US" dirty="0" smtClean="0"/>
              <a:t>Material lead time is long (&gt; 12 months), and we are already late. How do we manage/share the present stock ?</a:t>
            </a:r>
          </a:p>
          <a:p>
            <a:r>
              <a:rPr lang="en-US" dirty="0" smtClean="0"/>
              <a:t>What is the procurement strategy beyond the magnet R&amp;D ?</a:t>
            </a:r>
          </a:p>
        </p:txBody>
      </p:sp>
    </p:spTree>
    <p:extLst>
      <p:ext uri="{BB962C8B-B14F-4D97-AF65-F5344CB8AC3E}">
        <p14:creationId xmlns:p14="http://schemas.microsoft.com/office/powerpoint/2010/main" val="157805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NED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16847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spcBef>
                <a:spcPct val="30000"/>
              </a:spcBef>
            </a:pPr>
            <a:r>
              <a:rPr lang="en-US" dirty="0"/>
              <a:t>PIT strand: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i="1" dirty="0"/>
              <a:t> ~ 1400 A</a:t>
            </a:r>
            <a:r>
              <a:rPr lang="en-US" dirty="0"/>
              <a:t>, </a:t>
            </a:r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i="1" dirty="0"/>
              <a:t> ~ 2500 A/mm</a:t>
            </a:r>
            <a:r>
              <a:rPr lang="en-US" i="1" baseline="30000" dirty="0"/>
              <a:t>2</a:t>
            </a:r>
            <a:r>
              <a:rPr lang="en-US" dirty="0"/>
              <a:t> (12 T) for 675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r>
              <a:rPr lang="en-US" dirty="0"/>
              <a:t>/84 h</a:t>
            </a:r>
          </a:p>
          <a:p>
            <a:pPr>
              <a:spcBef>
                <a:spcPct val="30000"/>
              </a:spcBef>
            </a:pPr>
            <a:r>
              <a:rPr lang="en-US" dirty="0"/>
              <a:t>Optimization launched at CERN. Results: 320 h @ 625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/>
          </a:p>
          <a:p>
            <a:pPr lvl="1"/>
            <a:r>
              <a:rPr lang="en-US" dirty="0" smtClean="0"/>
              <a:t>12 </a:t>
            </a:r>
            <a:r>
              <a:rPr lang="en-US" dirty="0"/>
              <a:t>T and 4.2 K:</a:t>
            </a:r>
            <a:r>
              <a:rPr lang="en-US" b="1" i="1" dirty="0"/>
              <a:t> </a:t>
            </a:r>
            <a:r>
              <a:rPr lang="en-US" b="1" i="1" dirty="0" err="1">
                <a:solidFill>
                  <a:srgbClr val="FF0000"/>
                </a:solidFill>
              </a:rPr>
              <a:t>I</a:t>
            </a:r>
            <a:r>
              <a:rPr lang="en-US" b="1" i="1" baseline="-25000" dirty="0" err="1">
                <a:solidFill>
                  <a:srgbClr val="FF0000"/>
                </a:solidFill>
              </a:rPr>
              <a:t>c</a:t>
            </a:r>
            <a:r>
              <a:rPr lang="en-US" b="1" i="1" dirty="0">
                <a:solidFill>
                  <a:srgbClr val="FF0000"/>
                </a:solidFill>
              </a:rPr>
              <a:t> &gt; 1500 A</a:t>
            </a:r>
            <a:r>
              <a:rPr lang="en-US" dirty="0"/>
              <a:t>, </a:t>
            </a:r>
            <a:r>
              <a:rPr lang="en-US" b="1" i="1" dirty="0" err="1">
                <a:solidFill>
                  <a:srgbClr val="FF0000"/>
                </a:solidFill>
              </a:rPr>
              <a:t>J</a:t>
            </a:r>
            <a:r>
              <a:rPr lang="en-US" b="1" i="1" baseline="-25000" dirty="0" err="1">
                <a:solidFill>
                  <a:srgbClr val="FF0000"/>
                </a:solidFill>
              </a:rPr>
              <a:t>c</a:t>
            </a:r>
            <a:r>
              <a:rPr lang="en-US" b="1" i="1" dirty="0">
                <a:solidFill>
                  <a:srgbClr val="FF0000"/>
                </a:solidFill>
              </a:rPr>
              <a:t> &gt; 2700 A/mm</a:t>
            </a:r>
            <a:r>
              <a:rPr lang="en-US" b="1" i="1" baseline="30000" dirty="0">
                <a:solidFill>
                  <a:srgbClr val="FF0000"/>
                </a:solidFill>
              </a:rPr>
              <a:t>2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+ 10 %!!</a:t>
            </a:r>
          </a:p>
          <a:p>
            <a:pPr lvl="1"/>
            <a:r>
              <a:rPr lang="en-US" dirty="0" smtClean="0"/>
              <a:t>15 </a:t>
            </a:r>
            <a:r>
              <a:rPr lang="en-US" dirty="0"/>
              <a:t>T and 4.2 K: </a:t>
            </a:r>
            <a:r>
              <a:rPr lang="en-US" b="1" i="1" dirty="0" err="1">
                <a:solidFill>
                  <a:srgbClr val="FF0000"/>
                </a:solidFill>
              </a:rPr>
              <a:t>I</a:t>
            </a:r>
            <a:r>
              <a:rPr lang="en-US" b="1" i="1" baseline="-25000" dirty="0" err="1">
                <a:solidFill>
                  <a:srgbClr val="FF0000"/>
                </a:solidFill>
              </a:rPr>
              <a:t>c</a:t>
            </a:r>
            <a:r>
              <a:rPr lang="en-US" b="1" i="1" dirty="0">
                <a:solidFill>
                  <a:srgbClr val="FF0000"/>
                </a:solidFill>
              </a:rPr>
              <a:t> &gt; 818 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(NED spec.)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b="1" i="1" dirty="0" err="1">
                <a:solidFill>
                  <a:srgbClr val="FF0000"/>
                </a:solidFill>
              </a:rPr>
              <a:t>J</a:t>
            </a:r>
            <a:r>
              <a:rPr lang="en-US" b="1" i="1" baseline="-25000" dirty="0" err="1">
                <a:solidFill>
                  <a:srgbClr val="FF0000"/>
                </a:solidFill>
              </a:rPr>
              <a:t>c</a:t>
            </a:r>
            <a:r>
              <a:rPr lang="en-US" b="1" i="1" dirty="0">
                <a:solidFill>
                  <a:srgbClr val="FF0000"/>
                </a:solidFill>
              </a:rPr>
              <a:t> ~ 1500 A/mm</a:t>
            </a:r>
            <a:r>
              <a:rPr lang="en-US" b="1" i="1" baseline="30000" dirty="0">
                <a:solidFill>
                  <a:srgbClr val="FF0000"/>
                </a:solidFill>
              </a:rPr>
              <a:t>2</a:t>
            </a:r>
            <a:endParaRPr lang="en-US" b="1" i="1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86022"/>
              </p:ext>
            </p:extLst>
          </p:nvPr>
        </p:nvGraphicFramePr>
        <p:xfrm>
          <a:off x="6553200" y="44624"/>
          <a:ext cx="25717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Photo Editor Photo" r:id="rId3" imgW="4229690" imgH="1257476" progId="MSPhotoEd.3">
                  <p:embed/>
                </p:oleObj>
              </mc:Choice>
              <mc:Fallback>
                <p:oleObj name="Photo Editor Photo" r:id="rId3" imgW="4229690" imgH="1257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4624"/>
                        <a:ext cx="2571750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80928"/>
            <a:ext cx="6397188" cy="396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Th. </a:t>
            </a:r>
            <a:r>
              <a:rPr lang="en-US" sz="2000" dirty="0" err="1" smtClean="0"/>
              <a:t>Boutboul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5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NED program </a:t>
            </a:r>
            <a:r>
              <a:rPr lang="en-US" dirty="0" smtClean="0"/>
              <a:t>results – 1/3</a:t>
            </a:r>
            <a:endParaRPr lang="en-US" dirty="0"/>
          </a:p>
        </p:txBody>
      </p:sp>
      <p:pic>
        <p:nvPicPr>
          <p:cNvPr id="4" name="Picture 3" descr="Screen shot 2011-10-03 at 9.52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97353"/>
            <a:ext cx="6043838" cy="4683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1412776"/>
            <a:ext cx="309634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Jc</a:t>
            </a:r>
            <a:r>
              <a:rPr lang="en-US" dirty="0" smtClean="0"/>
              <a:t> of PIT wire produced within the scope of the NED R&amp;D</a:t>
            </a:r>
          </a:p>
          <a:p>
            <a:endParaRPr lang="en-US" dirty="0"/>
          </a:p>
          <a:p>
            <a:r>
              <a:rPr lang="en-US" dirty="0" smtClean="0"/>
              <a:t>Best performance was achieved optimizing the heat treatment for low plateau temperature (625 °C) and long times (320 </a:t>
            </a:r>
            <a:r>
              <a:rPr lang="en-US" dirty="0" err="1" smtClean="0"/>
              <a:t>hrs</a:t>
            </a:r>
            <a:r>
              <a:rPr lang="en-US" dirty="0" smtClean="0"/>
              <a:t>) </a:t>
            </a:r>
          </a:p>
          <a:p>
            <a:endParaRPr lang="en-US" dirty="0"/>
          </a:p>
          <a:p>
            <a:r>
              <a:rPr lang="en-US" dirty="0" smtClean="0"/>
              <a:t>The production has gone through a technology transfer process clearly visible in the measured performance </a:t>
            </a:r>
          </a:p>
          <a:p>
            <a:endParaRPr lang="en-US" dirty="0"/>
          </a:p>
          <a:p>
            <a:r>
              <a:rPr lang="en-US" dirty="0" smtClean="0"/>
              <a:t>Clear improvement with present stable manufacturing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15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10-03 at 9.52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6" y="1700743"/>
            <a:ext cx="5952744" cy="4680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NED program </a:t>
            </a:r>
            <a:r>
              <a:rPr lang="en-US" dirty="0" smtClean="0"/>
              <a:t>results – 2/3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1409386"/>
            <a:ext cx="316835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Excellent RRR values at the beginning of the R&amp;D, much degraded at later times</a:t>
            </a:r>
          </a:p>
          <a:p>
            <a:endParaRPr lang="en-US" dirty="0"/>
          </a:p>
          <a:p>
            <a:r>
              <a:rPr lang="en-US" dirty="0" smtClean="0"/>
              <a:t>Optimization of </a:t>
            </a:r>
            <a:r>
              <a:rPr lang="en-US" dirty="0" err="1" smtClean="0"/>
              <a:t>Jc</a:t>
            </a:r>
            <a:r>
              <a:rPr lang="en-US" dirty="0" smtClean="0"/>
              <a:t> leads to a marked decrease of RRR</a:t>
            </a:r>
          </a:p>
          <a:p>
            <a:endParaRPr lang="en-US" dirty="0"/>
          </a:p>
          <a:p>
            <a:r>
              <a:rPr lang="en-US" dirty="0" smtClean="0"/>
              <a:t>This has been traced to the presence of </a:t>
            </a:r>
            <a:r>
              <a:rPr lang="en-US" i="1" dirty="0" smtClean="0"/>
              <a:t>hot-spots</a:t>
            </a:r>
            <a:r>
              <a:rPr lang="en-US" dirty="0" smtClean="0"/>
              <a:t> in the strand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1-10-03 at 10.21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506" y="4293096"/>
            <a:ext cx="2818656" cy="21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2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NED program </a:t>
            </a:r>
            <a:r>
              <a:rPr lang="en-US" dirty="0" smtClean="0"/>
              <a:t>results – 3/3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005064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Modified strand architecture to improve the use of the </a:t>
            </a:r>
            <a:r>
              <a:rPr lang="en-US" sz="2800" i="1" dirty="0" smtClean="0"/>
              <a:t>real estate</a:t>
            </a:r>
            <a:r>
              <a:rPr lang="en-US" sz="2800" dirty="0" smtClean="0"/>
              <a:t>, and increase the optimization margin for J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at acceptable RRR</a:t>
            </a:r>
            <a:endParaRPr lang="en-US" sz="2800" dirty="0"/>
          </a:p>
          <a:p>
            <a:r>
              <a:rPr lang="en-US" sz="2800" b="1" dirty="0" smtClean="0">
                <a:solidFill>
                  <a:srgbClr val="FF0000"/>
                </a:solidFill>
              </a:rPr>
              <a:t>For any given strand architecture based on react-able barriers there is an intrinsic limit in the maximum RRR achievable</a:t>
            </a:r>
          </a:p>
        </p:txBody>
      </p:sp>
      <p:pic>
        <p:nvPicPr>
          <p:cNvPr id="4" name="Picture 3" descr="Screen shot 2011-10-03 at 10.26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568" y="1340769"/>
            <a:ext cx="751596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agneto-thermal stability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 l="8171" t="13605" r="10895" b="7936"/>
          <a:stretch>
            <a:fillRect/>
          </a:stretch>
        </p:blipFill>
        <p:spPr bwMode="auto">
          <a:xfrm>
            <a:off x="1001737" y="1484784"/>
            <a:ext cx="6928877" cy="5379284"/>
          </a:xfrm>
          <a:prstGeom prst="rect">
            <a:avLst/>
          </a:prstGeom>
          <a:noFill/>
        </p:spPr>
      </p:pic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B. </a:t>
            </a:r>
            <a:r>
              <a:rPr lang="en-US" sz="2000" dirty="0" err="1" smtClean="0"/>
              <a:t>Bordini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0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Magneto-thermal stability cook-book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Reduce the critical current </a:t>
            </a:r>
            <a:r>
              <a:rPr lang="en-US" dirty="0" smtClean="0"/>
              <a:t>of the strand to the minimum required for magnet performance (range of 2500 A/mm</a:t>
            </a:r>
            <a:r>
              <a:rPr lang="en-US" baseline="30000" dirty="0" smtClean="0"/>
              <a:t>2</a:t>
            </a:r>
            <a:r>
              <a:rPr lang="en-US" dirty="0" smtClean="0"/>
              <a:t>, not much above)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Reduce the strand diameter </a:t>
            </a:r>
            <a:r>
              <a:rPr lang="en-US" dirty="0"/>
              <a:t>(1 mm and smaller</a:t>
            </a:r>
            <a:r>
              <a:rPr lang="en-US" dirty="0" smtClean="0"/>
              <a:t>) and the diameter of the multi-filamentary region</a:t>
            </a:r>
          </a:p>
          <a:p>
            <a:r>
              <a:rPr lang="en-US" dirty="0" smtClean="0"/>
              <a:t>Achieve a </a:t>
            </a:r>
            <a:r>
              <a:rPr lang="en-US" b="1" dirty="0" smtClean="0">
                <a:solidFill>
                  <a:srgbClr val="FF0000"/>
                </a:solidFill>
              </a:rPr>
              <a:t>local RRR of the order of 100</a:t>
            </a:r>
          </a:p>
        </p:txBody>
      </p:sp>
    </p:spTree>
    <p:extLst>
      <p:ext uri="{BB962C8B-B14F-4D97-AF65-F5344CB8AC3E}">
        <p14:creationId xmlns:p14="http://schemas.microsoft.com/office/powerpoint/2010/main" val="379161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RRR on stability – 1/4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3622" y="1345539"/>
            <a:ext cx="5630605" cy="228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521096861"/>
              </p:ext>
            </p:extLst>
          </p:nvPr>
        </p:nvGraphicFramePr>
        <p:xfrm>
          <a:off x="169334" y="3553470"/>
          <a:ext cx="5080000" cy="3187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12" descr="6829  R-2002 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6321" y="1471383"/>
            <a:ext cx="15906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67544" y="2998693"/>
            <a:ext cx="22058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1" dirty="0">
                <a:solidFill>
                  <a:srgbClr val="000099"/>
                </a:solidFill>
                <a:latin typeface="Tahoma" pitchFamily="34" charset="0"/>
              </a:rPr>
              <a:t>0.8 </a:t>
            </a:r>
            <a:r>
              <a:rPr lang="en-US" sz="1800" i="1" dirty="0" smtClean="0">
                <a:solidFill>
                  <a:srgbClr val="000099"/>
                </a:solidFill>
                <a:latin typeface="Tahoma" pitchFamily="34" charset="0"/>
              </a:rPr>
              <a:t>mm 54/61 </a:t>
            </a:r>
            <a:r>
              <a:rPr lang="en-US" sz="1800" i="1" dirty="0">
                <a:solidFill>
                  <a:srgbClr val="000099"/>
                </a:solidFill>
                <a:latin typeface="Tahoma" pitchFamily="34" charset="0"/>
              </a:rPr>
              <a:t>RRP</a:t>
            </a:r>
            <a:r>
              <a:rPr lang="en-US" sz="1800" i="1" baseline="30000" dirty="0">
                <a:solidFill>
                  <a:srgbClr val="000099"/>
                </a:solidFill>
                <a:latin typeface="Tahoma" pitchFamily="34" charset="0"/>
              </a:rPr>
              <a:t>®</a:t>
            </a:r>
            <a:r>
              <a:rPr lang="en-US" sz="1800" i="1" dirty="0">
                <a:solidFill>
                  <a:srgbClr val="000099"/>
                </a:solidFill>
                <a:latin typeface="Tahoma" pitchFamily="34" charset="0"/>
              </a:rPr>
              <a:t> Nb</a:t>
            </a:r>
            <a:r>
              <a:rPr lang="en-US" sz="1800" i="1" baseline="-25000" dirty="0">
                <a:solidFill>
                  <a:srgbClr val="000099"/>
                </a:solidFill>
                <a:latin typeface="Tahoma" pitchFamily="34" charset="0"/>
              </a:rPr>
              <a:t>3</a:t>
            </a:r>
            <a:r>
              <a:rPr lang="en-US" sz="1800" i="1" dirty="0">
                <a:solidFill>
                  <a:srgbClr val="000099"/>
                </a:solidFill>
                <a:latin typeface="Tahoma" pitchFamily="34" charset="0"/>
              </a:rPr>
              <a:t>Sn strand</a:t>
            </a:r>
          </a:p>
        </p:txBody>
      </p:sp>
      <p:sp>
        <p:nvSpPr>
          <p:cNvPr id="12" name="Rectangle 14"/>
          <p:cNvSpPr txBox="1">
            <a:spLocks noChangeArrowheads="1"/>
          </p:cNvSpPr>
          <p:nvPr/>
        </p:nvSpPr>
        <p:spPr bwMode="auto">
          <a:xfrm>
            <a:off x="5289354" y="3805409"/>
            <a:ext cx="3985876" cy="27198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Samples were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prepared using the </a:t>
            </a:r>
            <a:r>
              <a:rPr lang="en-US" sz="1800" dirty="0">
                <a:solidFill>
                  <a:srgbClr val="FF0000"/>
                </a:solidFill>
                <a:latin typeface="Tahoma"/>
                <a:cs typeface="Tahoma"/>
              </a:rPr>
              <a:t>same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cs typeface="Tahoma"/>
              </a:rPr>
              <a:t>strand </a:t>
            </a: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(copper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to non copper ratio </a:t>
            </a: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~ 0.92;effective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filament size of ~ 80 </a:t>
            </a:r>
            <a:r>
              <a:rPr lang="en-US" sz="1800" dirty="0" err="1" smtClean="0">
                <a:solidFill>
                  <a:srgbClr val="000090"/>
                </a:solidFill>
                <a:latin typeface="Tahoma"/>
                <a:cs typeface="Tahoma"/>
              </a:rPr>
              <a:t>μm</a:t>
            </a: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) </a:t>
            </a:r>
          </a:p>
          <a:p>
            <a:pPr marL="266700" indent="-266700" eaLnBrk="1" hangingPunct="1">
              <a:spcBef>
                <a:spcPct val="50000"/>
              </a:spcBef>
              <a:spcAft>
                <a:spcPts val="1200"/>
              </a:spcAft>
              <a:buSzPct val="77000"/>
              <a:buBlip>
                <a:blip r:embed="rId5"/>
              </a:buBlip>
              <a:defRPr/>
            </a:pP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Heat treatment chosen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in order to obtain </a:t>
            </a:r>
            <a:r>
              <a:rPr lang="en-US" sz="1800" dirty="0">
                <a:solidFill>
                  <a:srgbClr val="FF0000"/>
                </a:solidFill>
                <a:latin typeface="Tahoma"/>
                <a:cs typeface="Tahoma"/>
              </a:rPr>
              <a:t>different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values of the </a:t>
            </a:r>
            <a:r>
              <a:rPr lang="en-US" sz="1800" dirty="0">
                <a:solidFill>
                  <a:srgbClr val="FF0000"/>
                </a:solidFill>
                <a:latin typeface="Tahoma"/>
                <a:cs typeface="Tahoma"/>
              </a:rPr>
              <a:t>RRR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 without significantly changing the critical </a:t>
            </a:r>
            <a:r>
              <a:rPr lang="en-US" sz="1800" dirty="0" smtClean="0">
                <a:solidFill>
                  <a:srgbClr val="000090"/>
                </a:solidFill>
                <a:latin typeface="Tahoma"/>
                <a:cs typeface="Tahoma"/>
              </a:rPr>
              <a:t>current</a:t>
            </a:r>
            <a:endParaRPr lang="en-US" sz="18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7276" y="0"/>
            <a:ext cx="3918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By courtesy of </a:t>
            </a:r>
            <a:r>
              <a:rPr lang="en-US" sz="2000" dirty="0" smtClean="0"/>
              <a:t>B. </a:t>
            </a:r>
            <a:r>
              <a:rPr lang="en-US" sz="2000" dirty="0" err="1" smtClean="0"/>
              <a:t>Bordini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2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1275</Words>
  <Application>Microsoft Macintosh PowerPoint</Application>
  <PresentationFormat>On-screen Show (4:3)</PresentationFormat>
  <Paragraphs>192</Paragraphs>
  <Slides>20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Photo Editor Photo</vt:lpstr>
      <vt:lpstr>CERN-HFM conductors rationale</vt:lpstr>
      <vt:lpstr>NED targets</vt:lpstr>
      <vt:lpstr>NED promises</vt:lpstr>
      <vt:lpstr>NED program results – 1/3</vt:lpstr>
      <vt:lpstr>NED program results – 2/3</vt:lpstr>
      <vt:lpstr>NED program results – 3/3</vt:lpstr>
      <vt:lpstr>Magneto-thermal stability</vt:lpstr>
      <vt:lpstr>Magneto-thermal stability cook-book</vt:lpstr>
      <vt:lpstr>Effect of RRR on stability – 1/4</vt:lpstr>
      <vt:lpstr> Effect of RRR on stability – 2/4</vt:lpstr>
      <vt:lpstr> Effect of RRR on stability – 3/4</vt:lpstr>
      <vt:lpstr> Effect of RRR on stability – 4/4</vt:lpstr>
      <vt:lpstr>Microstructure and real estate</vt:lpstr>
      <vt:lpstr>A summary of what (we think) we understood</vt:lpstr>
      <vt:lpstr>Performance targets for Nb3Sn</vt:lpstr>
      <vt:lpstr>Present strand specifications</vt:lpstr>
      <vt:lpstr>Magnetization related matters</vt:lpstr>
      <vt:lpstr>Expected field quality</vt:lpstr>
      <vt:lpstr>On-going strand work</vt:lpstr>
      <vt:lpstr>Questions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CERN-HFM conductors</dc:title>
  <dc:creator>Luca Bottura</dc:creator>
  <cp:lastModifiedBy>Luca Bottura</cp:lastModifiedBy>
  <cp:revision>27</cp:revision>
  <dcterms:created xsi:type="dcterms:W3CDTF">2011-09-09T11:23:45Z</dcterms:created>
  <dcterms:modified xsi:type="dcterms:W3CDTF">2011-10-03T21:06:33Z</dcterms:modified>
</cp:coreProperties>
</file>