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Default Extension="tiff" ContentType="image/tif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Lst>
  <p:notesMasterIdLst>
    <p:notesMasterId r:id="rId12"/>
  </p:notesMasterIdLst>
  <p:handoutMasterIdLst>
    <p:handoutMasterId r:id="rId13"/>
  </p:handoutMasterIdLst>
  <p:sldIdLst>
    <p:sldId id="294" r:id="rId2"/>
    <p:sldId id="304" r:id="rId3"/>
    <p:sldId id="312" r:id="rId4"/>
    <p:sldId id="313" r:id="rId5"/>
    <p:sldId id="309" r:id="rId6"/>
    <p:sldId id="314" r:id="rId7"/>
    <p:sldId id="315" r:id="rId8"/>
    <p:sldId id="307" r:id="rId9"/>
    <p:sldId id="316" r:id="rId10"/>
    <p:sldId id="317" r:id="rId11"/>
  </p:sldIdLst>
  <p:sldSz cx="9144000" cy="6858000" type="screen4x3"/>
  <p:notesSz cx="6797675" cy="9928225"/>
  <p:defaultTextStyle>
    <a:defPPr>
      <a:defRPr lang="fr-FR"/>
    </a:defPPr>
    <a:lvl1pPr algn="l" rtl="0" fontAlgn="base">
      <a:spcBef>
        <a:spcPct val="0"/>
      </a:spcBef>
      <a:spcAft>
        <a:spcPct val="0"/>
      </a:spcAft>
      <a:defRPr sz="1600" b="1" kern="1200">
        <a:solidFill>
          <a:schemeClr val="tx1"/>
        </a:solidFill>
        <a:latin typeface="Arial" charset="0"/>
        <a:ea typeface="+mn-ea"/>
        <a:cs typeface="+mn-cs"/>
      </a:defRPr>
    </a:lvl1pPr>
    <a:lvl2pPr marL="457200" algn="l" rtl="0" fontAlgn="base">
      <a:spcBef>
        <a:spcPct val="0"/>
      </a:spcBef>
      <a:spcAft>
        <a:spcPct val="0"/>
      </a:spcAft>
      <a:defRPr sz="1600" b="1" kern="1200">
        <a:solidFill>
          <a:schemeClr val="tx1"/>
        </a:solidFill>
        <a:latin typeface="Arial" charset="0"/>
        <a:ea typeface="+mn-ea"/>
        <a:cs typeface="+mn-cs"/>
      </a:defRPr>
    </a:lvl2pPr>
    <a:lvl3pPr marL="914400" algn="l" rtl="0" fontAlgn="base">
      <a:spcBef>
        <a:spcPct val="0"/>
      </a:spcBef>
      <a:spcAft>
        <a:spcPct val="0"/>
      </a:spcAft>
      <a:defRPr sz="1600" b="1" kern="1200">
        <a:solidFill>
          <a:schemeClr val="tx1"/>
        </a:solidFill>
        <a:latin typeface="Arial" charset="0"/>
        <a:ea typeface="+mn-ea"/>
        <a:cs typeface="+mn-cs"/>
      </a:defRPr>
    </a:lvl3pPr>
    <a:lvl4pPr marL="1371600" algn="l" rtl="0" fontAlgn="base">
      <a:spcBef>
        <a:spcPct val="0"/>
      </a:spcBef>
      <a:spcAft>
        <a:spcPct val="0"/>
      </a:spcAft>
      <a:defRPr sz="1600" b="1" kern="1200">
        <a:solidFill>
          <a:schemeClr val="tx1"/>
        </a:solidFill>
        <a:latin typeface="Arial" charset="0"/>
        <a:ea typeface="+mn-ea"/>
        <a:cs typeface="+mn-cs"/>
      </a:defRPr>
    </a:lvl4pPr>
    <a:lvl5pPr marL="1828800" algn="l" rtl="0" fontAlgn="base">
      <a:spcBef>
        <a:spcPct val="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4F551F"/>
    <a:srgbClr val="FF0066"/>
    <a:srgbClr val="70BC1F"/>
    <a:srgbClr val="5F5F5F"/>
    <a:srgbClr val="FFDF9F"/>
    <a:srgbClr val="FEECA0"/>
    <a:srgbClr val="33CC33"/>
    <a:srgbClr val="8ABBD0"/>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76971" autoAdjust="0"/>
  </p:normalViewPr>
  <p:slideViewPr>
    <p:cSldViewPr>
      <p:cViewPr>
        <p:scale>
          <a:sx n="80" d="100"/>
          <a:sy n="80" d="100"/>
        </p:scale>
        <p:origin x="-666" y="18"/>
      </p:cViewPr>
      <p:guideLst>
        <p:guide orient="horz" pos="2160"/>
        <p:guide pos="2880"/>
      </p:guideLst>
    </p:cSldViewPr>
  </p:slideViewPr>
  <p:outlineViewPr>
    <p:cViewPr>
      <p:scale>
        <a:sx n="33" d="100"/>
        <a:sy n="33" d="100"/>
      </p:scale>
      <p:origin x="0" y="486"/>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70" d="100"/>
          <a:sy n="70" d="100"/>
        </p:scale>
        <p:origin x="-2184" y="-90"/>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2053" tIns="46026" rIns="92053" bIns="46026" numCol="1" anchor="t" anchorCtr="0" compatLnSpc="1">
            <a:prstTxWarp prst="textNoShape">
              <a:avLst/>
            </a:prstTxWarp>
          </a:bodyPr>
          <a:lstStyle>
            <a:lvl1pPr defTabSz="920750" eaLnBrk="0" hangingPunct="0">
              <a:defRPr sz="1200" b="0">
                <a:latin typeface="Times New Roman" pitchFamily="18" charset="0"/>
              </a:defRPr>
            </a:lvl1pPr>
          </a:lstStyle>
          <a:p>
            <a:pPr>
              <a:defRPr/>
            </a:pPr>
            <a:endParaRPr lang="fr-FR" dirty="0"/>
          </a:p>
        </p:txBody>
      </p:sp>
      <p:sp>
        <p:nvSpPr>
          <p:cNvPr id="3075" name="Rectangle 3"/>
          <p:cNvSpPr>
            <a:spLocks noGrp="1" noChangeArrowheads="1"/>
          </p:cNvSpPr>
          <p:nvPr>
            <p:ph type="dt" sz="quarter" idx="1"/>
          </p:nvPr>
        </p:nvSpPr>
        <p:spPr bwMode="auto">
          <a:xfrm>
            <a:off x="3852863" y="0"/>
            <a:ext cx="2944812" cy="495300"/>
          </a:xfrm>
          <a:prstGeom prst="rect">
            <a:avLst/>
          </a:prstGeom>
          <a:noFill/>
          <a:ln w="9525">
            <a:noFill/>
            <a:miter lim="800000"/>
            <a:headEnd/>
            <a:tailEnd/>
          </a:ln>
          <a:effectLst/>
        </p:spPr>
        <p:txBody>
          <a:bodyPr vert="horz" wrap="square" lIns="92053" tIns="46026" rIns="92053" bIns="46026" numCol="1" anchor="t" anchorCtr="0" compatLnSpc="1">
            <a:prstTxWarp prst="textNoShape">
              <a:avLst/>
            </a:prstTxWarp>
          </a:bodyPr>
          <a:lstStyle>
            <a:lvl1pPr algn="r" defTabSz="920750" eaLnBrk="0" hangingPunct="0">
              <a:defRPr sz="1200" b="0">
                <a:latin typeface="Times New Roman" pitchFamily="18" charset="0"/>
              </a:defRPr>
            </a:lvl1pPr>
          </a:lstStyle>
          <a:p>
            <a:pPr>
              <a:defRPr/>
            </a:pPr>
            <a:endParaRPr lang="fr-FR" dirty="0"/>
          </a:p>
        </p:txBody>
      </p:sp>
      <p:sp>
        <p:nvSpPr>
          <p:cNvPr id="3076" name="Rectangle 4"/>
          <p:cNvSpPr>
            <a:spLocks noGrp="1" noChangeArrowheads="1"/>
          </p:cNvSpPr>
          <p:nvPr>
            <p:ph type="ftr" sz="quarter" idx="2"/>
          </p:nvPr>
        </p:nvSpPr>
        <p:spPr bwMode="auto">
          <a:xfrm>
            <a:off x="0" y="9432925"/>
            <a:ext cx="2944813" cy="495300"/>
          </a:xfrm>
          <a:prstGeom prst="rect">
            <a:avLst/>
          </a:prstGeom>
          <a:noFill/>
          <a:ln w="9525">
            <a:noFill/>
            <a:miter lim="800000"/>
            <a:headEnd/>
            <a:tailEnd/>
          </a:ln>
          <a:effectLst/>
        </p:spPr>
        <p:txBody>
          <a:bodyPr vert="horz" wrap="square" lIns="92053" tIns="46026" rIns="92053" bIns="46026" numCol="1" anchor="b" anchorCtr="0" compatLnSpc="1">
            <a:prstTxWarp prst="textNoShape">
              <a:avLst/>
            </a:prstTxWarp>
          </a:bodyPr>
          <a:lstStyle>
            <a:lvl1pPr defTabSz="920750" eaLnBrk="0" hangingPunct="0">
              <a:defRPr sz="1200" b="0">
                <a:latin typeface="Times New Roman" pitchFamily="18" charset="0"/>
              </a:defRPr>
            </a:lvl1pPr>
          </a:lstStyle>
          <a:p>
            <a:pPr>
              <a:defRPr/>
            </a:pPr>
            <a:endParaRPr lang="fr-FR" dirty="0"/>
          </a:p>
        </p:txBody>
      </p:sp>
      <p:sp>
        <p:nvSpPr>
          <p:cNvPr id="3077" name="Rectangle 5"/>
          <p:cNvSpPr>
            <a:spLocks noGrp="1" noChangeArrowheads="1"/>
          </p:cNvSpPr>
          <p:nvPr>
            <p:ph type="sldNum" sz="quarter" idx="3"/>
          </p:nvPr>
        </p:nvSpPr>
        <p:spPr bwMode="auto">
          <a:xfrm>
            <a:off x="3852863" y="9432925"/>
            <a:ext cx="2944812" cy="495300"/>
          </a:xfrm>
          <a:prstGeom prst="rect">
            <a:avLst/>
          </a:prstGeom>
          <a:noFill/>
          <a:ln w="9525">
            <a:noFill/>
            <a:miter lim="800000"/>
            <a:headEnd/>
            <a:tailEnd/>
          </a:ln>
          <a:effectLst/>
        </p:spPr>
        <p:txBody>
          <a:bodyPr vert="horz" wrap="square" lIns="92053" tIns="46026" rIns="92053" bIns="46026" numCol="1" anchor="b" anchorCtr="0" compatLnSpc="1">
            <a:prstTxWarp prst="textNoShape">
              <a:avLst/>
            </a:prstTxWarp>
          </a:bodyPr>
          <a:lstStyle>
            <a:lvl1pPr algn="r" defTabSz="920750" eaLnBrk="0" hangingPunct="0">
              <a:defRPr sz="1200" b="0">
                <a:latin typeface="Times New Roman" pitchFamily="18" charset="0"/>
              </a:defRPr>
            </a:lvl1pPr>
          </a:lstStyle>
          <a:p>
            <a:pPr>
              <a:defRPr/>
            </a:pPr>
            <a:fld id="{94399F80-0613-4B44-A405-09BA884E5EF9}" type="slidenum">
              <a:rPr lang="fr-FR"/>
              <a:pPr>
                <a:defRPr/>
              </a:pPr>
              <a:t>‹#›</a:t>
            </a:fld>
            <a:endParaRPr lang="fr-FR"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2053" tIns="46026" rIns="92053" bIns="46026" numCol="1" anchor="t" anchorCtr="0" compatLnSpc="1">
            <a:prstTxWarp prst="textNoShape">
              <a:avLst/>
            </a:prstTxWarp>
          </a:bodyPr>
          <a:lstStyle>
            <a:lvl1pPr defTabSz="920750" eaLnBrk="0" hangingPunct="0">
              <a:defRPr sz="1200" b="0">
                <a:latin typeface="Times New Roman" pitchFamily="18" charset="0"/>
              </a:defRPr>
            </a:lvl1pPr>
          </a:lstStyle>
          <a:p>
            <a:pPr>
              <a:defRPr/>
            </a:pPr>
            <a:endParaRPr lang="fr-FR" dirty="0"/>
          </a:p>
        </p:txBody>
      </p:sp>
      <p:sp>
        <p:nvSpPr>
          <p:cNvPr id="6147" name="Rectangle 3"/>
          <p:cNvSpPr>
            <a:spLocks noGrp="1" noChangeArrowheads="1"/>
          </p:cNvSpPr>
          <p:nvPr>
            <p:ph type="dt" idx="1"/>
          </p:nvPr>
        </p:nvSpPr>
        <p:spPr bwMode="auto">
          <a:xfrm>
            <a:off x="3852863" y="0"/>
            <a:ext cx="2944812" cy="495300"/>
          </a:xfrm>
          <a:prstGeom prst="rect">
            <a:avLst/>
          </a:prstGeom>
          <a:noFill/>
          <a:ln w="9525">
            <a:noFill/>
            <a:miter lim="800000"/>
            <a:headEnd/>
            <a:tailEnd/>
          </a:ln>
          <a:effectLst/>
        </p:spPr>
        <p:txBody>
          <a:bodyPr vert="horz" wrap="square" lIns="92053" tIns="46026" rIns="92053" bIns="46026" numCol="1" anchor="t" anchorCtr="0" compatLnSpc="1">
            <a:prstTxWarp prst="textNoShape">
              <a:avLst/>
            </a:prstTxWarp>
          </a:bodyPr>
          <a:lstStyle>
            <a:lvl1pPr algn="r" defTabSz="920750" eaLnBrk="0" hangingPunct="0">
              <a:defRPr sz="1200" b="0">
                <a:latin typeface="Times New Roman" pitchFamily="18" charset="0"/>
              </a:defRPr>
            </a:lvl1pPr>
          </a:lstStyle>
          <a:p>
            <a:pPr>
              <a:defRPr/>
            </a:pPr>
            <a:endParaRPr lang="fr-FR" dirty="0"/>
          </a:p>
        </p:txBody>
      </p:sp>
      <p:sp>
        <p:nvSpPr>
          <p:cNvPr id="3076"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716463"/>
            <a:ext cx="4984750" cy="4467225"/>
          </a:xfrm>
          <a:prstGeom prst="rect">
            <a:avLst/>
          </a:prstGeom>
          <a:noFill/>
          <a:ln w="9525">
            <a:noFill/>
            <a:miter lim="800000"/>
            <a:headEnd/>
            <a:tailEnd/>
          </a:ln>
          <a:effectLst/>
        </p:spPr>
        <p:txBody>
          <a:bodyPr vert="horz" wrap="square" lIns="92053" tIns="46026" rIns="92053" bIns="46026"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150" name="Rectangle 6"/>
          <p:cNvSpPr>
            <a:spLocks noGrp="1" noChangeArrowheads="1"/>
          </p:cNvSpPr>
          <p:nvPr>
            <p:ph type="ftr" sz="quarter" idx="4"/>
          </p:nvPr>
        </p:nvSpPr>
        <p:spPr bwMode="auto">
          <a:xfrm>
            <a:off x="0" y="9432925"/>
            <a:ext cx="2944813" cy="495300"/>
          </a:xfrm>
          <a:prstGeom prst="rect">
            <a:avLst/>
          </a:prstGeom>
          <a:noFill/>
          <a:ln w="9525">
            <a:noFill/>
            <a:miter lim="800000"/>
            <a:headEnd/>
            <a:tailEnd/>
          </a:ln>
          <a:effectLst/>
        </p:spPr>
        <p:txBody>
          <a:bodyPr vert="horz" wrap="square" lIns="92053" tIns="46026" rIns="92053" bIns="46026" numCol="1" anchor="b" anchorCtr="0" compatLnSpc="1">
            <a:prstTxWarp prst="textNoShape">
              <a:avLst/>
            </a:prstTxWarp>
          </a:bodyPr>
          <a:lstStyle>
            <a:lvl1pPr defTabSz="920750" eaLnBrk="0" hangingPunct="0">
              <a:defRPr sz="1200" b="0">
                <a:latin typeface="Times New Roman" pitchFamily="18" charset="0"/>
              </a:defRPr>
            </a:lvl1pPr>
          </a:lstStyle>
          <a:p>
            <a:pPr>
              <a:defRPr/>
            </a:pPr>
            <a:endParaRPr lang="fr-FR" dirty="0"/>
          </a:p>
        </p:txBody>
      </p:sp>
      <p:sp>
        <p:nvSpPr>
          <p:cNvPr id="6151" name="Rectangle 7"/>
          <p:cNvSpPr>
            <a:spLocks noGrp="1" noChangeArrowheads="1"/>
          </p:cNvSpPr>
          <p:nvPr>
            <p:ph type="sldNum" sz="quarter" idx="5"/>
          </p:nvPr>
        </p:nvSpPr>
        <p:spPr bwMode="auto">
          <a:xfrm>
            <a:off x="3852863" y="9432925"/>
            <a:ext cx="2944812" cy="495300"/>
          </a:xfrm>
          <a:prstGeom prst="rect">
            <a:avLst/>
          </a:prstGeom>
          <a:noFill/>
          <a:ln w="9525">
            <a:noFill/>
            <a:miter lim="800000"/>
            <a:headEnd/>
            <a:tailEnd/>
          </a:ln>
          <a:effectLst/>
        </p:spPr>
        <p:txBody>
          <a:bodyPr vert="horz" wrap="square" lIns="92053" tIns="46026" rIns="92053" bIns="46026" numCol="1" anchor="b" anchorCtr="0" compatLnSpc="1">
            <a:prstTxWarp prst="textNoShape">
              <a:avLst/>
            </a:prstTxWarp>
          </a:bodyPr>
          <a:lstStyle>
            <a:lvl1pPr algn="r" defTabSz="920750" eaLnBrk="0" hangingPunct="0">
              <a:defRPr sz="1200" b="0">
                <a:latin typeface="Times New Roman" pitchFamily="18" charset="0"/>
              </a:defRPr>
            </a:lvl1pPr>
          </a:lstStyle>
          <a:p>
            <a:pPr>
              <a:defRPr/>
            </a:pPr>
            <a:fld id="{B44C64B1-74E6-4EE1-A008-075DA5C93A5E}" type="slidenum">
              <a:rPr lang="fr-FR"/>
              <a:pPr>
                <a:defRPr/>
              </a:pPr>
              <a:t>‹#›</a:t>
            </a:fld>
            <a:endParaRPr lang="fr-FR"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Rot="1" noChangeAspect="1" noChangeArrowheads="1" noTextEdit="1"/>
          </p:cNvSpPr>
          <p:nvPr>
            <p:ph type="sldImg"/>
          </p:nvPr>
        </p:nvSpPr>
        <p:spPr>
          <a:ln/>
        </p:spPr>
      </p:sp>
      <p:sp>
        <p:nvSpPr>
          <p:cNvPr id="614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a:ln/>
        </p:spPr>
      </p:sp>
      <p:sp>
        <p:nvSpPr>
          <p:cNvPr id="27650"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4C64B1-74E6-4EE1-A008-075DA5C93A5E}" type="slidenum">
              <a:rPr lang="fr-FR" smtClean="0"/>
              <a:pPr>
                <a:defRPr/>
              </a:pPr>
              <a:t>3</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B44C64B1-74E6-4EE1-A008-075DA5C93A5E}" type="slidenum">
              <a:rPr lang="fr-FR" smtClean="0"/>
              <a:pPr>
                <a:defRPr/>
              </a:pPr>
              <a:t>4</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4C64B1-74E6-4EE1-A008-075DA5C93A5E}" type="slidenum">
              <a:rPr lang="fr-FR" smtClean="0"/>
              <a:pPr>
                <a:defRPr/>
              </a:pPr>
              <a:t>8</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have taken as an example the LARP’s HQ cable which is considered by Dan Dietderich to be mechanically stable but only marginally.</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A decrease of the mid-thickness will compact more the cable and in particular the thick edge but the total compaction increase by 1.7 % and the thin edge strain ration increase to </a:t>
            </a:r>
          </a:p>
          <a:p>
            <a:endParaRPr lang="en-US" dirty="0"/>
          </a:p>
        </p:txBody>
      </p:sp>
      <p:sp>
        <p:nvSpPr>
          <p:cNvPr id="4" name="Slide Number Placeholder 3"/>
          <p:cNvSpPr>
            <a:spLocks noGrp="1"/>
          </p:cNvSpPr>
          <p:nvPr>
            <p:ph type="sldNum" sz="quarter" idx="10"/>
          </p:nvPr>
        </p:nvSpPr>
        <p:spPr/>
        <p:txBody>
          <a:bodyPr/>
          <a:lstStyle/>
          <a:p>
            <a:pPr>
              <a:defRPr/>
            </a:pPr>
            <a:fld id="{B44C64B1-74E6-4EE1-A008-075DA5C93A5E}" type="slidenum">
              <a:rPr lang="fr-FR" smtClean="0"/>
              <a:pPr>
                <a:defRPr/>
              </a:pPr>
              <a:t>9</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4" name="Picture 1039" descr="barre"/>
          <p:cNvPicPr>
            <a:picLocks noChangeAspect="1" noChangeArrowheads="1"/>
          </p:cNvPicPr>
          <p:nvPr/>
        </p:nvPicPr>
        <p:blipFill>
          <a:blip r:embed="rId2" cstate="print"/>
          <a:srcRect/>
          <a:stretch>
            <a:fillRect/>
          </a:stretch>
        </p:blipFill>
        <p:spPr bwMode="auto">
          <a:xfrm>
            <a:off x="684213" y="349250"/>
            <a:ext cx="8316912" cy="415925"/>
          </a:xfrm>
          <a:prstGeom prst="rect">
            <a:avLst/>
          </a:prstGeom>
          <a:noFill/>
          <a:ln w="9525">
            <a:noFill/>
            <a:miter lim="800000"/>
            <a:headEnd/>
            <a:tailEnd/>
          </a:ln>
        </p:spPr>
      </p:pic>
      <p:pic>
        <p:nvPicPr>
          <p:cNvPr id="5" name="Picture 1040" descr="barre2"/>
          <p:cNvPicPr>
            <a:picLocks noChangeAspect="1" noChangeArrowheads="1"/>
          </p:cNvPicPr>
          <p:nvPr/>
        </p:nvPicPr>
        <p:blipFill>
          <a:blip r:embed="rId3" cstate="print"/>
          <a:srcRect/>
          <a:stretch>
            <a:fillRect/>
          </a:stretch>
        </p:blipFill>
        <p:spPr bwMode="auto">
          <a:xfrm>
            <a:off x="684213" y="6092825"/>
            <a:ext cx="8351837" cy="431800"/>
          </a:xfrm>
          <a:prstGeom prst="rect">
            <a:avLst/>
          </a:prstGeom>
          <a:noFill/>
          <a:ln w="9525">
            <a:noFill/>
            <a:miter lim="800000"/>
            <a:headEnd/>
            <a:tailEnd/>
          </a:ln>
        </p:spPr>
      </p:pic>
      <p:grpSp>
        <p:nvGrpSpPr>
          <p:cNvPr id="6" name="Group 1086"/>
          <p:cNvGrpSpPr>
            <a:grpSpLocks/>
          </p:cNvGrpSpPr>
          <p:nvPr/>
        </p:nvGrpSpPr>
        <p:grpSpPr bwMode="auto">
          <a:xfrm>
            <a:off x="684213" y="349250"/>
            <a:ext cx="8351837" cy="6175375"/>
            <a:chOff x="431" y="220"/>
            <a:chExt cx="5261" cy="3890"/>
          </a:xfrm>
        </p:grpSpPr>
        <p:pic>
          <p:nvPicPr>
            <p:cNvPr id="7" name="Picture 1077" descr="barre"/>
            <p:cNvPicPr>
              <a:picLocks noChangeAspect="1" noChangeArrowheads="1"/>
            </p:cNvPicPr>
            <p:nvPr userDrawn="1"/>
          </p:nvPicPr>
          <p:blipFill>
            <a:blip r:embed="rId2" cstate="print"/>
            <a:srcRect/>
            <a:stretch>
              <a:fillRect/>
            </a:stretch>
          </p:blipFill>
          <p:spPr bwMode="auto">
            <a:xfrm>
              <a:off x="431" y="220"/>
              <a:ext cx="5239" cy="262"/>
            </a:xfrm>
            <a:prstGeom prst="rect">
              <a:avLst/>
            </a:prstGeom>
            <a:noFill/>
            <a:ln w="9525">
              <a:noFill/>
              <a:miter lim="800000"/>
              <a:headEnd/>
              <a:tailEnd/>
            </a:ln>
          </p:spPr>
        </p:pic>
        <p:pic>
          <p:nvPicPr>
            <p:cNvPr id="8" name="Picture 1078" descr="barre2"/>
            <p:cNvPicPr>
              <a:picLocks noChangeAspect="1" noChangeArrowheads="1"/>
            </p:cNvPicPr>
            <p:nvPr userDrawn="1"/>
          </p:nvPicPr>
          <p:blipFill>
            <a:blip r:embed="rId3" cstate="print"/>
            <a:srcRect/>
            <a:stretch>
              <a:fillRect/>
            </a:stretch>
          </p:blipFill>
          <p:spPr bwMode="auto">
            <a:xfrm>
              <a:off x="431" y="3838"/>
              <a:ext cx="5261" cy="272"/>
            </a:xfrm>
            <a:prstGeom prst="rect">
              <a:avLst/>
            </a:prstGeom>
            <a:noFill/>
            <a:ln w="9525">
              <a:noFill/>
              <a:miter lim="800000"/>
              <a:headEnd/>
              <a:tailEnd/>
            </a:ln>
          </p:spPr>
        </p:pic>
      </p:grpSp>
      <p:sp>
        <p:nvSpPr>
          <p:cNvPr id="5184" name="Rectangle 1088"/>
          <p:cNvSpPr>
            <a:spLocks noGrp="1" noChangeArrowheads="1"/>
          </p:cNvSpPr>
          <p:nvPr>
            <p:ph type="ctrTitle" sz="quarter"/>
          </p:nvPr>
        </p:nvSpPr>
        <p:spPr>
          <a:xfrm>
            <a:off x="1116013" y="1196975"/>
            <a:ext cx="7742267" cy="1470025"/>
          </a:xfrm>
        </p:spPr>
        <p:txBody>
          <a:bodyPr/>
          <a:lstStyle>
            <a:lvl1pPr>
              <a:defRPr sz="5400" b="1">
                <a:solidFill>
                  <a:srgbClr val="8ABBD0"/>
                </a:solidFill>
              </a:defRPr>
            </a:lvl1pPr>
          </a:lstStyle>
          <a:p>
            <a:r>
              <a:rPr lang="fr-FR" dirty="0"/>
              <a:t>Cliquez pour modifier le style du titre</a:t>
            </a:r>
          </a:p>
        </p:txBody>
      </p:sp>
      <p:sp>
        <p:nvSpPr>
          <p:cNvPr id="5185" name="Rectangle 1089"/>
          <p:cNvSpPr>
            <a:spLocks noGrp="1" noChangeArrowheads="1"/>
          </p:cNvSpPr>
          <p:nvPr>
            <p:ph type="subTitle" sz="quarter" idx="1"/>
          </p:nvPr>
        </p:nvSpPr>
        <p:spPr>
          <a:xfrm>
            <a:off x="1142976" y="3143248"/>
            <a:ext cx="6400800" cy="1752600"/>
          </a:xfrm>
        </p:spPr>
        <p:txBody>
          <a:bodyPr/>
          <a:lstStyle>
            <a:lvl1pPr algn="ctr">
              <a:buFontTx/>
              <a:buNone/>
              <a:defRPr sz="3600" b="1" i="1">
                <a:solidFill>
                  <a:srgbClr val="5F5F5F"/>
                </a:solidFill>
              </a:defRPr>
            </a:lvl1pPr>
          </a:lstStyle>
          <a:p>
            <a:r>
              <a:rPr lang="fr-FR" dirty="0"/>
              <a:t>Cliquez pour modifier le style des sous-titres du masque</a:t>
            </a:r>
          </a:p>
        </p:txBody>
      </p:sp>
      <p:sp>
        <p:nvSpPr>
          <p:cNvPr id="9" name="Rectangle 9"/>
          <p:cNvSpPr>
            <a:spLocks noGrp="1" noChangeArrowheads="1"/>
          </p:cNvSpPr>
          <p:nvPr>
            <p:ph type="sldNum" sz="quarter" idx="10"/>
          </p:nvPr>
        </p:nvSpPr>
        <p:spPr/>
        <p:txBody>
          <a:bodyPr/>
          <a:lstStyle>
            <a:lvl1pPr>
              <a:defRPr/>
            </a:lvl1pPr>
          </a:lstStyle>
          <a:p>
            <a:pPr>
              <a:defRPr/>
            </a:pPr>
            <a:fld id="{E954D84A-CA6B-463B-B2A5-22BC7954315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45"/>
          <p:cNvSpPr>
            <a:spLocks noGrp="1" noChangeArrowheads="1"/>
          </p:cNvSpPr>
          <p:nvPr>
            <p:ph type="body" idx="1"/>
          </p:nvPr>
        </p:nvSpPr>
        <p:spPr bwMode="auto">
          <a:xfrm>
            <a:off x="1004888" y="714375"/>
            <a:ext cx="7788275" cy="5434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7" name="Rectangle 1044"/>
          <p:cNvSpPr>
            <a:spLocks noGrp="1" noChangeArrowheads="1"/>
          </p:cNvSpPr>
          <p:nvPr>
            <p:ph type="title"/>
          </p:nvPr>
        </p:nvSpPr>
        <p:spPr bwMode="auto">
          <a:xfrm>
            <a:off x="1004888" y="53975"/>
            <a:ext cx="7777162" cy="4048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 name="Slide Number Placeholder 9"/>
          <p:cNvSpPr>
            <a:spLocks noGrp="1" noChangeArrowheads="1"/>
          </p:cNvSpPr>
          <p:nvPr>
            <p:ph type="sldNum" sz="quarter" idx="4"/>
          </p:nvPr>
        </p:nvSpPr>
        <p:spPr bwMode="auto">
          <a:xfrm>
            <a:off x="8604250" y="6453188"/>
            <a:ext cx="431800" cy="287337"/>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7411E099-F8D6-44CF-915A-A7C06011267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7" r:id="rId1"/>
  </p:sldLayoutIdLst>
  <p:hf hdr="0"/>
  <p:txStyles>
    <p:titleStyle>
      <a:lvl1pPr algn="l" rtl="0" eaLnBrk="0" fontAlgn="base" hangingPunct="0">
        <a:spcBef>
          <a:spcPct val="0"/>
        </a:spcBef>
        <a:spcAft>
          <a:spcPct val="0"/>
        </a:spcAft>
        <a:defRPr sz="3600">
          <a:solidFill>
            <a:schemeClr val="accent2"/>
          </a:solidFill>
          <a:latin typeface="Arial" charset="0"/>
          <a:ea typeface="+mj-ea"/>
          <a:cs typeface="+mj-cs"/>
        </a:defRPr>
      </a:lvl1pPr>
      <a:lvl2pPr algn="l" rtl="0" eaLnBrk="0" fontAlgn="base" hangingPunct="0">
        <a:spcBef>
          <a:spcPct val="0"/>
        </a:spcBef>
        <a:spcAft>
          <a:spcPct val="0"/>
        </a:spcAft>
        <a:defRPr sz="3600">
          <a:solidFill>
            <a:schemeClr val="accent2"/>
          </a:solidFill>
          <a:latin typeface="Arial" charset="0"/>
        </a:defRPr>
      </a:lvl2pPr>
      <a:lvl3pPr algn="l" rtl="0" eaLnBrk="0" fontAlgn="base" hangingPunct="0">
        <a:spcBef>
          <a:spcPct val="0"/>
        </a:spcBef>
        <a:spcAft>
          <a:spcPct val="0"/>
        </a:spcAft>
        <a:defRPr sz="3600">
          <a:solidFill>
            <a:schemeClr val="accent2"/>
          </a:solidFill>
          <a:latin typeface="Arial" charset="0"/>
        </a:defRPr>
      </a:lvl3pPr>
      <a:lvl4pPr algn="l" rtl="0" eaLnBrk="0" fontAlgn="base" hangingPunct="0">
        <a:spcBef>
          <a:spcPct val="0"/>
        </a:spcBef>
        <a:spcAft>
          <a:spcPct val="0"/>
        </a:spcAft>
        <a:defRPr sz="3600">
          <a:solidFill>
            <a:schemeClr val="accent2"/>
          </a:solidFill>
          <a:latin typeface="Arial" charset="0"/>
        </a:defRPr>
      </a:lvl4pPr>
      <a:lvl5pPr algn="l" rtl="0" eaLnBrk="0" fontAlgn="base" hangingPunct="0">
        <a:spcBef>
          <a:spcPct val="0"/>
        </a:spcBef>
        <a:spcAft>
          <a:spcPct val="0"/>
        </a:spcAft>
        <a:defRPr sz="3600">
          <a:solidFill>
            <a:schemeClr val="accent2"/>
          </a:solidFill>
          <a:latin typeface="Arial" charset="0"/>
        </a:defRPr>
      </a:lvl5pPr>
      <a:lvl6pPr marL="457200" algn="l" rtl="0" eaLnBrk="0" fontAlgn="base" hangingPunct="0">
        <a:spcBef>
          <a:spcPct val="0"/>
        </a:spcBef>
        <a:spcAft>
          <a:spcPct val="0"/>
        </a:spcAft>
        <a:defRPr sz="3600">
          <a:solidFill>
            <a:schemeClr val="accent2"/>
          </a:solidFill>
          <a:latin typeface="Arial" charset="0"/>
        </a:defRPr>
      </a:lvl6pPr>
      <a:lvl7pPr marL="914400" algn="l" rtl="0" eaLnBrk="0" fontAlgn="base" hangingPunct="0">
        <a:spcBef>
          <a:spcPct val="0"/>
        </a:spcBef>
        <a:spcAft>
          <a:spcPct val="0"/>
        </a:spcAft>
        <a:defRPr sz="3600">
          <a:solidFill>
            <a:schemeClr val="accent2"/>
          </a:solidFill>
          <a:latin typeface="Arial" charset="0"/>
        </a:defRPr>
      </a:lvl7pPr>
      <a:lvl8pPr marL="1371600" algn="l" rtl="0" eaLnBrk="0" fontAlgn="base" hangingPunct="0">
        <a:spcBef>
          <a:spcPct val="0"/>
        </a:spcBef>
        <a:spcAft>
          <a:spcPct val="0"/>
        </a:spcAft>
        <a:defRPr sz="3600">
          <a:solidFill>
            <a:schemeClr val="accent2"/>
          </a:solidFill>
          <a:latin typeface="Arial" charset="0"/>
        </a:defRPr>
      </a:lvl8pPr>
      <a:lvl9pPr marL="1828800" algn="l" rtl="0" eaLnBrk="0" fontAlgn="base" hangingPunct="0">
        <a:spcBef>
          <a:spcPct val="0"/>
        </a:spcBef>
        <a:spcAft>
          <a:spcPct val="0"/>
        </a:spcAft>
        <a:defRPr sz="3600">
          <a:solidFill>
            <a:schemeClr val="accent2"/>
          </a:solidFill>
          <a:latin typeface="Arial" charset="0"/>
        </a:defRPr>
      </a:lvl9pPr>
    </p:titleStyle>
    <p:bodyStyle>
      <a:lvl1pPr marL="342900" indent="-152400" algn="l" rtl="0" eaLnBrk="0" fontAlgn="base" hangingPunct="0">
        <a:spcBef>
          <a:spcPct val="20000"/>
        </a:spcBef>
        <a:spcAft>
          <a:spcPct val="0"/>
        </a:spcAft>
        <a:buChar char="•"/>
        <a:defRPr sz="2400">
          <a:solidFill>
            <a:schemeClr val="tx1"/>
          </a:solidFill>
          <a:latin typeface="Arial" charset="0"/>
          <a:ea typeface="+mn-ea"/>
          <a:cs typeface="+mn-cs"/>
        </a:defRPr>
      </a:lvl1pPr>
      <a:lvl2pPr marL="762000" indent="-285750" algn="l" rtl="0" eaLnBrk="0" fontAlgn="base" hangingPunct="0">
        <a:spcBef>
          <a:spcPct val="20000"/>
        </a:spcBef>
        <a:spcAft>
          <a:spcPct val="0"/>
        </a:spcAft>
        <a:buChar char="–"/>
        <a:defRPr sz="2400">
          <a:solidFill>
            <a:schemeClr val="tx1"/>
          </a:solidFill>
          <a:latin typeface="Arial" charset="0"/>
        </a:defRPr>
      </a:lvl2pPr>
      <a:lvl3pPr marL="11811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400">
          <a:solidFill>
            <a:schemeClr val="tx1"/>
          </a:solidFill>
          <a:latin typeface="Arial" charset="0"/>
        </a:defRPr>
      </a:lvl4pPr>
      <a:lvl5pPr marL="2057400" indent="-228600" algn="l" rtl="0" eaLnBrk="0" fontAlgn="base" hangingPunct="0">
        <a:spcBef>
          <a:spcPct val="20000"/>
        </a:spcBef>
        <a:spcAft>
          <a:spcPct val="0"/>
        </a:spcAft>
        <a:buChar char="»"/>
        <a:defRPr sz="2400">
          <a:solidFill>
            <a:schemeClr val="tx1"/>
          </a:solidFill>
          <a:latin typeface="Arial" charset="0"/>
        </a:defRPr>
      </a:lvl5pPr>
      <a:lvl6pPr marL="2514600" indent="-228600" algn="l" rtl="0" eaLnBrk="0" fontAlgn="base" hangingPunct="0">
        <a:spcBef>
          <a:spcPct val="20000"/>
        </a:spcBef>
        <a:spcAft>
          <a:spcPct val="0"/>
        </a:spcAft>
        <a:buChar char="»"/>
        <a:defRPr sz="2400">
          <a:solidFill>
            <a:schemeClr val="tx1"/>
          </a:solidFill>
          <a:latin typeface="+mn-lt"/>
        </a:defRPr>
      </a:lvl6pPr>
      <a:lvl7pPr marL="2971800" indent="-228600" algn="l" rtl="0" eaLnBrk="0" fontAlgn="base" hangingPunct="0">
        <a:spcBef>
          <a:spcPct val="20000"/>
        </a:spcBef>
        <a:spcAft>
          <a:spcPct val="0"/>
        </a:spcAft>
        <a:buChar char="»"/>
        <a:defRPr sz="2400">
          <a:solidFill>
            <a:schemeClr val="tx1"/>
          </a:solidFill>
          <a:latin typeface="+mn-lt"/>
        </a:defRPr>
      </a:lvl7pPr>
      <a:lvl8pPr marL="3429000" indent="-228600" algn="l" rtl="0" eaLnBrk="0" fontAlgn="base" hangingPunct="0">
        <a:spcBef>
          <a:spcPct val="20000"/>
        </a:spcBef>
        <a:spcAft>
          <a:spcPct val="0"/>
        </a:spcAft>
        <a:buChar char="»"/>
        <a:defRPr sz="2400">
          <a:solidFill>
            <a:schemeClr val="tx1"/>
          </a:solidFill>
          <a:latin typeface="+mn-lt"/>
        </a:defRPr>
      </a:lvl8pPr>
      <a:lvl9pPr marL="3886200" indent="-228600" algn="l" rtl="0" eaLnBrk="0" fontAlgn="base" hangingPunct="0">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4"/>
          <p:cNvSpPr txBox="1">
            <a:spLocks noChangeArrowheads="1"/>
          </p:cNvSpPr>
          <p:nvPr/>
        </p:nvSpPr>
        <p:spPr bwMode="auto">
          <a:xfrm>
            <a:off x="823913" y="2996953"/>
            <a:ext cx="7924800" cy="2739211"/>
          </a:xfrm>
          <a:prstGeom prst="rect">
            <a:avLst/>
          </a:prstGeom>
          <a:noFill/>
          <a:ln w="9525">
            <a:noFill/>
            <a:miter lim="800000"/>
            <a:headEnd/>
            <a:tailEnd/>
          </a:ln>
        </p:spPr>
        <p:txBody>
          <a:bodyPr wrap="square">
            <a:spAutoFit/>
          </a:bodyPr>
          <a:lstStyle/>
          <a:p>
            <a:pPr>
              <a:spcBef>
                <a:spcPct val="50000"/>
              </a:spcBef>
            </a:pPr>
            <a:r>
              <a:rPr lang="en-US" sz="2200" dirty="0"/>
              <a:t>Outline</a:t>
            </a:r>
            <a:r>
              <a:rPr lang="en-US" sz="2200" b="0" dirty="0"/>
              <a:t>:</a:t>
            </a:r>
          </a:p>
          <a:p>
            <a:pPr>
              <a:spcBef>
                <a:spcPct val="50000"/>
              </a:spcBef>
            </a:pPr>
            <a:r>
              <a:rPr lang="en-US" sz="2000" b="0" dirty="0" smtClean="0"/>
              <a:t>Goals for the cable development at CERN.</a:t>
            </a:r>
          </a:p>
          <a:p>
            <a:pPr>
              <a:spcBef>
                <a:spcPct val="50000"/>
              </a:spcBef>
            </a:pPr>
            <a:r>
              <a:rPr lang="en-US" sz="2000" b="0" dirty="0" smtClean="0"/>
              <a:t>Main parameters </a:t>
            </a:r>
            <a:r>
              <a:rPr lang="en-US" sz="2000" b="0" dirty="0"/>
              <a:t>of the </a:t>
            </a:r>
            <a:r>
              <a:rPr lang="en-US" sz="2000" b="0" dirty="0" smtClean="0"/>
              <a:t>cable.</a:t>
            </a:r>
          </a:p>
          <a:p>
            <a:pPr>
              <a:spcBef>
                <a:spcPct val="50000"/>
              </a:spcBef>
            </a:pPr>
            <a:r>
              <a:rPr lang="en-US" sz="2000" b="0" dirty="0" smtClean="0"/>
              <a:t>Cable development work for a cable width of 15.1 mm</a:t>
            </a:r>
          </a:p>
          <a:p>
            <a:pPr>
              <a:spcBef>
                <a:spcPct val="50000"/>
              </a:spcBef>
            </a:pPr>
            <a:r>
              <a:rPr lang="en-US" sz="2000" b="0" dirty="0" smtClean="0"/>
              <a:t>and for a cable width of 14.7 mm.</a:t>
            </a:r>
          </a:p>
          <a:p>
            <a:pPr>
              <a:spcBef>
                <a:spcPct val="50000"/>
              </a:spcBef>
            </a:pPr>
            <a:r>
              <a:rPr lang="en-US" sz="2000" b="0" dirty="0" smtClean="0"/>
              <a:t>Future cable development work.</a:t>
            </a:r>
            <a:endParaRPr lang="en-US" sz="2000" b="0" dirty="0"/>
          </a:p>
        </p:txBody>
      </p:sp>
      <p:sp>
        <p:nvSpPr>
          <p:cNvPr id="5122" name="Text Box 3"/>
          <p:cNvSpPr txBox="1">
            <a:spLocks noChangeArrowheads="1"/>
          </p:cNvSpPr>
          <p:nvPr/>
        </p:nvSpPr>
        <p:spPr bwMode="auto">
          <a:xfrm>
            <a:off x="1403350" y="981075"/>
            <a:ext cx="6624638" cy="954107"/>
          </a:xfrm>
          <a:prstGeom prst="rect">
            <a:avLst/>
          </a:prstGeom>
          <a:noFill/>
          <a:ln w="9525">
            <a:noFill/>
            <a:miter lim="800000"/>
            <a:headEnd/>
            <a:tailEnd/>
          </a:ln>
        </p:spPr>
        <p:txBody>
          <a:bodyPr>
            <a:spAutoFit/>
          </a:bodyPr>
          <a:lstStyle/>
          <a:p>
            <a:pPr algn="ctr">
              <a:spcBef>
                <a:spcPct val="50000"/>
              </a:spcBef>
            </a:pPr>
            <a:r>
              <a:rPr lang="en-US" sz="2800" dirty="0" smtClean="0"/>
              <a:t>Cable development at CERN</a:t>
            </a:r>
            <a:r>
              <a:rPr lang="en-US" sz="2800" dirty="0"/>
              <a:t> </a:t>
            </a:r>
            <a:r>
              <a:rPr lang="en-US" sz="2800" dirty="0" smtClean="0"/>
              <a:t>           for the 11 T dipole</a:t>
            </a:r>
          </a:p>
        </p:txBody>
      </p:sp>
      <p:sp>
        <p:nvSpPr>
          <p:cNvPr id="5123" name="Text Box 4"/>
          <p:cNvSpPr txBox="1">
            <a:spLocks noChangeArrowheads="1"/>
          </p:cNvSpPr>
          <p:nvPr/>
        </p:nvSpPr>
        <p:spPr bwMode="auto">
          <a:xfrm>
            <a:off x="3203575" y="2276475"/>
            <a:ext cx="3024188" cy="366713"/>
          </a:xfrm>
          <a:prstGeom prst="rect">
            <a:avLst/>
          </a:prstGeom>
          <a:noFill/>
          <a:ln w="9525">
            <a:noFill/>
            <a:miter lim="800000"/>
            <a:headEnd/>
            <a:tailEnd/>
          </a:ln>
        </p:spPr>
        <p:txBody>
          <a:bodyPr>
            <a:spAutoFit/>
          </a:bodyPr>
          <a:lstStyle/>
          <a:p>
            <a:pPr algn="ctr">
              <a:spcBef>
                <a:spcPct val="50000"/>
              </a:spcBef>
            </a:pPr>
            <a:r>
              <a:rPr lang="en-US" sz="1800" b="0" dirty="0"/>
              <a:t>Luc Oberli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sz="quarter" idx="1"/>
          </p:nvPr>
        </p:nvSpPr>
        <p:spPr>
          <a:xfrm>
            <a:off x="1331640" y="2708920"/>
            <a:ext cx="6400800" cy="1752600"/>
          </a:xfrm>
        </p:spPr>
        <p:txBody>
          <a:bodyPr/>
          <a:lstStyle/>
          <a:p>
            <a:r>
              <a:rPr lang="en-US" dirty="0" smtClean="0">
                <a:solidFill>
                  <a:schemeClr val="tx2"/>
                </a:solidFill>
              </a:rPr>
              <a:t>Thank you for your attention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43" name="Rectangle 8"/>
          <p:cNvSpPr>
            <a:spLocks noChangeArrowheads="1"/>
          </p:cNvSpPr>
          <p:nvPr/>
        </p:nvSpPr>
        <p:spPr bwMode="auto">
          <a:xfrm>
            <a:off x="1331913" y="87015"/>
            <a:ext cx="6253635" cy="461665"/>
          </a:xfrm>
          <a:prstGeom prst="rect">
            <a:avLst/>
          </a:prstGeom>
          <a:noFill/>
          <a:ln w="9525">
            <a:noFill/>
            <a:miter lim="800000"/>
            <a:headEnd/>
            <a:tailEnd/>
          </a:ln>
        </p:spPr>
        <p:txBody>
          <a:bodyPr wrap="none">
            <a:spAutoFit/>
          </a:bodyPr>
          <a:lstStyle/>
          <a:p>
            <a:r>
              <a:rPr lang="en-US" sz="2400" dirty="0" smtClean="0">
                <a:solidFill>
                  <a:schemeClr val="accent2"/>
                </a:solidFill>
              </a:rPr>
              <a:t>Goals for the cable development at CERN</a:t>
            </a:r>
            <a:endParaRPr lang="en-US" sz="2400" b="0" dirty="0">
              <a:solidFill>
                <a:schemeClr val="accent2"/>
              </a:solidFill>
            </a:endParaRPr>
          </a:p>
        </p:txBody>
      </p:sp>
      <p:sp>
        <p:nvSpPr>
          <p:cNvPr id="9" name="TextBox 8"/>
          <p:cNvSpPr txBox="1"/>
          <p:nvPr/>
        </p:nvSpPr>
        <p:spPr>
          <a:xfrm>
            <a:off x="611560" y="1584082"/>
            <a:ext cx="7776864" cy="3785652"/>
          </a:xfrm>
          <a:prstGeom prst="rect">
            <a:avLst/>
          </a:prstGeom>
          <a:noFill/>
        </p:spPr>
        <p:txBody>
          <a:bodyPr wrap="square" rtlCol="0">
            <a:spAutoFit/>
          </a:bodyPr>
          <a:lstStyle/>
          <a:p>
            <a:endParaRPr lang="en-US" sz="2400" dirty="0" smtClean="0"/>
          </a:p>
          <a:p>
            <a:pPr algn="ctr"/>
            <a:r>
              <a:rPr lang="en-US" sz="2400" b="0" dirty="0" smtClean="0"/>
              <a:t>Optimization of the cable parameters for a cable made either with </a:t>
            </a:r>
            <a:r>
              <a:rPr lang="en-US" sz="2400" dirty="0" smtClean="0"/>
              <a:t>RRP</a:t>
            </a:r>
            <a:r>
              <a:rPr lang="en-US" sz="2400" b="0" dirty="0" smtClean="0"/>
              <a:t> or </a:t>
            </a:r>
            <a:r>
              <a:rPr lang="en-US" sz="2400" dirty="0" smtClean="0"/>
              <a:t>PIT</a:t>
            </a:r>
            <a:r>
              <a:rPr lang="en-US" sz="2400" b="0" dirty="0" smtClean="0"/>
              <a:t> strands </a:t>
            </a:r>
          </a:p>
          <a:p>
            <a:pPr algn="ctr"/>
            <a:r>
              <a:rPr lang="en-US" sz="2400" b="0" dirty="0" smtClean="0"/>
              <a:t>in order to minimize the </a:t>
            </a:r>
            <a:r>
              <a:rPr lang="en-US" sz="2400" b="0" dirty="0" err="1" smtClean="0"/>
              <a:t>Ic</a:t>
            </a:r>
            <a:r>
              <a:rPr lang="en-US" sz="2400" b="0" dirty="0" smtClean="0"/>
              <a:t> degradation and to get a cable mechanically stable for winding.</a:t>
            </a:r>
          </a:p>
          <a:p>
            <a:endParaRPr lang="en-US" sz="2400" b="0" dirty="0" smtClean="0"/>
          </a:p>
          <a:p>
            <a:endParaRPr lang="en-US" sz="2400" b="0" dirty="0" smtClean="0"/>
          </a:p>
          <a:p>
            <a:endParaRPr lang="en-US" sz="2400" b="0" dirty="0" smtClean="0"/>
          </a:p>
          <a:p>
            <a:pPr algn="ctr"/>
            <a:r>
              <a:rPr lang="en-US" sz="2400" b="0" dirty="0" smtClean="0"/>
              <a:t>Determination of the cabling parameters to fabricate a cable with a core (not addressed up to now).</a:t>
            </a:r>
            <a:endParaRPr lang="en-US" sz="2400" b="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4"/>
          <p:cNvSpPr txBox="1">
            <a:spLocks noChangeArrowheads="1"/>
          </p:cNvSpPr>
          <p:nvPr/>
        </p:nvSpPr>
        <p:spPr bwMode="auto">
          <a:xfrm>
            <a:off x="1547813" y="92075"/>
            <a:ext cx="6192837" cy="457200"/>
          </a:xfrm>
          <a:prstGeom prst="rect">
            <a:avLst/>
          </a:prstGeom>
          <a:noFill/>
          <a:ln w="9525">
            <a:noFill/>
            <a:miter lim="800000"/>
            <a:headEnd/>
            <a:tailEnd/>
          </a:ln>
        </p:spPr>
        <p:txBody>
          <a:bodyPr>
            <a:spAutoFit/>
          </a:bodyPr>
          <a:lstStyle/>
          <a:p>
            <a:pPr>
              <a:spcBef>
                <a:spcPct val="50000"/>
              </a:spcBef>
            </a:pPr>
            <a:r>
              <a:rPr lang="en-US" sz="2400" b="0" dirty="0" smtClean="0">
                <a:solidFill>
                  <a:schemeClr val="accent2"/>
                </a:solidFill>
              </a:rPr>
              <a:t>Main parameters of the cable</a:t>
            </a:r>
            <a:endParaRPr lang="en-US" sz="2400" dirty="0"/>
          </a:p>
        </p:txBody>
      </p:sp>
      <p:graphicFrame>
        <p:nvGraphicFramePr>
          <p:cNvPr id="5" name="Table 4"/>
          <p:cNvGraphicFramePr>
            <a:graphicFrameLocks noGrp="1"/>
          </p:cNvGraphicFramePr>
          <p:nvPr/>
        </p:nvGraphicFramePr>
        <p:xfrm>
          <a:off x="2051720" y="1340768"/>
          <a:ext cx="4896544" cy="4392488"/>
        </p:xfrm>
        <a:graphic>
          <a:graphicData uri="http://schemas.openxmlformats.org/drawingml/2006/table">
            <a:tbl>
              <a:tblPr firstRow="1" bandRow="1">
                <a:tableStyleId>{5C22544A-7EE6-4342-B048-85BDC9FD1C3A}</a:tableStyleId>
              </a:tblPr>
              <a:tblGrid>
                <a:gridCol w="2160240"/>
                <a:gridCol w="1368152"/>
                <a:gridCol w="1368152"/>
              </a:tblGrid>
              <a:tr h="432048">
                <a:tc>
                  <a:txBody>
                    <a:bodyPr/>
                    <a:lstStyle/>
                    <a:p>
                      <a:r>
                        <a:rPr lang="en-US" sz="1600" dirty="0" smtClean="0"/>
                        <a:t>Width</a:t>
                      </a:r>
                      <a:endParaRPr lang="en-US" sz="1600" dirty="0"/>
                    </a:p>
                  </a:txBody>
                  <a:tcPr/>
                </a:tc>
                <a:tc>
                  <a:txBody>
                    <a:bodyPr/>
                    <a:lstStyle/>
                    <a:p>
                      <a:pPr algn="ctr"/>
                      <a:r>
                        <a:rPr lang="en-US" sz="1600" dirty="0" smtClean="0"/>
                        <a:t>15.1 mm</a:t>
                      </a:r>
                      <a:endParaRPr lang="en-US" sz="1600" dirty="0"/>
                    </a:p>
                  </a:txBody>
                  <a:tcPr/>
                </a:tc>
                <a:tc>
                  <a:txBody>
                    <a:bodyPr/>
                    <a:lstStyle/>
                    <a:p>
                      <a:pPr algn="ctr"/>
                      <a:r>
                        <a:rPr lang="en-US" sz="1600" dirty="0" smtClean="0"/>
                        <a:t>14.7 mm</a:t>
                      </a:r>
                      <a:endParaRPr lang="en-US" sz="1600" dirty="0"/>
                    </a:p>
                  </a:txBody>
                  <a:tcPr/>
                </a:tc>
              </a:tr>
              <a:tr h="432048">
                <a:tc>
                  <a:txBody>
                    <a:bodyPr/>
                    <a:lstStyle/>
                    <a:p>
                      <a:r>
                        <a:rPr lang="en-US" sz="1600" dirty="0" smtClean="0"/>
                        <a:t>Number of strands</a:t>
                      </a:r>
                      <a:endParaRPr lang="en-US" sz="1600" dirty="0"/>
                    </a:p>
                  </a:txBody>
                  <a:tcPr/>
                </a:tc>
                <a:tc>
                  <a:txBody>
                    <a:bodyPr/>
                    <a:lstStyle/>
                    <a:p>
                      <a:pPr algn="ctr"/>
                      <a:r>
                        <a:rPr lang="en-US" sz="1600" dirty="0" smtClean="0"/>
                        <a:t>40</a:t>
                      </a:r>
                      <a:endParaRPr lang="en-US" sz="1600" dirty="0"/>
                    </a:p>
                  </a:txBody>
                  <a:tcPr/>
                </a:tc>
                <a:tc>
                  <a:txBody>
                    <a:bodyPr/>
                    <a:lstStyle/>
                    <a:p>
                      <a:pPr algn="ctr"/>
                      <a:r>
                        <a:rPr lang="en-US" sz="1600" dirty="0" smtClean="0"/>
                        <a:t>40</a:t>
                      </a:r>
                      <a:endParaRPr lang="en-US" sz="1600" dirty="0"/>
                    </a:p>
                  </a:txBody>
                  <a:tcPr/>
                </a:tc>
              </a:tr>
              <a:tr h="432048">
                <a:tc>
                  <a:txBody>
                    <a:bodyPr/>
                    <a:lstStyle/>
                    <a:p>
                      <a:r>
                        <a:rPr lang="en-US" sz="1600" dirty="0" smtClean="0"/>
                        <a:t>Mid-thickness</a:t>
                      </a:r>
                      <a:endParaRPr lang="en-US" sz="1600" dirty="0"/>
                    </a:p>
                  </a:txBody>
                  <a:tcPr/>
                </a:tc>
                <a:tc>
                  <a:txBody>
                    <a:bodyPr/>
                    <a:lstStyle/>
                    <a:p>
                      <a:r>
                        <a:rPr lang="en-US" sz="1600" dirty="0" smtClean="0"/>
                        <a:t>1.269 mm</a:t>
                      </a:r>
                      <a:endParaRPr lang="en-US" sz="1600" dirty="0"/>
                    </a:p>
                  </a:txBody>
                  <a:tcPr/>
                </a:tc>
                <a:tc>
                  <a:txBody>
                    <a:bodyPr/>
                    <a:lstStyle/>
                    <a:p>
                      <a:r>
                        <a:rPr lang="en-US" sz="1600" dirty="0" smtClean="0"/>
                        <a:t>1.269 mm</a:t>
                      </a:r>
                      <a:endParaRPr lang="en-US" sz="1600" dirty="0"/>
                    </a:p>
                  </a:txBody>
                  <a:tcPr/>
                </a:tc>
              </a:tr>
              <a:tr h="432048">
                <a:tc>
                  <a:txBody>
                    <a:bodyPr/>
                    <a:lstStyle/>
                    <a:p>
                      <a:r>
                        <a:rPr lang="en-US" sz="1600" dirty="0" smtClean="0"/>
                        <a:t>Thin edge</a:t>
                      </a:r>
                      <a:endParaRPr lang="en-US" sz="1600" dirty="0"/>
                    </a:p>
                  </a:txBody>
                  <a:tcPr/>
                </a:tc>
                <a:tc>
                  <a:txBody>
                    <a:bodyPr/>
                    <a:lstStyle/>
                    <a:p>
                      <a:r>
                        <a:rPr lang="en-US" sz="1600" dirty="0" smtClean="0"/>
                        <a:t>1.165 mm</a:t>
                      </a:r>
                      <a:endParaRPr lang="en-US" sz="1600" dirty="0"/>
                    </a:p>
                  </a:txBody>
                  <a:tcPr/>
                </a:tc>
                <a:tc>
                  <a:txBody>
                    <a:bodyPr/>
                    <a:lstStyle/>
                    <a:p>
                      <a:r>
                        <a:rPr lang="en-US" sz="1600" dirty="0" smtClean="0"/>
                        <a:t>1.168 mm</a:t>
                      </a:r>
                      <a:endParaRPr lang="en-US" sz="1600" dirty="0"/>
                    </a:p>
                  </a:txBody>
                  <a:tcPr/>
                </a:tc>
              </a:tr>
              <a:tr h="432048">
                <a:tc>
                  <a:txBody>
                    <a:bodyPr/>
                    <a:lstStyle/>
                    <a:p>
                      <a:r>
                        <a:rPr lang="en-US" sz="1600" dirty="0" smtClean="0"/>
                        <a:t>Thick edge</a:t>
                      </a:r>
                      <a:endParaRPr lang="en-US" sz="1600" dirty="0"/>
                    </a:p>
                  </a:txBody>
                  <a:tcPr/>
                </a:tc>
                <a:tc>
                  <a:txBody>
                    <a:bodyPr/>
                    <a:lstStyle/>
                    <a:p>
                      <a:r>
                        <a:rPr lang="en-US" sz="1600" b="0" dirty="0" smtClean="0"/>
                        <a:t>1.373 mm</a:t>
                      </a:r>
                      <a:endParaRPr lang="en-US" sz="1600" b="0" dirty="0"/>
                    </a:p>
                  </a:txBody>
                  <a:tcPr/>
                </a:tc>
                <a:tc>
                  <a:txBody>
                    <a:bodyPr/>
                    <a:lstStyle/>
                    <a:p>
                      <a:r>
                        <a:rPr lang="en-US" sz="1600" dirty="0" smtClean="0"/>
                        <a:t>1.370 mm</a:t>
                      </a:r>
                      <a:endParaRPr lang="en-US" sz="1600" dirty="0"/>
                    </a:p>
                  </a:txBody>
                  <a:tcPr/>
                </a:tc>
              </a:tr>
              <a:tr h="432048">
                <a:tc>
                  <a:txBody>
                    <a:bodyPr/>
                    <a:lstStyle/>
                    <a:p>
                      <a:r>
                        <a:rPr lang="en-US" sz="1600" dirty="0" smtClean="0"/>
                        <a:t>Keystone angle</a:t>
                      </a:r>
                      <a:endParaRPr lang="en-US" sz="1600" dirty="0"/>
                    </a:p>
                  </a:txBody>
                  <a:tcPr/>
                </a:tc>
                <a:tc>
                  <a:txBody>
                    <a:bodyPr/>
                    <a:lstStyle/>
                    <a:p>
                      <a:r>
                        <a:rPr lang="en-US" sz="1600" dirty="0" smtClean="0"/>
                        <a:t>0.79</a:t>
                      </a:r>
                      <a:r>
                        <a:rPr lang="en-US" sz="1600" baseline="30000" dirty="0" smtClean="0"/>
                        <a:t>o</a:t>
                      </a:r>
                      <a:r>
                        <a:rPr lang="en-US" sz="1600" dirty="0" smtClean="0"/>
                        <a:t> </a:t>
                      </a:r>
                      <a:endParaRPr lang="en-US" sz="1600" dirty="0"/>
                    </a:p>
                  </a:txBody>
                  <a:tcPr/>
                </a:tc>
                <a:tc>
                  <a:txBody>
                    <a:bodyPr/>
                    <a:lstStyle/>
                    <a:p>
                      <a:r>
                        <a:rPr lang="en-US" sz="1600" dirty="0" smtClean="0"/>
                        <a:t>0.79</a:t>
                      </a:r>
                      <a:r>
                        <a:rPr lang="en-US" sz="1600" baseline="30000" dirty="0" smtClean="0"/>
                        <a:t>o</a:t>
                      </a:r>
                      <a:endParaRPr lang="en-US" sz="1600" baseline="30000" dirty="0"/>
                    </a:p>
                  </a:txBody>
                  <a:tcPr/>
                </a:tc>
              </a:tr>
              <a:tr h="432048">
                <a:tc>
                  <a:txBody>
                    <a:bodyPr/>
                    <a:lstStyle/>
                    <a:p>
                      <a:r>
                        <a:rPr lang="en-US" sz="1600" dirty="0" smtClean="0"/>
                        <a:t>t/2d   thin edge</a:t>
                      </a:r>
                      <a:endParaRPr lang="en-US" sz="1600" dirty="0"/>
                    </a:p>
                  </a:txBody>
                  <a:tcPr/>
                </a:tc>
                <a:tc>
                  <a:txBody>
                    <a:bodyPr/>
                    <a:lstStyle/>
                    <a:p>
                      <a:r>
                        <a:rPr lang="en-US" sz="1600" dirty="0" smtClean="0"/>
                        <a:t>83.2 %</a:t>
                      </a:r>
                      <a:endParaRPr lang="en-US" sz="1600" dirty="0"/>
                    </a:p>
                  </a:txBody>
                  <a:tcPr/>
                </a:tc>
                <a:tc>
                  <a:txBody>
                    <a:bodyPr/>
                    <a:lstStyle/>
                    <a:p>
                      <a:r>
                        <a:rPr lang="en-US" sz="1600" dirty="0" smtClean="0"/>
                        <a:t>83.4 %</a:t>
                      </a:r>
                      <a:endParaRPr lang="en-US" sz="1600" dirty="0"/>
                    </a:p>
                  </a:txBody>
                  <a:tcPr/>
                </a:tc>
              </a:tr>
              <a:tr h="504056">
                <a:tc>
                  <a:txBody>
                    <a:bodyPr/>
                    <a:lstStyle/>
                    <a:p>
                      <a:r>
                        <a:rPr lang="en-US" sz="1600" b="1" dirty="0" smtClean="0"/>
                        <a:t>t/2d   thick</a:t>
                      </a:r>
                      <a:r>
                        <a:rPr lang="en-US" sz="1600" b="1" baseline="0" dirty="0" smtClean="0"/>
                        <a:t> edge</a:t>
                      </a:r>
                      <a:endParaRPr lang="en-US" sz="1600" b="1" dirty="0"/>
                    </a:p>
                  </a:txBody>
                  <a:tcPr/>
                </a:tc>
                <a:tc>
                  <a:txBody>
                    <a:bodyPr/>
                    <a:lstStyle/>
                    <a:p>
                      <a:r>
                        <a:rPr lang="en-US" sz="1600" b="1" dirty="0" smtClean="0"/>
                        <a:t>98.1 %</a:t>
                      </a:r>
                      <a:endParaRPr lang="en-US" sz="1600" b="1" dirty="0"/>
                    </a:p>
                  </a:txBody>
                  <a:tcPr/>
                </a:tc>
                <a:tc>
                  <a:txBody>
                    <a:bodyPr/>
                    <a:lstStyle/>
                    <a:p>
                      <a:r>
                        <a:rPr lang="en-US" sz="1600" b="1" dirty="0" smtClean="0"/>
                        <a:t>97.8 %</a:t>
                      </a:r>
                      <a:endParaRPr lang="en-US" sz="1600" b="1" dirty="0"/>
                    </a:p>
                  </a:txBody>
                  <a:tcPr/>
                </a:tc>
              </a:tr>
              <a:tr h="432048">
                <a:tc>
                  <a:txBody>
                    <a:bodyPr/>
                    <a:lstStyle/>
                    <a:p>
                      <a:r>
                        <a:rPr lang="en-US" sz="1600" dirty="0" smtClean="0"/>
                        <a:t>Compaction factor</a:t>
                      </a:r>
                      <a:endParaRPr lang="en-US" sz="1600" dirty="0"/>
                    </a:p>
                  </a:txBody>
                  <a:tcPr/>
                </a:tc>
                <a:tc>
                  <a:txBody>
                    <a:bodyPr/>
                    <a:lstStyle/>
                    <a:p>
                      <a:r>
                        <a:rPr lang="en-US" sz="1600" dirty="0" smtClean="0"/>
                        <a:t>83.9 %</a:t>
                      </a:r>
                      <a:endParaRPr lang="en-US" sz="1600" dirty="0"/>
                    </a:p>
                  </a:txBody>
                  <a:tcPr/>
                </a:tc>
                <a:tc>
                  <a:txBody>
                    <a:bodyPr/>
                    <a:lstStyle/>
                    <a:p>
                      <a:r>
                        <a:rPr lang="en-US" sz="1600" dirty="0" smtClean="0"/>
                        <a:t>86 %</a:t>
                      </a:r>
                      <a:endParaRPr lang="en-US" sz="1600" dirty="0"/>
                    </a:p>
                  </a:txBody>
                  <a:tcPr/>
                </a:tc>
              </a:tr>
              <a:tr h="432048">
                <a:tc>
                  <a:txBody>
                    <a:bodyPr/>
                    <a:lstStyle/>
                    <a:p>
                      <a:r>
                        <a:rPr lang="en-US" sz="1600" dirty="0" smtClean="0"/>
                        <a:t>Transposition pitch</a:t>
                      </a:r>
                      <a:endParaRPr lang="en-US" sz="1600" dirty="0"/>
                    </a:p>
                  </a:txBody>
                  <a:tcPr/>
                </a:tc>
                <a:tc>
                  <a:txBody>
                    <a:bodyPr/>
                    <a:lstStyle/>
                    <a:p>
                      <a:r>
                        <a:rPr lang="en-US" sz="1600" dirty="0" smtClean="0"/>
                        <a:t>100 mm</a:t>
                      </a:r>
                      <a:endParaRPr lang="en-US" sz="1600" dirty="0"/>
                    </a:p>
                  </a:txBody>
                  <a:tcPr/>
                </a:tc>
                <a:tc>
                  <a:txBody>
                    <a:bodyPr/>
                    <a:lstStyle/>
                    <a:p>
                      <a:r>
                        <a:rPr lang="en-US" sz="1600" dirty="0" smtClean="0"/>
                        <a:t>100 mm</a:t>
                      </a:r>
                      <a:endParaRPr lang="en-US" sz="1600" dirty="0"/>
                    </a:p>
                  </a:txBody>
                  <a:tcPr/>
                </a:tc>
              </a:tr>
            </a:tbl>
          </a:graphicData>
        </a:graphic>
      </p:graphicFrame>
      <p:sp>
        <p:nvSpPr>
          <p:cNvPr id="6" name="Oval 5"/>
          <p:cNvSpPr/>
          <p:nvPr/>
        </p:nvSpPr>
        <p:spPr bwMode="auto">
          <a:xfrm>
            <a:off x="5580112" y="4221088"/>
            <a:ext cx="792088" cy="652255"/>
          </a:xfrm>
          <a:prstGeom prst="ellipse">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836712"/>
            <a:ext cx="7992888" cy="461665"/>
          </a:xfrm>
          <a:prstGeom prst="rect">
            <a:avLst/>
          </a:prstGeom>
          <a:noFill/>
        </p:spPr>
        <p:txBody>
          <a:bodyPr wrap="square" rtlCol="0">
            <a:spAutoFit/>
          </a:bodyPr>
          <a:lstStyle/>
          <a:p>
            <a:r>
              <a:rPr lang="en-US" sz="2400" dirty="0" smtClean="0"/>
              <a:t>The keystoned cables are made at CERN in one pass. </a:t>
            </a:r>
            <a:endParaRPr lang="en-US" sz="2400" dirty="0"/>
          </a:p>
        </p:txBody>
      </p:sp>
      <p:sp>
        <p:nvSpPr>
          <p:cNvPr id="6" name="Subtitle 5"/>
          <p:cNvSpPr txBox="1">
            <a:spLocks noGrp="1"/>
          </p:cNvSpPr>
          <p:nvPr>
            <p:ph type="subTitle" sz="quarter" idx="1"/>
          </p:nvPr>
        </p:nvSpPr>
        <p:spPr>
          <a:xfrm>
            <a:off x="539552" y="1484784"/>
            <a:ext cx="8208912" cy="4665893"/>
          </a:xfrm>
          <a:prstGeom prst="rect">
            <a:avLst/>
          </a:prstGeom>
          <a:noFill/>
        </p:spPr>
        <p:txBody>
          <a:bodyPr wrap="square" rtlCol="0">
            <a:spAutoFit/>
          </a:bodyPr>
          <a:lstStyle/>
          <a:p>
            <a:pPr marL="0" algn="l"/>
            <a:r>
              <a:rPr lang="en-US" sz="2200" i="0" dirty="0" smtClean="0">
                <a:solidFill>
                  <a:schemeClr val="accent4"/>
                </a:solidFill>
              </a:rPr>
              <a:t>7 cabling runs performed to optimize the cable parameters.</a:t>
            </a:r>
          </a:p>
          <a:p>
            <a:pPr algn="l"/>
            <a:endParaRPr lang="en-US" sz="1200" i="0" dirty="0" smtClean="0">
              <a:solidFill>
                <a:schemeClr val="accent4"/>
              </a:solidFill>
            </a:endParaRPr>
          </a:p>
          <a:p>
            <a:r>
              <a:rPr lang="en-US" sz="2000" dirty="0" smtClean="0">
                <a:solidFill>
                  <a:schemeClr val="tx2"/>
                </a:solidFill>
              </a:rPr>
              <a:t>Hard copper wires of 0.7 mm nominal diameter and</a:t>
            </a:r>
          </a:p>
          <a:p>
            <a:r>
              <a:rPr lang="en-US" sz="2000" dirty="0" smtClean="0">
                <a:solidFill>
                  <a:schemeClr val="tx2"/>
                </a:solidFill>
              </a:rPr>
              <a:t>RRP strands 108/127 used for the cable development</a:t>
            </a:r>
          </a:p>
          <a:p>
            <a:r>
              <a:rPr lang="en-US" sz="1800" dirty="0" smtClean="0">
                <a:solidFill>
                  <a:schemeClr val="tx2"/>
                </a:solidFill>
              </a:rPr>
              <a:t>(Filament diameter is ~ 46 micrometers)</a:t>
            </a:r>
          </a:p>
          <a:p>
            <a:endParaRPr lang="en-US" sz="1800" dirty="0" smtClean="0">
              <a:solidFill>
                <a:schemeClr val="tx2"/>
              </a:solidFill>
            </a:endParaRPr>
          </a:p>
          <a:p>
            <a:r>
              <a:rPr lang="en-US" sz="1800" i="0" dirty="0" smtClean="0">
                <a:solidFill>
                  <a:schemeClr val="tx2"/>
                </a:solidFill>
              </a:rPr>
              <a:t>No cable fabrication made with PIT strands which are not available.</a:t>
            </a:r>
          </a:p>
          <a:p>
            <a:endParaRPr lang="en-US" sz="1800" dirty="0" smtClean="0">
              <a:solidFill>
                <a:schemeClr val="tx2"/>
              </a:solidFill>
            </a:endParaRPr>
          </a:p>
          <a:p>
            <a:pPr algn="l"/>
            <a:endParaRPr lang="en-US" sz="1200" i="0" dirty="0" smtClean="0">
              <a:solidFill>
                <a:schemeClr val="accent4"/>
              </a:solidFill>
            </a:endParaRPr>
          </a:p>
          <a:p>
            <a:pPr marL="0" algn="l"/>
            <a:r>
              <a:rPr lang="en-US" sz="2000" i="0" dirty="0" smtClean="0">
                <a:solidFill>
                  <a:schemeClr val="accent4"/>
                </a:solidFill>
              </a:rPr>
              <a:t>First 3 runs </a:t>
            </a:r>
            <a:r>
              <a:rPr lang="en-US" sz="2000" b="0" i="0" dirty="0" smtClean="0">
                <a:solidFill>
                  <a:schemeClr val="accent4"/>
                </a:solidFill>
              </a:rPr>
              <a:t>dedicated to develop a cable with a width of 15.1 mm to minimize the Ic degradation.</a:t>
            </a:r>
          </a:p>
          <a:p>
            <a:pPr algn="l"/>
            <a:endParaRPr lang="en-US" sz="2000" b="0" i="0" dirty="0" smtClean="0">
              <a:solidFill>
                <a:schemeClr val="accent4"/>
              </a:solidFill>
            </a:endParaRPr>
          </a:p>
          <a:p>
            <a:pPr marL="0" algn="l"/>
            <a:r>
              <a:rPr lang="en-US" sz="2000" i="0" dirty="0" smtClean="0">
                <a:solidFill>
                  <a:schemeClr val="accent4"/>
                </a:solidFill>
              </a:rPr>
              <a:t>Last 4 runs </a:t>
            </a:r>
            <a:r>
              <a:rPr lang="en-US" sz="2000" b="0" i="0" dirty="0" smtClean="0">
                <a:solidFill>
                  <a:schemeClr val="accent4"/>
                </a:solidFill>
              </a:rPr>
              <a:t>dedicated to fabricate a cable with a width of 14.7 mm to improve the mechanical stability of the cable.</a:t>
            </a:r>
            <a:endParaRPr lang="en-US" sz="2000" b="0" i="0" dirty="0">
              <a:solidFill>
                <a:schemeClr val="accent4"/>
              </a:solidFill>
            </a:endParaRPr>
          </a:p>
        </p:txBody>
      </p:sp>
      <p:sp>
        <p:nvSpPr>
          <p:cNvPr id="7" name="TextBox 6"/>
          <p:cNvSpPr txBox="1"/>
          <p:nvPr/>
        </p:nvSpPr>
        <p:spPr>
          <a:xfrm>
            <a:off x="1187624" y="0"/>
            <a:ext cx="7416824" cy="461665"/>
          </a:xfrm>
          <a:prstGeom prst="rect">
            <a:avLst/>
          </a:prstGeom>
          <a:noFill/>
        </p:spPr>
        <p:txBody>
          <a:bodyPr wrap="square" rtlCol="0">
            <a:spAutoFit/>
          </a:bodyPr>
          <a:lstStyle/>
          <a:p>
            <a:r>
              <a:rPr lang="en-US" sz="2400" dirty="0" smtClean="0">
                <a:solidFill>
                  <a:schemeClr val="accent2"/>
                </a:solidFill>
              </a:rPr>
              <a:t>Cable development work for the 11 T dipole cable</a:t>
            </a:r>
            <a:endParaRPr lang="en-US" sz="2400" dirty="0">
              <a:solidFill>
                <a:schemeClr val="accent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1520" y="836712"/>
            <a:ext cx="8496944" cy="2739211"/>
          </a:xfrm>
          <a:prstGeom prst="rect">
            <a:avLst/>
          </a:prstGeom>
          <a:noFill/>
        </p:spPr>
        <p:txBody>
          <a:bodyPr wrap="square" rtlCol="0">
            <a:spAutoFit/>
          </a:bodyPr>
          <a:lstStyle/>
          <a:p>
            <a:r>
              <a:rPr lang="en-US" sz="2400" dirty="0" smtClean="0"/>
              <a:t>Nb</a:t>
            </a:r>
            <a:r>
              <a:rPr lang="en-US" sz="2400" baseline="-25000" dirty="0" smtClean="0"/>
              <a:t>3</a:t>
            </a:r>
            <a:r>
              <a:rPr lang="en-US" sz="2400" dirty="0" smtClean="0"/>
              <a:t>Sn Cable fabricated with a width of 15.1 mm and a mid-thickness of 1.28 mm, keystone angle not measured.</a:t>
            </a:r>
          </a:p>
          <a:p>
            <a:endParaRPr lang="en-US" dirty="0" smtClean="0"/>
          </a:p>
          <a:p>
            <a:r>
              <a:rPr lang="en-US" sz="1800" dirty="0" smtClean="0"/>
              <a:t>The transposition pitch was reduced to 90 mm to have a cable without gaps between the strands, but the cable does not appear to be mechanically very stable. The stability of  the cable was </a:t>
            </a:r>
          </a:p>
          <a:p>
            <a:r>
              <a:rPr lang="en-US" sz="1800" dirty="0" smtClean="0"/>
              <a:t>improved by decreasing the transposition</a:t>
            </a:r>
          </a:p>
          <a:p>
            <a:r>
              <a:rPr lang="en-US" sz="1800" dirty="0" smtClean="0"/>
              <a:t>pitch to 80 mm, but the cable is less flexible</a:t>
            </a:r>
          </a:p>
          <a:p>
            <a:r>
              <a:rPr lang="en-US" sz="1800" dirty="0" smtClean="0"/>
              <a:t>and highly nervous.</a:t>
            </a:r>
          </a:p>
        </p:txBody>
      </p:sp>
      <p:pic>
        <p:nvPicPr>
          <p:cNvPr id="43011" name="Picture 3" descr="\\cern.ch\dfs\Workspaces\d\div_lhc\MMS_SECA\CABLAGE\Câblage Nb3Sn\40 brins\40 x 0.7 mm\15_1 mm\run 52A\pas de 90 mm distr 115 mm\preparation a 180 deg\pc 1.jpg"/>
          <p:cNvPicPr>
            <a:picLocks noChangeAspect="1" noChangeArrowheads="1"/>
          </p:cNvPicPr>
          <p:nvPr/>
        </p:nvPicPr>
        <p:blipFill>
          <a:blip r:embed="rId2" cstate="print"/>
          <a:srcRect/>
          <a:stretch>
            <a:fillRect/>
          </a:stretch>
        </p:blipFill>
        <p:spPr bwMode="auto">
          <a:xfrm>
            <a:off x="5408654" y="2564904"/>
            <a:ext cx="3339810" cy="2486024"/>
          </a:xfrm>
          <a:prstGeom prst="rect">
            <a:avLst/>
          </a:prstGeom>
          <a:noFill/>
        </p:spPr>
      </p:pic>
      <p:sp>
        <p:nvSpPr>
          <p:cNvPr id="7" name="TextBox 6"/>
          <p:cNvSpPr txBox="1"/>
          <p:nvPr/>
        </p:nvSpPr>
        <p:spPr>
          <a:xfrm>
            <a:off x="1187624" y="87015"/>
            <a:ext cx="7344816" cy="461665"/>
          </a:xfrm>
          <a:prstGeom prst="rect">
            <a:avLst/>
          </a:prstGeom>
          <a:noFill/>
        </p:spPr>
        <p:txBody>
          <a:bodyPr wrap="square" rtlCol="0">
            <a:spAutoFit/>
          </a:bodyPr>
          <a:lstStyle/>
          <a:p>
            <a:r>
              <a:rPr lang="en-US" sz="2400" dirty="0" smtClean="0">
                <a:solidFill>
                  <a:schemeClr val="accent2"/>
                </a:solidFill>
              </a:rPr>
              <a:t>Cable development for a cable width of 15.1 mm</a:t>
            </a:r>
            <a:endParaRPr lang="en-US" sz="2400" dirty="0">
              <a:solidFill>
                <a:schemeClr val="accent2"/>
              </a:solidFill>
            </a:endParaRPr>
          </a:p>
        </p:txBody>
      </p:sp>
      <p:sp>
        <p:nvSpPr>
          <p:cNvPr id="8" name="TextBox 7"/>
          <p:cNvSpPr txBox="1"/>
          <p:nvPr/>
        </p:nvSpPr>
        <p:spPr>
          <a:xfrm>
            <a:off x="467544" y="3645024"/>
            <a:ext cx="4680520" cy="1538883"/>
          </a:xfrm>
          <a:prstGeom prst="rect">
            <a:avLst/>
          </a:prstGeom>
          <a:noFill/>
        </p:spPr>
        <p:txBody>
          <a:bodyPr wrap="square" rtlCol="0">
            <a:spAutoFit/>
          </a:bodyPr>
          <a:lstStyle/>
          <a:p>
            <a:pPr algn="ctr"/>
            <a:r>
              <a:rPr lang="en-US" sz="2400" dirty="0" smtClean="0"/>
              <a:t>Ic degradation is close to zero  </a:t>
            </a:r>
            <a:r>
              <a:rPr lang="en-US" sz="1800" dirty="0" smtClean="0"/>
              <a:t>(result obtained on 4 extracted strands)</a:t>
            </a:r>
          </a:p>
          <a:p>
            <a:pPr algn="ctr"/>
            <a:endParaRPr lang="en-US" sz="1800" dirty="0" smtClean="0"/>
          </a:p>
          <a:p>
            <a:pPr algn="ctr"/>
            <a:r>
              <a:rPr lang="en-US" sz="1800" dirty="0" smtClean="0"/>
              <a:t>- 1.7 %, + 1 %, + 0.6 %, + 0.94 %</a:t>
            </a:r>
          </a:p>
          <a:p>
            <a:endParaRPr lang="en-US" dirty="0"/>
          </a:p>
        </p:txBody>
      </p:sp>
      <p:pic>
        <p:nvPicPr>
          <p:cNvPr id="9" name="Picture 8" descr="vue complete 4.tif"/>
          <p:cNvPicPr/>
          <p:nvPr/>
        </p:nvPicPr>
        <p:blipFill>
          <a:blip r:embed="rId3" cstate="print"/>
          <a:stretch>
            <a:fillRect/>
          </a:stretch>
        </p:blipFill>
        <p:spPr>
          <a:xfrm>
            <a:off x="1403648" y="5157192"/>
            <a:ext cx="7056784" cy="158417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9552" y="1132870"/>
            <a:ext cx="8280920" cy="4678204"/>
          </a:xfrm>
          <a:prstGeom prst="rect">
            <a:avLst/>
          </a:prstGeom>
          <a:noFill/>
        </p:spPr>
        <p:txBody>
          <a:bodyPr wrap="square" rtlCol="0">
            <a:spAutoFit/>
          </a:bodyPr>
          <a:lstStyle/>
          <a:p>
            <a:r>
              <a:rPr lang="en-US" sz="2400" dirty="0" smtClean="0"/>
              <a:t>Nb</a:t>
            </a:r>
            <a:r>
              <a:rPr lang="en-US" sz="2400" baseline="-25000" dirty="0" smtClean="0"/>
              <a:t>3</a:t>
            </a:r>
            <a:r>
              <a:rPr lang="en-US" sz="2400" dirty="0" smtClean="0"/>
              <a:t>Sn Cable fabricated with a width of 14.7 mm, a mid-thickness of 1.268 mm and a keystone angle of 0.71</a:t>
            </a:r>
            <a:r>
              <a:rPr lang="en-US" sz="2400" baseline="30000" dirty="0" smtClean="0"/>
              <a:t>o</a:t>
            </a:r>
          </a:p>
          <a:p>
            <a:endParaRPr lang="en-US" dirty="0" smtClean="0"/>
          </a:p>
          <a:p>
            <a:r>
              <a:rPr lang="en-US" sz="1800" dirty="0" smtClean="0"/>
              <a:t>The transposition pitch was fixed to 100 mm. The mechanical stability of the Sc cable is quite good as seen by manual bending, but no winding test have been done with the Sc cable (short piece length of 10 m). </a:t>
            </a:r>
          </a:p>
          <a:p>
            <a:endParaRPr lang="en-US" sz="1800" dirty="0" smtClean="0"/>
          </a:p>
          <a:p>
            <a:r>
              <a:rPr lang="en-US" sz="1800" dirty="0" smtClean="0"/>
              <a:t>The winding tests done with a Cu cable having a keystone angle of 0.88</a:t>
            </a:r>
            <a:r>
              <a:rPr lang="en-US" sz="1800" baseline="30000" dirty="0" smtClean="0"/>
              <a:t>o </a:t>
            </a:r>
            <a:r>
              <a:rPr lang="en-US" sz="1800" dirty="0" smtClean="0"/>
              <a:t>, but  with a mid-thickness of 1.24 mm to have enough compaction on the thick edge, were successful either with a transposition pitch of 90 mm or 100 mm ( tension between 10 kg and 35 kg).</a:t>
            </a:r>
          </a:p>
          <a:p>
            <a:endParaRPr lang="en-US" sz="1800" dirty="0" smtClean="0"/>
          </a:p>
          <a:p>
            <a:r>
              <a:rPr lang="en-US" sz="1800" dirty="0" smtClean="0"/>
              <a:t>Another Cu cable having the specified dimensions, a keystone angle of 0.8</a:t>
            </a:r>
            <a:r>
              <a:rPr lang="en-US" sz="1800" baseline="30000" dirty="0" smtClean="0"/>
              <a:t>o</a:t>
            </a:r>
            <a:r>
              <a:rPr lang="en-US" sz="1800" dirty="0" smtClean="0"/>
              <a:t> and a mid-thickness of 1.268 mm was fabricated with a transposition pitch of 95 mm; cable </a:t>
            </a:r>
            <a:r>
              <a:rPr lang="en-US" sz="1800" dirty="0" smtClean="0"/>
              <a:t>having </a:t>
            </a:r>
            <a:r>
              <a:rPr lang="en-US" sz="1800" dirty="0" smtClean="0"/>
              <a:t>a very good quality (not used up to now for winding tests).</a:t>
            </a:r>
            <a:endParaRPr lang="en-US" sz="1800" dirty="0"/>
          </a:p>
        </p:txBody>
      </p:sp>
      <p:sp>
        <p:nvSpPr>
          <p:cNvPr id="7" name="TextBox 6"/>
          <p:cNvSpPr txBox="1"/>
          <p:nvPr/>
        </p:nvSpPr>
        <p:spPr>
          <a:xfrm>
            <a:off x="1187624" y="87015"/>
            <a:ext cx="7560840" cy="461665"/>
          </a:xfrm>
          <a:prstGeom prst="rect">
            <a:avLst/>
          </a:prstGeom>
          <a:noFill/>
        </p:spPr>
        <p:txBody>
          <a:bodyPr wrap="square" rtlCol="0">
            <a:spAutoFit/>
          </a:bodyPr>
          <a:lstStyle/>
          <a:p>
            <a:r>
              <a:rPr lang="en-US" sz="2400" dirty="0" smtClean="0">
                <a:solidFill>
                  <a:schemeClr val="accent2"/>
                </a:solidFill>
              </a:rPr>
              <a:t>Cable development for a cable width of 14.7 mm</a:t>
            </a:r>
            <a:endParaRPr lang="en-US" sz="2400" dirty="0">
              <a:solidFill>
                <a:schemeClr val="accent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txBox="1">
            <a:spLocks noGrp="1"/>
          </p:cNvSpPr>
          <p:nvPr>
            <p:ph type="subTitle" sz="quarter" idx="1"/>
          </p:nvPr>
        </p:nvSpPr>
        <p:spPr>
          <a:xfrm>
            <a:off x="-460648" y="1813812"/>
            <a:ext cx="6400800" cy="1532727"/>
          </a:xfrm>
          <a:prstGeom prst="rect">
            <a:avLst/>
          </a:prstGeom>
          <a:noFill/>
        </p:spPr>
        <p:txBody>
          <a:bodyPr wrap="square" rtlCol="0">
            <a:spAutoFit/>
          </a:bodyPr>
          <a:lstStyle/>
          <a:p>
            <a:r>
              <a:rPr lang="en-US" sz="2400" i="0" dirty="0" smtClean="0">
                <a:solidFill>
                  <a:schemeClr val="tx1"/>
                </a:solidFill>
              </a:rPr>
              <a:t>Average Ic degradation is 2.6 %</a:t>
            </a:r>
            <a:r>
              <a:rPr lang="en-US" sz="2400" b="0" i="0" dirty="0" smtClean="0">
                <a:solidFill>
                  <a:schemeClr val="tx1"/>
                </a:solidFill>
              </a:rPr>
              <a:t> </a:t>
            </a:r>
          </a:p>
          <a:p>
            <a:r>
              <a:rPr lang="en-US" sz="2000" b="0" i="0" dirty="0" smtClean="0">
                <a:solidFill>
                  <a:schemeClr val="tx1"/>
                </a:solidFill>
              </a:rPr>
              <a:t>(result obtained on 6 extracted strands)</a:t>
            </a:r>
          </a:p>
          <a:p>
            <a:endParaRPr lang="en-US" sz="1800" i="0" dirty="0" smtClean="0">
              <a:solidFill>
                <a:schemeClr val="tx1"/>
              </a:solidFill>
            </a:endParaRPr>
          </a:p>
          <a:p>
            <a:r>
              <a:rPr lang="en-US" sz="1800" b="0" i="0" dirty="0" smtClean="0">
                <a:solidFill>
                  <a:schemeClr val="tx1"/>
                </a:solidFill>
              </a:rPr>
              <a:t>- 6 %, - 2 %, - 0.8 %, - 5.6 %, - 1.3 %, + 0.1 %</a:t>
            </a:r>
          </a:p>
        </p:txBody>
      </p:sp>
      <p:pic>
        <p:nvPicPr>
          <p:cNvPr id="7" name="Picture 6" descr="coupe 4.jpg"/>
          <p:cNvPicPr/>
          <p:nvPr/>
        </p:nvPicPr>
        <p:blipFill>
          <a:blip r:embed="rId2" cstate="print"/>
          <a:stretch>
            <a:fillRect/>
          </a:stretch>
        </p:blipFill>
        <p:spPr>
          <a:xfrm>
            <a:off x="683568" y="4149080"/>
            <a:ext cx="7992888" cy="1944216"/>
          </a:xfrm>
          <a:prstGeom prst="rect">
            <a:avLst/>
          </a:prstGeom>
        </p:spPr>
      </p:pic>
      <p:pic>
        <p:nvPicPr>
          <p:cNvPr id="1026" name="Picture 2" descr="\\cern.ch\dfs\Workspaces\d\div_lhc\MMS_SECA\CABLAGE\Câblage Nb3Sn\40 brins\40 x 0.7 mm\14_7 mm\Run 57A B C\métallo run 57B\coupe 4 200x.jpg"/>
          <p:cNvPicPr>
            <a:picLocks noChangeAspect="1" noChangeArrowheads="1"/>
          </p:cNvPicPr>
          <p:nvPr/>
        </p:nvPicPr>
        <p:blipFill>
          <a:blip r:embed="rId3" cstate="print"/>
          <a:srcRect/>
          <a:stretch>
            <a:fillRect/>
          </a:stretch>
        </p:blipFill>
        <p:spPr bwMode="auto">
          <a:xfrm>
            <a:off x="5436096" y="1052736"/>
            <a:ext cx="3492201" cy="2592288"/>
          </a:xfrm>
          <a:prstGeom prst="rect">
            <a:avLst/>
          </a:prstGeom>
          <a:noFill/>
        </p:spPr>
      </p:pic>
      <p:sp>
        <p:nvSpPr>
          <p:cNvPr id="9" name="Oval 8"/>
          <p:cNvSpPr/>
          <p:nvPr/>
        </p:nvSpPr>
        <p:spPr bwMode="auto">
          <a:xfrm>
            <a:off x="5580112" y="1412776"/>
            <a:ext cx="792088" cy="652255"/>
          </a:xfrm>
          <a:prstGeom prst="ellipse">
            <a:avLst/>
          </a:prstGeom>
          <a:noFill/>
          <a:ln w="9525" cap="flat" cmpd="sng" algn="ctr">
            <a:solidFill>
              <a:srgbClr val="FF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sp>
        <p:nvSpPr>
          <p:cNvPr id="10" name="TextBox 9"/>
          <p:cNvSpPr txBox="1"/>
          <p:nvPr/>
        </p:nvSpPr>
        <p:spPr>
          <a:xfrm>
            <a:off x="1115616" y="87015"/>
            <a:ext cx="7344816" cy="461665"/>
          </a:xfrm>
          <a:prstGeom prst="rect">
            <a:avLst/>
          </a:prstGeom>
          <a:noFill/>
        </p:spPr>
        <p:txBody>
          <a:bodyPr wrap="square" rtlCol="0">
            <a:spAutoFit/>
          </a:bodyPr>
          <a:lstStyle/>
          <a:p>
            <a:r>
              <a:rPr lang="en-US" sz="2400" dirty="0" smtClean="0">
                <a:solidFill>
                  <a:schemeClr val="accent2"/>
                </a:solidFill>
              </a:rPr>
              <a:t>Ic degradation of the 14.7 mm wide cable</a:t>
            </a:r>
            <a:endParaRPr lang="en-US" sz="2400" dirty="0">
              <a:solidFill>
                <a:schemeClr val="accent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8"/>
          <p:cNvSpPr txBox="1">
            <a:spLocks noChangeArrowheads="1"/>
          </p:cNvSpPr>
          <p:nvPr/>
        </p:nvSpPr>
        <p:spPr bwMode="auto">
          <a:xfrm>
            <a:off x="755204" y="1706032"/>
            <a:ext cx="7705228" cy="1938992"/>
          </a:xfrm>
          <a:prstGeom prst="rect">
            <a:avLst/>
          </a:prstGeom>
          <a:noFill/>
          <a:ln w="9525">
            <a:noFill/>
            <a:miter lim="800000"/>
            <a:headEnd/>
            <a:tailEnd/>
          </a:ln>
        </p:spPr>
        <p:txBody>
          <a:bodyPr wrap="square">
            <a:spAutoFit/>
          </a:bodyPr>
          <a:lstStyle/>
          <a:p>
            <a:pPr algn="just">
              <a:spcBef>
                <a:spcPct val="50000"/>
              </a:spcBef>
            </a:pPr>
            <a:r>
              <a:rPr lang="en-US" sz="2400" dirty="0" smtClean="0"/>
              <a:t>The next step for the cable development is to fabricate a cable with a keystone angle of 0.65</a:t>
            </a:r>
            <a:r>
              <a:rPr lang="en-US" sz="2400" baseline="30000" dirty="0" smtClean="0"/>
              <a:t>o</a:t>
            </a:r>
            <a:r>
              <a:rPr lang="en-US" sz="2400" dirty="0" smtClean="0"/>
              <a:t> and a mid-thickness of 1.269 mm, in order to increase the mechanical stability of the cable and to decrease further the </a:t>
            </a:r>
            <a:r>
              <a:rPr lang="en-US" sz="2400" dirty="0" err="1" smtClean="0"/>
              <a:t>Ic</a:t>
            </a:r>
            <a:r>
              <a:rPr lang="en-US" sz="2400" dirty="0" smtClean="0"/>
              <a:t> degradation.</a:t>
            </a:r>
            <a:endParaRPr lang="en-US" sz="2000" dirty="0"/>
          </a:p>
        </p:txBody>
      </p:sp>
      <p:sp>
        <p:nvSpPr>
          <p:cNvPr id="34819" name="Text Box 4"/>
          <p:cNvSpPr txBox="1">
            <a:spLocks noChangeArrowheads="1"/>
          </p:cNvSpPr>
          <p:nvPr/>
        </p:nvSpPr>
        <p:spPr bwMode="auto">
          <a:xfrm>
            <a:off x="1259632" y="92075"/>
            <a:ext cx="6192837" cy="457200"/>
          </a:xfrm>
          <a:prstGeom prst="rect">
            <a:avLst/>
          </a:prstGeom>
          <a:noFill/>
          <a:ln w="9525">
            <a:noFill/>
            <a:miter lim="800000"/>
            <a:headEnd/>
            <a:tailEnd/>
          </a:ln>
        </p:spPr>
        <p:txBody>
          <a:bodyPr>
            <a:spAutoFit/>
          </a:bodyPr>
          <a:lstStyle/>
          <a:p>
            <a:pPr>
              <a:spcBef>
                <a:spcPct val="50000"/>
              </a:spcBef>
            </a:pPr>
            <a:r>
              <a:rPr lang="en-US" sz="2400" dirty="0" smtClean="0">
                <a:solidFill>
                  <a:schemeClr val="accent2"/>
                </a:solidFill>
              </a:rPr>
              <a:t>Next step for cable development</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4"/>
          <p:cNvSpPr txBox="1">
            <a:spLocks noChangeArrowheads="1"/>
          </p:cNvSpPr>
          <p:nvPr/>
        </p:nvSpPr>
        <p:spPr bwMode="auto">
          <a:xfrm>
            <a:off x="1547813" y="92075"/>
            <a:ext cx="6192837" cy="457200"/>
          </a:xfrm>
          <a:prstGeom prst="rect">
            <a:avLst/>
          </a:prstGeom>
          <a:noFill/>
          <a:ln w="9525">
            <a:noFill/>
            <a:miter lim="800000"/>
            <a:headEnd/>
            <a:tailEnd/>
          </a:ln>
        </p:spPr>
        <p:txBody>
          <a:bodyPr>
            <a:spAutoFit/>
          </a:bodyPr>
          <a:lstStyle/>
          <a:p>
            <a:pPr>
              <a:spcBef>
                <a:spcPct val="50000"/>
              </a:spcBef>
            </a:pPr>
            <a:r>
              <a:rPr lang="en-US" sz="2400" b="0" dirty="0" smtClean="0">
                <a:solidFill>
                  <a:schemeClr val="accent2"/>
                </a:solidFill>
              </a:rPr>
              <a:t>Main Characteristics of the cable</a:t>
            </a:r>
            <a:endParaRPr lang="en-US" sz="2400" dirty="0"/>
          </a:p>
        </p:txBody>
      </p:sp>
      <p:graphicFrame>
        <p:nvGraphicFramePr>
          <p:cNvPr id="5" name="Table 4"/>
          <p:cNvGraphicFramePr>
            <a:graphicFrameLocks noGrp="1"/>
          </p:cNvGraphicFramePr>
          <p:nvPr/>
        </p:nvGraphicFramePr>
        <p:xfrm>
          <a:off x="539553" y="1196752"/>
          <a:ext cx="8280919" cy="3960440"/>
        </p:xfrm>
        <a:graphic>
          <a:graphicData uri="http://schemas.openxmlformats.org/drawingml/2006/table">
            <a:tbl>
              <a:tblPr firstRow="1" bandRow="1">
                <a:tableStyleId>{5C22544A-7EE6-4342-B048-85BDC9FD1C3A}</a:tableStyleId>
              </a:tblPr>
              <a:tblGrid>
                <a:gridCol w="1944216"/>
                <a:gridCol w="1224136"/>
                <a:gridCol w="1296144"/>
                <a:gridCol w="1224136"/>
                <a:gridCol w="1224136"/>
                <a:gridCol w="1368151"/>
              </a:tblGrid>
              <a:tr h="432048">
                <a:tc>
                  <a:txBody>
                    <a:bodyPr/>
                    <a:lstStyle/>
                    <a:p>
                      <a:r>
                        <a:rPr lang="en-US" sz="1600" dirty="0" smtClean="0"/>
                        <a:t>Width</a:t>
                      </a:r>
                      <a:endParaRPr lang="en-US" sz="1600" dirty="0"/>
                    </a:p>
                  </a:txBody>
                  <a:tcPr/>
                </a:tc>
                <a:tc>
                  <a:txBody>
                    <a:bodyPr/>
                    <a:lstStyle/>
                    <a:p>
                      <a:r>
                        <a:rPr lang="en-US" sz="1600" dirty="0" smtClean="0"/>
                        <a:t>15.1 mm</a:t>
                      </a:r>
                      <a:endParaRPr lang="en-US" sz="1600" dirty="0"/>
                    </a:p>
                  </a:txBody>
                  <a:tcPr/>
                </a:tc>
                <a:tc>
                  <a:txBody>
                    <a:bodyPr/>
                    <a:lstStyle/>
                    <a:p>
                      <a:r>
                        <a:rPr lang="en-US" sz="1600" dirty="0" smtClean="0"/>
                        <a:t>14.7 mm</a:t>
                      </a:r>
                      <a:endParaRPr lang="en-US" sz="1600" dirty="0"/>
                    </a:p>
                  </a:txBody>
                  <a:tcPr/>
                </a:tc>
                <a:tc>
                  <a:txBody>
                    <a:bodyPr/>
                    <a:lstStyle/>
                    <a:p>
                      <a:r>
                        <a:rPr lang="en-US" sz="1600" dirty="0" smtClean="0"/>
                        <a:t>15.13 mm</a:t>
                      </a:r>
                      <a:endParaRPr lang="en-US" sz="1600" dirty="0"/>
                    </a:p>
                  </a:txBody>
                  <a:tcPr/>
                </a:tc>
                <a:tc>
                  <a:txBody>
                    <a:bodyPr/>
                    <a:lstStyle/>
                    <a:p>
                      <a:r>
                        <a:rPr lang="en-US" sz="1600" dirty="0" smtClean="0"/>
                        <a:t>14.7 mm</a:t>
                      </a:r>
                      <a:endParaRPr lang="en-US" sz="1600" dirty="0"/>
                    </a:p>
                  </a:txBody>
                  <a:tcPr/>
                </a:tc>
                <a:tc>
                  <a:txBody>
                    <a:bodyPr/>
                    <a:lstStyle/>
                    <a:p>
                      <a:r>
                        <a:rPr lang="en-US" sz="1600" dirty="0" smtClean="0"/>
                        <a:t>14.7 mm</a:t>
                      </a:r>
                      <a:endParaRPr lang="en-US" sz="1600" dirty="0"/>
                    </a:p>
                  </a:txBody>
                  <a:tcPr/>
                </a:tc>
              </a:tr>
              <a:tr h="432048">
                <a:tc>
                  <a:txBody>
                    <a:bodyPr/>
                    <a:lstStyle/>
                    <a:p>
                      <a:r>
                        <a:rPr lang="en-US" sz="1600" dirty="0" smtClean="0"/>
                        <a:t>Mid-thickness</a:t>
                      </a:r>
                      <a:endParaRPr lang="en-US" sz="1600" dirty="0"/>
                    </a:p>
                  </a:txBody>
                  <a:tcPr/>
                </a:tc>
                <a:tc>
                  <a:txBody>
                    <a:bodyPr/>
                    <a:lstStyle/>
                    <a:p>
                      <a:r>
                        <a:rPr lang="en-US" sz="1600" dirty="0" smtClean="0"/>
                        <a:t>1.269 mm</a:t>
                      </a:r>
                      <a:endParaRPr lang="en-US" sz="1600" dirty="0"/>
                    </a:p>
                  </a:txBody>
                  <a:tcPr/>
                </a:tc>
                <a:tc>
                  <a:txBody>
                    <a:bodyPr/>
                    <a:lstStyle/>
                    <a:p>
                      <a:r>
                        <a:rPr lang="en-US" sz="1600" dirty="0" smtClean="0"/>
                        <a:t>1.269 mm</a:t>
                      </a:r>
                      <a:endParaRPr lang="en-US" sz="1600" dirty="0"/>
                    </a:p>
                  </a:txBody>
                  <a:tcPr/>
                </a:tc>
                <a:tc>
                  <a:txBody>
                    <a:bodyPr/>
                    <a:lstStyle/>
                    <a:p>
                      <a:r>
                        <a:rPr lang="en-US" sz="1600" dirty="0" smtClean="0"/>
                        <a:t>1.430</a:t>
                      </a:r>
                      <a:r>
                        <a:rPr lang="en-US" sz="1600" baseline="0" dirty="0" smtClean="0"/>
                        <a:t> mm</a:t>
                      </a:r>
                      <a:endParaRPr lang="en-US" sz="1600" dirty="0"/>
                    </a:p>
                  </a:txBody>
                  <a:tcPr/>
                </a:tc>
                <a:tc>
                  <a:txBody>
                    <a:bodyPr/>
                    <a:lstStyle/>
                    <a:p>
                      <a:r>
                        <a:rPr lang="en-US" sz="1600" dirty="0" smtClean="0"/>
                        <a:t>1.269 mm</a:t>
                      </a:r>
                      <a:endParaRPr lang="en-US" sz="1600" dirty="0"/>
                    </a:p>
                  </a:txBody>
                  <a:tcPr/>
                </a:tc>
                <a:tc>
                  <a:txBody>
                    <a:bodyPr/>
                    <a:lstStyle/>
                    <a:p>
                      <a:r>
                        <a:rPr lang="en-US" sz="1600" dirty="0" smtClean="0"/>
                        <a:t>1.254 mm</a:t>
                      </a:r>
                      <a:endParaRPr lang="en-US" sz="1600" dirty="0"/>
                    </a:p>
                  </a:txBody>
                  <a:tcPr/>
                </a:tc>
              </a:tr>
              <a:tr h="432048">
                <a:tc>
                  <a:txBody>
                    <a:bodyPr/>
                    <a:lstStyle/>
                    <a:p>
                      <a:r>
                        <a:rPr lang="en-US" sz="1600" dirty="0" smtClean="0"/>
                        <a:t>Thin edge</a:t>
                      </a:r>
                      <a:endParaRPr lang="en-US" sz="1600" dirty="0"/>
                    </a:p>
                  </a:txBody>
                  <a:tcPr/>
                </a:tc>
                <a:tc>
                  <a:txBody>
                    <a:bodyPr/>
                    <a:lstStyle/>
                    <a:p>
                      <a:r>
                        <a:rPr lang="en-US" sz="1600" dirty="0" smtClean="0"/>
                        <a:t>1.165 mm</a:t>
                      </a:r>
                      <a:endParaRPr lang="en-US" sz="1600" dirty="0"/>
                    </a:p>
                  </a:txBody>
                  <a:tcPr/>
                </a:tc>
                <a:tc>
                  <a:txBody>
                    <a:bodyPr/>
                    <a:lstStyle/>
                    <a:p>
                      <a:r>
                        <a:rPr lang="en-US" sz="1600" dirty="0" smtClean="0"/>
                        <a:t>1.168 mm</a:t>
                      </a:r>
                      <a:endParaRPr lang="en-US" sz="1600" dirty="0"/>
                    </a:p>
                  </a:txBody>
                  <a:tcPr/>
                </a:tc>
                <a:tc>
                  <a:txBody>
                    <a:bodyPr/>
                    <a:lstStyle/>
                    <a:p>
                      <a:r>
                        <a:rPr lang="en-US" sz="1600" dirty="0" smtClean="0"/>
                        <a:t>1.331 mm</a:t>
                      </a:r>
                      <a:endParaRPr lang="en-US" sz="1600" dirty="0"/>
                    </a:p>
                  </a:txBody>
                  <a:tcPr/>
                </a:tc>
                <a:tc>
                  <a:txBody>
                    <a:bodyPr/>
                    <a:lstStyle/>
                    <a:p>
                      <a:r>
                        <a:rPr lang="en-US" sz="1600" dirty="0" smtClean="0"/>
                        <a:t>1.186 mm</a:t>
                      </a:r>
                      <a:endParaRPr lang="en-US" sz="1600" dirty="0"/>
                    </a:p>
                  </a:txBody>
                  <a:tcPr/>
                </a:tc>
                <a:tc>
                  <a:txBody>
                    <a:bodyPr/>
                    <a:lstStyle/>
                    <a:p>
                      <a:r>
                        <a:rPr lang="en-US" sz="1600" dirty="0" smtClean="0"/>
                        <a:t>1.148 mm</a:t>
                      </a:r>
                      <a:endParaRPr lang="en-US" sz="1600" dirty="0"/>
                    </a:p>
                  </a:txBody>
                  <a:tcPr/>
                </a:tc>
              </a:tr>
              <a:tr h="432048">
                <a:tc>
                  <a:txBody>
                    <a:bodyPr/>
                    <a:lstStyle/>
                    <a:p>
                      <a:r>
                        <a:rPr lang="en-US" sz="1600" dirty="0" smtClean="0"/>
                        <a:t>Thick edge</a:t>
                      </a:r>
                      <a:endParaRPr lang="en-US" sz="1600" dirty="0"/>
                    </a:p>
                  </a:txBody>
                  <a:tcPr/>
                </a:tc>
                <a:tc>
                  <a:txBody>
                    <a:bodyPr/>
                    <a:lstStyle/>
                    <a:p>
                      <a:r>
                        <a:rPr lang="en-US" sz="1600" b="0" dirty="0" smtClean="0"/>
                        <a:t>1.373 mm</a:t>
                      </a:r>
                      <a:endParaRPr lang="en-US" sz="1600" b="0" dirty="0"/>
                    </a:p>
                  </a:txBody>
                  <a:tcPr/>
                </a:tc>
                <a:tc>
                  <a:txBody>
                    <a:bodyPr/>
                    <a:lstStyle/>
                    <a:p>
                      <a:r>
                        <a:rPr lang="en-US" sz="1600" dirty="0" smtClean="0"/>
                        <a:t>1.370 mm</a:t>
                      </a:r>
                      <a:endParaRPr lang="en-US" sz="1600" dirty="0"/>
                    </a:p>
                  </a:txBody>
                  <a:tcPr/>
                </a:tc>
                <a:tc>
                  <a:txBody>
                    <a:bodyPr/>
                    <a:lstStyle/>
                    <a:p>
                      <a:r>
                        <a:rPr lang="en-US" sz="1600" dirty="0" smtClean="0"/>
                        <a:t>1.520 mm</a:t>
                      </a:r>
                      <a:endParaRPr lang="en-US" sz="1600" dirty="0"/>
                    </a:p>
                  </a:txBody>
                  <a:tcPr/>
                </a:tc>
                <a:tc>
                  <a:txBody>
                    <a:bodyPr/>
                    <a:lstStyle/>
                    <a:p>
                      <a:r>
                        <a:rPr lang="en-US" sz="1600" dirty="0" smtClean="0"/>
                        <a:t>1.352</a:t>
                      </a:r>
                      <a:r>
                        <a:rPr lang="en-US" sz="1600" baseline="0" dirty="0" smtClean="0"/>
                        <a:t> mm</a:t>
                      </a:r>
                      <a:endParaRPr lang="en-US" sz="1600" dirty="0"/>
                    </a:p>
                  </a:txBody>
                  <a:tcPr/>
                </a:tc>
                <a:tc>
                  <a:txBody>
                    <a:bodyPr/>
                    <a:lstStyle/>
                    <a:p>
                      <a:r>
                        <a:rPr lang="en-US" sz="1600" dirty="0" smtClean="0"/>
                        <a:t>1.350 mm</a:t>
                      </a:r>
                      <a:endParaRPr lang="en-US" sz="1600" dirty="0"/>
                    </a:p>
                  </a:txBody>
                  <a:tcPr/>
                </a:tc>
              </a:tr>
              <a:tr h="432048">
                <a:tc>
                  <a:txBody>
                    <a:bodyPr/>
                    <a:lstStyle/>
                    <a:p>
                      <a:r>
                        <a:rPr lang="en-US" sz="1600" dirty="0" smtClean="0"/>
                        <a:t>Keystone angle</a:t>
                      </a:r>
                      <a:endParaRPr lang="en-US" sz="1600" dirty="0"/>
                    </a:p>
                  </a:txBody>
                  <a:tcPr/>
                </a:tc>
                <a:tc>
                  <a:txBody>
                    <a:bodyPr/>
                    <a:lstStyle/>
                    <a:p>
                      <a:r>
                        <a:rPr lang="en-US" sz="1600" dirty="0" smtClean="0"/>
                        <a:t>0.79</a:t>
                      </a:r>
                      <a:r>
                        <a:rPr lang="en-US" sz="1600" baseline="30000" dirty="0" smtClean="0"/>
                        <a:t>o</a:t>
                      </a:r>
                      <a:r>
                        <a:rPr lang="en-US" sz="1600" dirty="0" smtClean="0"/>
                        <a:t> </a:t>
                      </a:r>
                      <a:endParaRPr lang="en-US" sz="1600" dirty="0"/>
                    </a:p>
                  </a:txBody>
                  <a:tcPr/>
                </a:tc>
                <a:tc>
                  <a:txBody>
                    <a:bodyPr/>
                    <a:lstStyle/>
                    <a:p>
                      <a:r>
                        <a:rPr lang="en-US" sz="1600" dirty="0" smtClean="0"/>
                        <a:t>0.79</a:t>
                      </a:r>
                      <a:r>
                        <a:rPr lang="en-US" sz="1600" baseline="30000" dirty="0" smtClean="0"/>
                        <a:t>o</a:t>
                      </a:r>
                      <a:endParaRPr lang="en-US" sz="1600" baseline="30000" dirty="0"/>
                    </a:p>
                  </a:txBody>
                  <a:tcPr/>
                </a:tc>
                <a:tc>
                  <a:txBody>
                    <a:bodyPr/>
                    <a:lstStyle/>
                    <a:p>
                      <a:r>
                        <a:rPr lang="en-US" sz="1600" dirty="0" smtClean="0"/>
                        <a:t>0.75</a:t>
                      </a:r>
                      <a:r>
                        <a:rPr lang="en-US" sz="1600" baseline="30000" dirty="0" smtClean="0"/>
                        <a:t>o</a:t>
                      </a:r>
                      <a:endParaRPr lang="en-US" sz="1600" baseline="30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0.65</a:t>
                      </a:r>
                      <a:r>
                        <a:rPr lang="en-US" sz="1600" baseline="30000" dirty="0" smtClean="0"/>
                        <a:t>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0.79</a:t>
                      </a:r>
                      <a:r>
                        <a:rPr lang="en-US" sz="1600" baseline="30000" dirty="0" smtClean="0"/>
                        <a:t>o</a:t>
                      </a:r>
                    </a:p>
                  </a:txBody>
                  <a:tcPr/>
                </a:tc>
              </a:tr>
              <a:tr h="432048">
                <a:tc>
                  <a:txBody>
                    <a:bodyPr/>
                    <a:lstStyle/>
                    <a:p>
                      <a:r>
                        <a:rPr lang="en-US" sz="1600" dirty="0" smtClean="0"/>
                        <a:t>t/2d    thin edge</a:t>
                      </a:r>
                      <a:endParaRPr lang="en-US" sz="1600" dirty="0"/>
                    </a:p>
                  </a:txBody>
                  <a:tcPr/>
                </a:tc>
                <a:tc>
                  <a:txBody>
                    <a:bodyPr/>
                    <a:lstStyle/>
                    <a:p>
                      <a:r>
                        <a:rPr lang="en-US" sz="1600" dirty="0" smtClean="0"/>
                        <a:t>83.2 %</a:t>
                      </a:r>
                      <a:endParaRPr lang="en-US" sz="1600" dirty="0"/>
                    </a:p>
                  </a:txBody>
                  <a:tcPr/>
                </a:tc>
                <a:tc>
                  <a:txBody>
                    <a:bodyPr/>
                    <a:lstStyle/>
                    <a:p>
                      <a:r>
                        <a:rPr lang="en-US" sz="1600" dirty="0" smtClean="0"/>
                        <a:t>83.4 %</a:t>
                      </a:r>
                      <a:endParaRPr lang="en-US" sz="1600" dirty="0"/>
                    </a:p>
                  </a:txBody>
                  <a:tcPr/>
                </a:tc>
                <a:tc>
                  <a:txBody>
                    <a:bodyPr/>
                    <a:lstStyle/>
                    <a:p>
                      <a:r>
                        <a:rPr lang="en-US" sz="1600" dirty="0" smtClean="0"/>
                        <a:t>83.1 %</a:t>
                      </a:r>
                      <a:endParaRPr lang="en-US" sz="1600" dirty="0"/>
                    </a:p>
                  </a:txBody>
                  <a:tcPr/>
                </a:tc>
                <a:tc>
                  <a:txBody>
                    <a:bodyPr/>
                    <a:lstStyle/>
                    <a:p>
                      <a:r>
                        <a:rPr lang="en-US" sz="1600" dirty="0" smtClean="0"/>
                        <a:t>84.7 %</a:t>
                      </a:r>
                      <a:endParaRPr lang="en-US" sz="1600" dirty="0"/>
                    </a:p>
                  </a:txBody>
                  <a:tcPr/>
                </a:tc>
                <a:tc>
                  <a:txBody>
                    <a:bodyPr/>
                    <a:lstStyle/>
                    <a:p>
                      <a:r>
                        <a:rPr lang="en-US" sz="1600" dirty="0" smtClean="0"/>
                        <a:t>82.0 %</a:t>
                      </a:r>
                      <a:endParaRPr lang="en-US" sz="1600" dirty="0"/>
                    </a:p>
                  </a:txBody>
                  <a:tcPr/>
                </a:tc>
              </a:tr>
              <a:tr h="504056">
                <a:tc>
                  <a:txBody>
                    <a:bodyPr/>
                    <a:lstStyle/>
                    <a:p>
                      <a:r>
                        <a:rPr lang="en-US" sz="1600" b="1" dirty="0" smtClean="0"/>
                        <a:t>t/2d   thick</a:t>
                      </a:r>
                      <a:r>
                        <a:rPr lang="en-US" sz="1600" b="1" baseline="0" dirty="0" smtClean="0"/>
                        <a:t> edge</a:t>
                      </a:r>
                      <a:endParaRPr lang="en-US" sz="1600" b="1" dirty="0"/>
                    </a:p>
                  </a:txBody>
                  <a:tcPr/>
                </a:tc>
                <a:tc>
                  <a:txBody>
                    <a:bodyPr/>
                    <a:lstStyle/>
                    <a:p>
                      <a:r>
                        <a:rPr lang="en-US" sz="1600" b="1" dirty="0" smtClean="0"/>
                        <a:t>98.1 %</a:t>
                      </a:r>
                      <a:endParaRPr lang="en-US" sz="1600" b="1" dirty="0"/>
                    </a:p>
                  </a:txBody>
                  <a:tcPr/>
                </a:tc>
                <a:tc>
                  <a:txBody>
                    <a:bodyPr/>
                    <a:lstStyle/>
                    <a:p>
                      <a:r>
                        <a:rPr lang="en-US" sz="1600" b="1" dirty="0" smtClean="0"/>
                        <a:t>97.8 %</a:t>
                      </a:r>
                      <a:endParaRPr lang="en-US" sz="1600" b="1" dirty="0"/>
                    </a:p>
                  </a:txBody>
                  <a:tcPr/>
                </a:tc>
                <a:tc>
                  <a:txBody>
                    <a:bodyPr/>
                    <a:lstStyle/>
                    <a:p>
                      <a:r>
                        <a:rPr lang="en-US" sz="1600" b="1" dirty="0" smtClean="0"/>
                        <a:t>95.4 %</a:t>
                      </a:r>
                      <a:endParaRPr lang="en-US" sz="1600" b="1" dirty="0"/>
                    </a:p>
                  </a:txBody>
                  <a:tcPr/>
                </a:tc>
                <a:tc>
                  <a:txBody>
                    <a:bodyPr/>
                    <a:lstStyle/>
                    <a:p>
                      <a:r>
                        <a:rPr lang="en-US" sz="1600" b="1" dirty="0" smtClean="0"/>
                        <a:t>96.6 %</a:t>
                      </a:r>
                      <a:endParaRPr lang="en-US" sz="1600" b="1" dirty="0"/>
                    </a:p>
                  </a:txBody>
                  <a:tcPr/>
                </a:tc>
                <a:tc>
                  <a:txBody>
                    <a:bodyPr/>
                    <a:lstStyle/>
                    <a:p>
                      <a:r>
                        <a:rPr lang="en-US" sz="1600" b="1" dirty="0" smtClean="0"/>
                        <a:t>96.5 %</a:t>
                      </a:r>
                      <a:endParaRPr lang="en-US" sz="1600" b="1" dirty="0"/>
                    </a:p>
                  </a:txBody>
                  <a:tcPr/>
                </a:tc>
              </a:tr>
              <a:tr h="432048">
                <a:tc>
                  <a:txBody>
                    <a:bodyPr/>
                    <a:lstStyle/>
                    <a:p>
                      <a:r>
                        <a:rPr lang="en-US" sz="1600" dirty="0" smtClean="0"/>
                        <a:t>Compaction factor</a:t>
                      </a:r>
                      <a:endParaRPr lang="en-US" sz="1600" dirty="0"/>
                    </a:p>
                  </a:txBody>
                  <a:tcPr/>
                </a:tc>
                <a:tc>
                  <a:txBody>
                    <a:bodyPr/>
                    <a:lstStyle/>
                    <a:p>
                      <a:r>
                        <a:rPr lang="en-US" sz="1600" dirty="0" smtClean="0"/>
                        <a:t>83.9 %</a:t>
                      </a:r>
                      <a:endParaRPr lang="en-US" sz="1600" dirty="0"/>
                    </a:p>
                  </a:txBody>
                  <a:tcPr/>
                </a:tc>
                <a:tc>
                  <a:txBody>
                    <a:bodyPr/>
                    <a:lstStyle/>
                    <a:p>
                      <a:r>
                        <a:rPr lang="en-US" sz="1600" dirty="0" smtClean="0"/>
                        <a:t>86 %</a:t>
                      </a:r>
                      <a:endParaRPr lang="en-US" sz="1600" dirty="0"/>
                    </a:p>
                  </a:txBody>
                  <a:tcPr/>
                </a:tc>
                <a:tc>
                  <a:txBody>
                    <a:bodyPr/>
                    <a:lstStyle/>
                    <a:p>
                      <a:r>
                        <a:rPr lang="en-US" sz="1600" dirty="0" smtClean="0"/>
                        <a:t>85.2 %</a:t>
                      </a:r>
                      <a:endParaRPr lang="en-US" sz="1600" dirty="0"/>
                    </a:p>
                  </a:txBody>
                  <a:tcPr/>
                </a:tc>
                <a:tc>
                  <a:txBody>
                    <a:bodyPr/>
                    <a:lstStyle/>
                    <a:p>
                      <a:r>
                        <a:rPr lang="en-US" sz="1600" dirty="0" smtClean="0"/>
                        <a:t>86 %</a:t>
                      </a:r>
                      <a:endParaRPr lang="en-US" sz="1600" dirty="0"/>
                    </a:p>
                  </a:txBody>
                  <a:tcPr/>
                </a:tc>
                <a:tc>
                  <a:txBody>
                    <a:bodyPr/>
                    <a:lstStyle/>
                    <a:p>
                      <a:r>
                        <a:rPr lang="en-US" sz="1600" dirty="0" smtClean="0"/>
                        <a:t>87.3 %</a:t>
                      </a:r>
                      <a:endParaRPr lang="en-US" sz="1600" dirty="0"/>
                    </a:p>
                  </a:txBody>
                  <a:tcPr/>
                </a:tc>
              </a:tr>
              <a:tr h="432048">
                <a:tc>
                  <a:txBody>
                    <a:bodyPr/>
                    <a:lstStyle/>
                    <a:p>
                      <a:r>
                        <a:rPr lang="en-US" sz="1600" dirty="0" smtClean="0"/>
                        <a:t>Transposition pitch</a:t>
                      </a:r>
                      <a:endParaRPr lang="en-US" sz="1600" dirty="0"/>
                    </a:p>
                  </a:txBody>
                  <a:tcPr/>
                </a:tc>
                <a:tc>
                  <a:txBody>
                    <a:bodyPr/>
                    <a:lstStyle/>
                    <a:p>
                      <a:r>
                        <a:rPr lang="en-US" sz="1600" dirty="0" smtClean="0"/>
                        <a:t>100 mm</a:t>
                      </a:r>
                      <a:endParaRPr lang="en-US" sz="1600" dirty="0"/>
                    </a:p>
                  </a:txBody>
                  <a:tcPr/>
                </a:tc>
                <a:tc>
                  <a:txBody>
                    <a:bodyPr/>
                    <a:lstStyle/>
                    <a:p>
                      <a:r>
                        <a:rPr lang="en-US" sz="1600" dirty="0" smtClean="0"/>
                        <a:t>100 mm</a:t>
                      </a:r>
                      <a:endParaRPr lang="en-US" sz="1600" dirty="0"/>
                    </a:p>
                  </a:txBody>
                  <a:tcPr/>
                </a:tc>
                <a:tc>
                  <a:txBody>
                    <a:bodyPr/>
                    <a:lstStyle/>
                    <a:p>
                      <a:r>
                        <a:rPr lang="en-US" sz="1600" dirty="0" smtClean="0"/>
                        <a:t>100</a:t>
                      </a:r>
                      <a:r>
                        <a:rPr lang="en-US" sz="1600" baseline="0" dirty="0" smtClean="0"/>
                        <a:t> mm</a:t>
                      </a:r>
                      <a:endParaRPr lang="en-US" sz="1600" dirty="0"/>
                    </a:p>
                  </a:txBody>
                  <a:tcPr/>
                </a:tc>
                <a:tc>
                  <a:txBody>
                    <a:bodyPr/>
                    <a:lstStyle/>
                    <a:p>
                      <a:r>
                        <a:rPr lang="en-US" sz="1600" dirty="0" smtClean="0"/>
                        <a:t>100 mm</a:t>
                      </a:r>
                      <a:endParaRPr lang="en-US" sz="1600" dirty="0"/>
                    </a:p>
                  </a:txBody>
                  <a:tcPr/>
                </a:tc>
                <a:tc>
                  <a:txBody>
                    <a:bodyPr/>
                    <a:lstStyle/>
                    <a:p>
                      <a:r>
                        <a:rPr lang="en-US" sz="1600" dirty="0" smtClean="0"/>
                        <a:t>100 mm</a:t>
                      </a:r>
                      <a:endParaRPr lang="en-US" sz="1600" dirty="0"/>
                    </a:p>
                  </a:txBody>
                  <a:tcPr/>
                </a:tc>
              </a:tr>
            </a:tbl>
          </a:graphicData>
        </a:graphic>
      </p:graphicFrame>
      <p:sp>
        <p:nvSpPr>
          <p:cNvPr id="8" name="TextBox 7"/>
          <p:cNvSpPr txBox="1"/>
          <p:nvPr/>
        </p:nvSpPr>
        <p:spPr>
          <a:xfrm>
            <a:off x="1259632" y="5229200"/>
            <a:ext cx="7272808" cy="830997"/>
          </a:xfrm>
          <a:prstGeom prst="rect">
            <a:avLst/>
          </a:prstGeom>
          <a:noFill/>
        </p:spPr>
        <p:txBody>
          <a:bodyPr wrap="square" rtlCol="0">
            <a:spAutoFit/>
          </a:bodyPr>
          <a:lstStyle/>
          <a:p>
            <a:r>
              <a:rPr lang="en-US" dirty="0" smtClean="0"/>
              <a:t>According to Dan Dietderich, LARP’s HQ cable is mechanically stable but only marginally. The LARP’s HQ cables have a thick edge deformation ratio (t/2d) = 0.95 – 0.96</a:t>
            </a:r>
            <a:endParaRPr lang="en-US" dirty="0"/>
          </a:p>
        </p:txBody>
      </p:sp>
      <p:graphicFrame>
        <p:nvGraphicFramePr>
          <p:cNvPr id="6" name="Table 5"/>
          <p:cNvGraphicFramePr>
            <a:graphicFrameLocks noGrp="1"/>
          </p:cNvGraphicFramePr>
          <p:nvPr/>
        </p:nvGraphicFramePr>
        <p:xfrm>
          <a:off x="539552" y="764704"/>
          <a:ext cx="8280919" cy="370840"/>
        </p:xfrm>
        <a:graphic>
          <a:graphicData uri="http://schemas.openxmlformats.org/drawingml/2006/table">
            <a:tbl>
              <a:tblPr firstRow="1" bandRow="1">
                <a:tableStyleId>{5C22544A-7EE6-4342-B048-85BDC9FD1C3A}</a:tableStyleId>
              </a:tblPr>
              <a:tblGrid>
                <a:gridCol w="1944217"/>
                <a:gridCol w="1224136"/>
                <a:gridCol w="1296144"/>
                <a:gridCol w="1224136"/>
                <a:gridCol w="1212133"/>
                <a:gridCol w="1380153"/>
              </a:tblGrid>
              <a:tr h="370840">
                <a:tc>
                  <a:txBody>
                    <a:bodyPr/>
                    <a:lstStyle/>
                    <a:p>
                      <a:endParaRPr lang="en-US" sz="1400" b="1" dirty="0"/>
                    </a:p>
                  </a:txBody>
                  <a:tcPr>
                    <a:solidFill>
                      <a:schemeClr val="accent3"/>
                    </a:solidFill>
                  </a:tcPr>
                </a:tc>
                <a:tc>
                  <a:txBody>
                    <a:bodyPr/>
                    <a:lstStyle/>
                    <a:p>
                      <a:r>
                        <a:rPr lang="en-US" sz="1400" b="1" dirty="0" smtClean="0"/>
                        <a:t>11 T dipole</a:t>
                      </a:r>
                      <a:endParaRPr lang="en-US" sz="1400" b="1" dirty="0"/>
                    </a:p>
                  </a:txBody>
                  <a:tcPr/>
                </a:tc>
                <a:tc>
                  <a:txBody>
                    <a:bodyPr/>
                    <a:lstStyle/>
                    <a:p>
                      <a:r>
                        <a:rPr lang="en-US" sz="1400" b="1" dirty="0" smtClean="0"/>
                        <a:t>11 T dipole</a:t>
                      </a:r>
                      <a:endParaRPr lang="en-US" sz="1400" b="1" dirty="0"/>
                    </a:p>
                  </a:txBody>
                  <a:tcPr/>
                </a:tc>
                <a:tc>
                  <a:txBody>
                    <a:bodyPr/>
                    <a:lstStyle/>
                    <a:p>
                      <a:r>
                        <a:rPr lang="en-US" sz="1400" b="1" dirty="0" smtClean="0"/>
                        <a:t>LARP’s HQ</a:t>
                      </a:r>
                      <a:endParaRPr lang="en-US" sz="1400" b="1" dirty="0"/>
                    </a:p>
                  </a:txBody>
                  <a:tcPr/>
                </a:tc>
                <a:tc>
                  <a:txBody>
                    <a:bodyPr/>
                    <a:lstStyle/>
                    <a:p>
                      <a:r>
                        <a:rPr lang="en-US" sz="1400" b="1" dirty="0" smtClean="0"/>
                        <a:t>11 T dipole</a:t>
                      </a:r>
                      <a:endParaRPr lang="en-US" sz="1400" b="1" dirty="0"/>
                    </a:p>
                  </a:txBody>
                  <a:tcPr/>
                </a:tc>
                <a:tc>
                  <a:txBody>
                    <a:bodyPr/>
                    <a:lstStyle/>
                    <a:p>
                      <a:r>
                        <a:rPr lang="en-US" sz="1400" b="1" dirty="0" smtClean="0"/>
                        <a:t>11 T dipole</a:t>
                      </a:r>
                      <a:endParaRPr lang="en-US" sz="1400" b="1"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modele-presentation_irfu_1">
  <a:themeElements>
    <a:clrScheme name="modele-presentation_irfu_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ele-presentation_irfu_1">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FFFF99"/>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ele-presentation_irfu_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ele-presentation_irfu_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ele-presentation_irfu_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ele-presentation_irfu_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ele-presentation_irfu_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ele-presentation_irfu_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ele-presentation_irfu_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modele-presentation_irfu_1</Template>
  <TotalTime>11828</TotalTime>
  <Words>873</Words>
  <Application>Microsoft Office PowerPoint</Application>
  <PresentationFormat>On-screen Show (4:3)</PresentationFormat>
  <Paragraphs>155</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modele-presentation_irfu_1</vt:lpstr>
      <vt:lpstr>Slide 1</vt:lpstr>
      <vt:lpstr>Slide 2</vt:lpstr>
      <vt:lpstr>Slide 3</vt:lpstr>
      <vt:lpstr>Slide 4</vt:lpstr>
      <vt:lpstr>Slide 5</vt:lpstr>
      <vt:lpstr>Slide 6</vt:lpstr>
      <vt:lpstr>Slide 7</vt:lpstr>
      <vt:lpstr>Slide 8</vt:lpstr>
      <vt:lpstr>Slide 9</vt:lpstr>
      <vt:lpstr>Slide 10</vt:lpstr>
    </vt:vector>
  </TitlesOfParts>
  <Company>cea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rifflet</dc:creator>
  <cp:lastModifiedBy>obl</cp:lastModifiedBy>
  <cp:revision>534</cp:revision>
  <cp:lastPrinted>2002-05-28T12:54:19Z</cp:lastPrinted>
  <dcterms:created xsi:type="dcterms:W3CDTF">2008-10-03T07:09:37Z</dcterms:created>
  <dcterms:modified xsi:type="dcterms:W3CDTF">2011-10-04T09:15:07Z</dcterms:modified>
</cp:coreProperties>
</file>