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r>
              <a:rPr lang="en-GB" dirty="0" smtClean="0"/>
              <a:t>Procurement of Nb</a:t>
            </a:r>
            <a:r>
              <a:rPr lang="en-GB" baseline="-25000" dirty="0" smtClean="0"/>
              <a:t>3</a:t>
            </a:r>
            <a:r>
              <a:rPr lang="en-GB" dirty="0" smtClean="0"/>
              <a:t>Sn strand</a:t>
            </a:r>
            <a:br>
              <a:rPr lang="en-GB" dirty="0" smtClean="0"/>
            </a:br>
            <a:r>
              <a:rPr lang="en-GB" dirty="0" smtClean="0"/>
              <a:t>for coils assembled at CERN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/>
          <a:p>
            <a:r>
              <a:rPr lang="en-GB" dirty="0" smtClean="0"/>
              <a:t>A. Ballarino, L. Bottura, L. Oberli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164916" y="4038600"/>
            <a:ext cx="3523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11 T Dipole Meeting, 4/10/2011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152400"/>
            <a:ext cx="5920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Status of R&amp;D Development - Preamble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981200"/>
            <a:ext cx="398807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r>
              <a:rPr lang="en-GB" b="1" dirty="0" smtClean="0">
                <a:solidFill>
                  <a:srgbClr val="0070C0"/>
                </a:solidFill>
              </a:rPr>
              <a:t>RRP®</a:t>
            </a:r>
            <a:r>
              <a:rPr lang="en-GB" dirty="0" smtClean="0"/>
              <a:t> : 	Strand </a:t>
            </a:r>
            <a:r>
              <a:rPr lang="en-GB" dirty="0" smtClean="0">
                <a:sym typeface="Symbol"/>
              </a:rPr>
              <a:t> = </a:t>
            </a:r>
            <a:r>
              <a:rPr lang="en-GB" dirty="0" smtClean="0"/>
              <a:t>0. 7 mm </a:t>
            </a:r>
            <a:endParaRPr lang="en-GB" dirty="0" smtClean="0">
              <a:sym typeface="Symbol"/>
            </a:endParaRPr>
          </a:p>
          <a:p>
            <a:r>
              <a:rPr lang="en-GB" dirty="0" smtClean="0">
                <a:sym typeface="Symbol"/>
              </a:rPr>
              <a:t>	</a:t>
            </a:r>
            <a:r>
              <a:rPr lang="en-GB" dirty="0" err="1" smtClean="0">
                <a:sym typeface="Symbol"/>
              </a:rPr>
              <a:t>NbTa</a:t>
            </a:r>
            <a:r>
              <a:rPr lang="en-GB" dirty="0" smtClean="0">
                <a:sym typeface="Symbol"/>
              </a:rPr>
              <a:t> 108/127 </a:t>
            </a:r>
          </a:p>
          <a:p>
            <a:r>
              <a:rPr lang="en-GB" dirty="0" smtClean="0">
                <a:sym typeface="Symbol"/>
              </a:rPr>
              <a:t>	Filament   46 µm </a:t>
            </a:r>
          </a:p>
          <a:p>
            <a:r>
              <a:rPr lang="en-GB" dirty="0" smtClean="0">
                <a:sym typeface="Symbol"/>
              </a:rPr>
              <a:t>	RRR &gt; 60</a:t>
            </a:r>
          </a:p>
          <a:p>
            <a:r>
              <a:rPr lang="en-GB" dirty="0" smtClean="0">
                <a:sym typeface="Symbol"/>
              </a:rPr>
              <a:t>	</a:t>
            </a:r>
            <a:r>
              <a:rPr lang="en-GB" dirty="0" err="1" smtClean="0">
                <a:sym typeface="Symbol"/>
              </a:rPr>
              <a:t>Jc</a:t>
            </a:r>
            <a:r>
              <a:rPr lang="en-GB" dirty="0" smtClean="0">
                <a:sym typeface="Symbol"/>
              </a:rPr>
              <a:t>(12 T) &gt; 2650 A/mm</a:t>
            </a:r>
            <a:r>
              <a:rPr lang="en-GB" baseline="30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 </a:t>
            </a:r>
          </a:p>
          <a:p>
            <a:r>
              <a:rPr lang="en-GB" dirty="0" smtClean="0">
                <a:sym typeface="Symbol"/>
              </a:rPr>
              <a:t>	Non-Cu% = 45 %-49 %</a:t>
            </a:r>
          </a:p>
          <a:p>
            <a:r>
              <a:rPr lang="en-GB" dirty="0" smtClean="0">
                <a:sym typeface="Symbol"/>
              </a:rPr>
              <a:t>	Strand twist pitch = 12-16 mm </a:t>
            </a:r>
          </a:p>
          <a:p>
            <a:r>
              <a:rPr lang="en-GB" dirty="0" smtClean="0">
                <a:sym typeface="Symbol"/>
              </a:rPr>
              <a:t>	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066800"/>
            <a:ext cx="174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“Standard” wire: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1981200"/>
            <a:ext cx="363060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r>
              <a:rPr lang="en-GB" b="1" dirty="0" smtClean="0">
                <a:solidFill>
                  <a:srgbClr val="0070C0"/>
                </a:solidFill>
              </a:rPr>
              <a:t>PIT</a:t>
            </a:r>
            <a:r>
              <a:rPr lang="en-GB" dirty="0" smtClean="0"/>
              <a:t> : 	Strand </a:t>
            </a:r>
            <a:r>
              <a:rPr lang="en-GB" dirty="0" smtClean="0">
                <a:sym typeface="Symbol"/>
              </a:rPr>
              <a:t> = 1</a:t>
            </a:r>
            <a:r>
              <a:rPr lang="en-GB" dirty="0" smtClean="0"/>
              <a:t> mm </a:t>
            </a:r>
            <a:endParaRPr lang="en-GB" dirty="0" smtClean="0">
              <a:sym typeface="Symbol"/>
            </a:endParaRPr>
          </a:p>
          <a:p>
            <a:r>
              <a:rPr lang="en-GB" dirty="0" smtClean="0">
                <a:sym typeface="Symbol"/>
              </a:rPr>
              <a:t>	</a:t>
            </a:r>
            <a:r>
              <a:rPr lang="en-GB" dirty="0" err="1" smtClean="0">
                <a:sym typeface="Symbol"/>
              </a:rPr>
              <a:t>NbTa</a:t>
            </a:r>
            <a:r>
              <a:rPr lang="en-GB" dirty="0" smtClean="0">
                <a:sym typeface="Symbol"/>
              </a:rPr>
              <a:t> 192 </a:t>
            </a:r>
          </a:p>
          <a:p>
            <a:r>
              <a:rPr lang="en-GB" dirty="0" smtClean="0">
                <a:sym typeface="Symbol"/>
              </a:rPr>
              <a:t>	Filament   50 µm </a:t>
            </a:r>
          </a:p>
          <a:p>
            <a:r>
              <a:rPr lang="en-GB" dirty="0" smtClean="0">
                <a:sym typeface="Symbol"/>
              </a:rPr>
              <a:t>	RRR &gt; 150</a:t>
            </a:r>
          </a:p>
          <a:p>
            <a:r>
              <a:rPr lang="en-GB" dirty="0" smtClean="0">
                <a:sym typeface="Symbol"/>
              </a:rPr>
              <a:t>	</a:t>
            </a:r>
            <a:r>
              <a:rPr lang="en-GB" dirty="0" err="1" smtClean="0">
                <a:sym typeface="Symbol"/>
              </a:rPr>
              <a:t>Jc</a:t>
            </a:r>
            <a:r>
              <a:rPr lang="en-GB" dirty="0" smtClean="0">
                <a:sym typeface="Symbol"/>
              </a:rPr>
              <a:t>(12 T)  2400 A/mm</a:t>
            </a:r>
            <a:r>
              <a:rPr lang="en-GB" baseline="30000" dirty="0" smtClean="0">
                <a:sym typeface="Symbol"/>
              </a:rPr>
              <a:t>2</a:t>
            </a:r>
            <a:endParaRPr lang="en-GB" dirty="0" smtClean="0">
              <a:sym typeface="Symbol"/>
            </a:endParaRPr>
          </a:p>
          <a:p>
            <a:r>
              <a:rPr lang="en-GB" dirty="0" smtClean="0">
                <a:sym typeface="Symbol"/>
              </a:rPr>
              <a:t>	Cu-Non Cu ratio = 1.25</a:t>
            </a:r>
          </a:p>
          <a:p>
            <a:r>
              <a:rPr lang="en-GB" dirty="0" smtClean="0">
                <a:sym typeface="Symbol"/>
              </a:rPr>
              <a:t>	Strand twist pitch = 24 mm</a:t>
            </a:r>
          </a:p>
          <a:p>
            <a:r>
              <a:rPr lang="en-GB" dirty="0" smtClean="0">
                <a:sym typeface="Symbol"/>
              </a:rPr>
              <a:t>	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078468"/>
            <a:ext cx="534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Specification for “final” wire – Price Enquiry June 2011: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152400"/>
            <a:ext cx="5920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Status of R&amp;D Development - Preamble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1752600"/>
            <a:ext cx="368350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	Strand </a:t>
            </a:r>
            <a:r>
              <a:rPr lang="en-GB" dirty="0" smtClean="0">
                <a:sym typeface="Symbol"/>
              </a:rPr>
              <a:t> = </a:t>
            </a:r>
            <a:r>
              <a:rPr lang="en-GB" dirty="0" smtClean="0"/>
              <a:t>0. 7 mm </a:t>
            </a:r>
            <a:endParaRPr lang="en-GB" dirty="0" smtClean="0">
              <a:sym typeface="Symbol"/>
            </a:endParaRPr>
          </a:p>
          <a:p>
            <a:r>
              <a:rPr lang="en-GB" dirty="0" smtClean="0">
                <a:sym typeface="Symbol"/>
              </a:rPr>
              <a:t>	Filament  &lt; 30 µm</a:t>
            </a:r>
          </a:p>
          <a:p>
            <a:r>
              <a:rPr lang="en-GB" dirty="0" smtClean="0">
                <a:sym typeface="Symbol"/>
              </a:rPr>
              <a:t>	Strand twist pitch = 17 mm </a:t>
            </a:r>
          </a:p>
          <a:p>
            <a:r>
              <a:rPr lang="en-GB" dirty="0" smtClean="0">
                <a:sym typeface="Symbol"/>
              </a:rPr>
              <a:t>	RRR &gt; 100</a:t>
            </a:r>
          </a:p>
          <a:p>
            <a:r>
              <a:rPr lang="en-GB" dirty="0" smtClean="0">
                <a:sym typeface="Symbol"/>
              </a:rPr>
              <a:t>	</a:t>
            </a:r>
            <a:r>
              <a:rPr lang="en-GB" dirty="0" err="1" smtClean="0">
                <a:sym typeface="Symbol"/>
              </a:rPr>
              <a:t>Ic</a:t>
            </a:r>
            <a:r>
              <a:rPr lang="en-GB" dirty="0" smtClean="0">
                <a:sym typeface="Symbol"/>
              </a:rPr>
              <a:t>(12 T) &gt; 474 A</a:t>
            </a:r>
          </a:p>
          <a:p>
            <a:r>
              <a:rPr lang="en-GB" dirty="0" smtClean="0">
                <a:sym typeface="Symbol"/>
              </a:rPr>
              <a:t>	</a:t>
            </a:r>
            <a:r>
              <a:rPr lang="en-GB" dirty="0" err="1" smtClean="0">
                <a:sym typeface="Symbol"/>
              </a:rPr>
              <a:t>Jc</a:t>
            </a:r>
            <a:r>
              <a:rPr lang="en-GB" dirty="0" smtClean="0">
                <a:sym typeface="Symbol"/>
              </a:rPr>
              <a:t>(12 T) &gt; 2650 A/mm</a:t>
            </a:r>
            <a:r>
              <a:rPr lang="en-GB" baseline="30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 </a:t>
            </a:r>
          </a:p>
          <a:p>
            <a:r>
              <a:rPr lang="en-GB" dirty="0" smtClean="0">
                <a:sym typeface="Symbol"/>
              </a:rPr>
              <a:t>	n(15 T, 4.2 K) &gt; 30</a:t>
            </a:r>
          </a:p>
          <a:p>
            <a:r>
              <a:rPr lang="en-GB" dirty="0" smtClean="0">
                <a:sym typeface="Symbol"/>
              </a:rPr>
              <a:t>	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971800" y="2362200"/>
            <a:ext cx="2286000" cy="228600"/>
          </a:xfrm>
          <a:prstGeom prst="rect">
            <a:avLst/>
          </a:prstGeom>
          <a:solidFill>
            <a:srgbClr val="FFFF0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09600" y="4572000"/>
            <a:ext cx="7725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Development aiming at reaching targets of  </a:t>
            </a:r>
            <a:r>
              <a:rPr lang="en-GB" dirty="0" err="1" smtClean="0"/>
              <a:t>Jc</a:t>
            </a:r>
            <a:r>
              <a:rPr lang="en-GB" dirty="0" smtClean="0"/>
              <a:t>, RRR and filament size as needed</a:t>
            </a:r>
          </a:p>
          <a:p>
            <a:r>
              <a:rPr lang="en-GB" dirty="0" smtClean="0"/>
              <a:t>for an accelerator-type conductor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438400" y="2514600"/>
            <a:ext cx="4572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38400" y="3048000"/>
            <a:ext cx="4572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438400" y="3581400"/>
            <a:ext cx="4572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9800" y="304800"/>
            <a:ext cx="3960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What do we have today ? 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447800"/>
            <a:ext cx="910967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27 km </a:t>
            </a:r>
            <a:r>
              <a:rPr lang="en-GB" dirty="0" smtClean="0"/>
              <a:t>of </a:t>
            </a:r>
            <a:r>
              <a:rPr lang="en-GB" u="sng" dirty="0" smtClean="0"/>
              <a:t>“standard” RRP</a:t>
            </a:r>
            <a:r>
              <a:rPr lang="en-GB" dirty="0" smtClean="0"/>
              <a:t>® 108/127 – 46 µm filament size – ordered in June 2010 and delivered </a:t>
            </a:r>
          </a:p>
          <a:p>
            <a:r>
              <a:rPr lang="en-GB" dirty="0" smtClean="0"/>
              <a:t>in July 2011. Qualification of the strand in process</a:t>
            </a:r>
          </a:p>
          <a:p>
            <a:endParaRPr lang="en-GB" dirty="0" smtClean="0"/>
          </a:p>
          <a:p>
            <a:r>
              <a:rPr lang="en-GB" dirty="0" smtClean="0"/>
              <a:t>In addition:</a:t>
            </a:r>
          </a:p>
          <a:p>
            <a:endParaRPr lang="en-GB" dirty="0" smtClean="0"/>
          </a:p>
          <a:p>
            <a:r>
              <a:rPr lang="en-GB" b="1" dirty="0" smtClean="0">
                <a:solidFill>
                  <a:srgbClr val="0070C0"/>
                </a:solidFill>
              </a:rPr>
              <a:t>20 km </a:t>
            </a:r>
            <a:r>
              <a:rPr lang="en-GB" dirty="0" smtClean="0"/>
              <a:t>of </a:t>
            </a:r>
            <a:r>
              <a:rPr lang="en-GB" u="sng" dirty="0" smtClean="0"/>
              <a:t>“standard” RRP</a:t>
            </a:r>
            <a:r>
              <a:rPr lang="en-GB" dirty="0" smtClean="0"/>
              <a:t>® 108/127 – 46 µm filament size. </a:t>
            </a:r>
          </a:p>
          <a:p>
            <a:r>
              <a:rPr lang="en-GB" dirty="0" smtClean="0"/>
              <a:t>Delivery expected by December 2011/January 2012</a:t>
            </a:r>
          </a:p>
          <a:p>
            <a:endParaRPr lang="en-GB" dirty="0" smtClean="0"/>
          </a:p>
          <a:p>
            <a:r>
              <a:rPr lang="en-GB" b="1" dirty="0" smtClean="0">
                <a:solidFill>
                  <a:srgbClr val="0070C0"/>
                </a:solidFill>
              </a:rPr>
              <a:t>1 km </a:t>
            </a:r>
            <a:r>
              <a:rPr lang="en-GB" dirty="0" smtClean="0"/>
              <a:t>of PIT, 0.7 mm </a:t>
            </a:r>
            <a:r>
              <a:rPr lang="en-GB" dirty="0" smtClean="0">
                <a:sym typeface="Symbol"/>
              </a:rPr>
              <a:t> and 44 m filament size, </a:t>
            </a:r>
            <a:r>
              <a:rPr lang="en-GB" dirty="0" err="1" smtClean="0">
                <a:sym typeface="Symbol"/>
              </a:rPr>
              <a:t>Jc</a:t>
            </a:r>
            <a:r>
              <a:rPr lang="en-GB" dirty="0" smtClean="0">
                <a:sym typeface="Symbol"/>
              </a:rPr>
              <a:t>  2500 A/mm</a:t>
            </a:r>
            <a:r>
              <a:rPr lang="en-GB" baseline="30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 – from a development billet</a:t>
            </a:r>
          </a:p>
          <a:p>
            <a:r>
              <a:rPr lang="en-GB" dirty="0" smtClean="0">
                <a:sym typeface="Symbol"/>
              </a:rPr>
              <a:t>processed by </a:t>
            </a:r>
            <a:r>
              <a:rPr lang="en-GB" dirty="0" err="1" smtClean="0">
                <a:sym typeface="Symbol"/>
              </a:rPr>
              <a:t>Bruker</a:t>
            </a:r>
            <a:r>
              <a:rPr lang="en-GB" dirty="0" smtClean="0">
                <a:sym typeface="Symbol"/>
              </a:rPr>
              <a:t> at the request of CERN in 2010.</a:t>
            </a:r>
          </a:p>
          <a:p>
            <a:r>
              <a:rPr lang="en-GB" dirty="0" smtClean="0">
                <a:sym typeface="Symbol"/>
              </a:rPr>
              <a:t>To be delivered in the next coming weeks (first delivery of 0.7 mm diameter PIT strand)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495800" y="5791200"/>
            <a:ext cx="441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</a:t>
            </a:r>
            <a:r>
              <a:rPr lang="en-GB" b="1" dirty="0" smtClean="0">
                <a:solidFill>
                  <a:srgbClr val="0070C0"/>
                </a:solidFill>
                <a:sym typeface="Symbol"/>
              </a:rPr>
              <a:t> 47 km of strand available by January 2012</a:t>
            </a:r>
            <a:endParaRPr lang="en-GB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28600"/>
            <a:ext cx="601318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Answers to Price Enquiry DO-26957/TE</a:t>
            </a:r>
          </a:p>
          <a:p>
            <a:pPr algn="r"/>
            <a:r>
              <a:rPr lang="en-GB" dirty="0" smtClean="0"/>
              <a:t>(Sept 2011)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143000"/>
            <a:ext cx="855971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Request for 45 km of strand addressed to OST, </a:t>
            </a:r>
            <a:r>
              <a:rPr lang="en-GB" dirty="0" err="1" smtClean="0"/>
              <a:t>Bruker</a:t>
            </a:r>
            <a:r>
              <a:rPr lang="en-GB" dirty="0" smtClean="0"/>
              <a:t> and </a:t>
            </a:r>
            <a:r>
              <a:rPr lang="en-GB" dirty="0" err="1" smtClean="0"/>
              <a:t>Luvata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Luvata</a:t>
            </a:r>
            <a:r>
              <a:rPr lang="en-GB" dirty="0" smtClean="0"/>
              <a:t> - Declined</a:t>
            </a:r>
          </a:p>
          <a:p>
            <a:endParaRPr lang="en-GB" dirty="0" smtClean="0"/>
          </a:p>
          <a:p>
            <a:r>
              <a:rPr lang="en-GB" b="1" dirty="0" smtClean="0">
                <a:solidFill>
                  <a:srgbClr val="0070C0"/>
                </a:solidFill>
              </a:rPr>
              <a:t>OST</a:t>
            </a:r>
            <a:r>
              <a:rPr lang="en-GB" dirty="0" smtClean="0"/>
              <a:t>   -  Offer for </a:t>
            </a:r>
            <a:r>
              <a:rPr lang="en-GB" b="1" dirty="0" smtClean="0"/>
              <a:t>45 km </a:t>
            </a:r>
            <a:r>
              <a:rPr lang="en-GB" dirty="0" smtClean="0"/>
              <a:t>for strand of which:</a:t>
            </a:r>
          </a:p>
          <a:p>
            <a:endParaRPr lang="en-GB" dirty="0" smtClean="0"/>
          </a:p>
          <a:p>
            <a:r>
              <a:rPr lang="en-GB" b="1" dirty="0" smtClean="0"/>
              <a:t>30 km </a:t>
            </a:r>
            <a:r>
              <a:rPr lang="en-GB" dirty="0" smtClean="0"/>
              <a:t>with filament diameter of about 36 </a:t>
            </a:r>
            <a:r>
              <a:rPr lang="en-GB" dirty="0" smtClean="0">
                <a:sym typeface="Symbol"/>
              </a:rPr>
              <a:t>m (meeting </a:t>
            </a:r>
            <a:r>
              <a:rPr lang="en-GB" dirty="0" err="1" smtClean="0">
                <a:sym typeface="Symbol"/>
              </a:rPr>
              <a:t>Jc</a:t>
            </a:r>
            <a:r>
              <a:rPr lang="en-GB" dirty="0" smtClean="0">
                <a:sym typeface="Symbol"/>
              </a:rPr>
              <a:t> and RRR specification)</a:t>
            </a:r>
          </a:p>
          <a:p>
            <a:r>
              <a:rPr lang="en-GB" b="1" dirty="0" smtClean="0">
                <a:sym typeface="Symbol"/>
              </a:rPr>
              <a:t>15 km </a:t>
            </a:r>
            <a:r>
              <a:rPr lang="en-GB" dirty="0" smtClean="0"/>
              <a:t>with filament diameter of about 32 </a:t>
            </a:r>
            <a:r>
              <a:rPr lang="en-GB" dirty="0" smtClean="0">
                <a:sym typeface="Symbol"/>
              </a:rPr>
              <a:t>m (R&amp;D development, best effort </a:t>
            </a:r>
            <a:r>
              <a:rPr lang="en-GB" dirty="0" err="1" smtClean="0">
                <a:sym typeface="Symbol"/>
              </a:rPr>
              <a:t>Jc</a:t>
            </a:r>
            <a:r>
              <a:rPr lang="en-GB" dirty="0" smtClean="0">
                <a:sym typeface="Symbol"/>
              </a:rPr>
              <a:t> and RRR) </a:t>
            </a:r>
          </a:p>
          <a:p>
            <a:endParaRPr lang="en-GB" dirty="0" smtClean="0">
              <a:sym typeface="Symbol"/>
            </a:endParaRPr>
          </a:p>
          <a:p>
            <a:endParaRPr lang="en-GB" dirty="0" smtClean="0">
              <a:sym typeface="Symbol"/>
            </a:endParaRPr>
          </a:p>
          <a:p>
            <a:r>
              <a:rPr lang="en-GB" b="1" dirty="0" err="1" smtClean="0">
                <a:solidFill>
                  <a:srgbClr val="0070C0"/>
                </a:solidFill>
                <a:sym typeface="Symbol"/>
              </a:rPr>
              <a:t>Bruker</a:t>
            </a:r>
            <a:r>
              <a:rPr lang="en-GB" dirty="0" smtClean="0">
                <a:sym typeface="Symbol"/>
              </a:rPr>
              <a:t> – Offer for </a:t>
            </a:r>
            <a:r>
              <a:rPr lang="en-GB" b="1" dirty="0" smtClean="0">
                <a:sym typeface="Symbol"/>
              </a:rPr>
              <a:t>45 km </a:t>
            </a:r>
            <a:r>
              <a:rPr lang="en-GB" dirty="0" smtClean="0">
                <a:sym typeface="Symbol"/>
              </a:rPr>
              <a:t>of strand (offer in negotiation):</a:t>
            </a:r>
          </a:p>
          <a:p>
            <a:endParaRPr lang="en-GB" dirty="0" smtClean="0">
              <a:sym typeface="Symbol"/>
            </a:endParaRPr>
          </a:p>
          <a:p>
            <a:r>
              <a:rPr lang="en-GB" b="1" dirty="0" smtClean="0">
                <a:sym typeface="Symbol"/>
              </a:rPr>
              <a:t>45 km </a:t>
            </a:r>
            <a:r>
              <a:rPr lang="en-GB" dirty="0" smtClean="0">
                <a:sym typeface="Symbol"/>
              </a:rPr>
              <a:t>with filament size of about 44</a:t>
            </a:r>
            <a:r>
              <a:rPr lang="en-GB" dirty="0" smtClean="0"/>
              <a:t> </a:t>
            </a:r>
            <a:r>
              <a:rPr lang="en-GB" dirty="0" smtClean="0">
                <a:sym typeface="Symbol"/>
              </a:rPr>
              <a:t>m (meeting </a:t>
            </a:r>
            <a:r>
              <a:rPr lang="en-GB" dirty="0" err="1" smtClean="0">
                <a:sym typeface="Symbol"/>
              </a:rPr>
              <a:t>Jc</a:t>
            </a:r>
            <a:r>
              <a:rPr lang="en-GB" dirty="0" smtClean="0">
                <a:sym typeface="Symbol"/>
              </a:rPr>
              <a:t> and RRR specification)</a:t>
            </a:r>
          </a:p>
          <a:p>
            <a:r>
              <a:rPr lang="en-GB" dirty="0" smtClean="0">
                <a:sym typeface="Symbol"/>
              </a:rPr>
              <a:t>NB Not yet a “standard” strand, but </a:t>
            </a:r>
            <a:r>
              <a:rPr lang="en-GB" u="sng" dirty="0" smtClean="0">
                <a:sym typeface="Symbol"/>
              </a:rPr>
              <a:t>still a development product </a:t>
            </a:r>
            <a:endParaRPr lang="en-GB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5562600"/>
            <a:ext cx="47958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</a:t>
            </a:r>
            <a:r>
              <a:rPr lang="en-GB" b="1" dirty="0" smtClean="0">
                <a:solidFill>
                  <a:srgbClr val="0070C0"/>
                </a:solidFill>
                <a:sym typeface="Symbol"/>
              </a:rPr>
              <a:t>+ 90 km of strand available by </a:t>
            </a:r>
            <a:r>
              <a:rPr lang="en-GB" b="1" u="sng" dirty="0" smtClean="0">
                <a:solidFill>
                  <a:srgbClr val="0070C0"/>
                </a:solidFill>
                <a:sym typeface="Symbol"/>
              </a:rPr>
              <a:t>November 2012</a:t>
            </a:r>
          </a:p>
          <a:p>
            <a:endParaRPr lang="en-GB" b="1" dirty="0" smtClean="0">
              <a:solidFill>
                <a:srgbClr val="0070C0"/>
              </a:solidFill>
              <a:sym typeface="Symbol"/>
            </a:endParaRPr>
          </a:p>
          <a:p>
            <a:r>
              <a:rPr lang="en-GB" dirty="0" smtClean="0"/>
              <a:t> </a:t>
            </a:r>
            <a:r>
              <a:rPr lang="en-GB" b="1" dirty="0" smtClean="0">
                <a:solidFill>
                  <a:srgbClr val="0070C0"/>
                </a:solidFill>
              </a:rPr>
              <a:t>Tot </a:t>
            </a:r>
            <a:r>
              <a:rPr lang="en-GB" b="1" dirty="0" smtClean="0">
                <a:solidFill>
                  <a:srgbClr val="0070C0"/>
                </a:solidFill>
                <a:sym typeface="Symbol"/>
              </a:rPr>
              <a:t> 137 km of strand by November 2012</a:t>
            </a:r>
          </a:p>
          <a:p>
            <a:endParaRPr lang="en-GB" b="1" dirty="0" smtClean="0">
              <a:solidFill>
                <a:srgbClr val="0070C0"/>
              </a:solidFill>
              <a:sym typeface="Symbol"/>
            </a:endParaRPr>
          </a:p>
          <a:p>
            <a:endParaRPr lang="en-GB" b="1" dirty="0" smtClean="0">
              <a:solidFill>
                <a:srgbClr val="0070C0"/>
              </a:solidFill>
              <a:sym typeface="Symbol"/>
            </a:endParaRPr>
          </a:p>
          <a:p>
            <a:endParaRPr lang="en-GB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2743200" y="2133600"/>
            <a:ext cx="1371600" cy="9144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743200" y="3124200"/>
            <a:ext cx="1295400" cy="10668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76400" y="228600"/>
            <a:ext cx="629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Strategy for procurement of Nb</a:t>
            </a:r>
            <a:r>
              <a:rPr lang="en-GB" sz="2800" baseline="-25000" dirty="0" smtClean="0"/>
              <a:t>3</a:t>
            </a:r>
            <a:r>
              <a:rPr lang="en-GB" sz="2800" dirty="0" smtClean="0"/>
              <a:t>Sn strand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2743200"/>
            <a:ext cx="2212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Future Orders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419600" y="1447800"/>
            <a:ext cx="2893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Large quantity of “standard” </a:t>
            </a:r>
          </a:p>
          <a:p>
            <a:r>
              <a:rPr lang="en-GB" dirty="0" smtClean="0"/>
              <a:t>qualified conductor for </a:t>
            </a:r>
          </a:p>
          <a:p>
            <a:r>
              <a:rPr lang="en-GB" dirty="0" smtClean="0"/>
              <a:t>prototype coil production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3810000"/>
            <a:ext cx="34648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Smaller quantity of R&amp;D </a:t>
            </a:r>
          </a:p>
          <a:p>
            <a:r>
              <a:rPr lang="en-GB" dirty="0" smtClean="0"/>
              <a:t>conductor developed with the goal</a:t>
            </a:r>
          </a:p>
          <a:p>
            <a:r>
              <a:rPr lang="en-GB" dirty="0" smtClean="0"/>
              <a:t>of meeting the “final” </a:t>
            </a:r>
            <a:r>
              <a:rPr lang="en-GB" dirty="0" err="1" smtClean="0"/>
              <a:t>Jc</a:t>
            </a:r>
            <a:r>
              <a:rPr lang="en-GB" dirty="0" smtClean="0"/>
              <a:t>, RRR and</a:t>
            </a:r>
          </a:p>
          <a:p>
            <a:r>
              <a:rPr lang="en-GB" dirty="0" smtClean="0"/>
              <a:t>filament size requirements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6400" y="228600"/>
            <a:ext cx="629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Strategy for procurement of Nb</a:t>
            </a:r>
            <a:r>
              <a:rPr lang="en-GB" sz="2800" baseline="-25000" dirty="0" smtClean="0"/>
              <a:t>3</a:t>
            </a:r>
            <a:r>
              <a:rPr lang="en-GB" sz="2800" dirty="0" smtClean="0"/>
              <a:t>Sn strand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1524000"/>
            <a:ext cx="81837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Proposal: by beginning 2012: call for tender for the procurement of </a:t>
            </a:r>
            <a:r>
              <a:rPr lang="en-GB" b="1" dirty="0" smtClean="0"/>
              <a:t>200 km </a:t>
            </a:r>
            <a:r>
              <a:rPr lang="en-GB" dirty="0" smtClean="0"/>
              <a:t>of strand </a:t>
            </a:r>
          </a:p>
          <a:p>
            <a:r>
              <a:rPr lang="en-GB" dirty="0" smtClean="0"/>
              <a:t>– “standard conductor”- to be delivered by end 2012. Filament diameter: 40-50 µm</a:t>
            </a:r>
          </a:p>
          <a:p>
            <a:r>
              <a:rPr lang="en-GB" dirty="0" smtClean="0"/>
              <a:t>	</a:t>
            </a:r>
          </a:p>
          <a:p>
            <a:endParaRPr lang="en-GB" dirty="0" smtClean="0"/>
          </a:p>
          <a:p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10200" y="5609272"/>
            <a:ext cx="35991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</a:t>
            </a:r>
            <a:endParaRPr lang="en-GB" b="1" dirty="0" smtClean="0">
              <a:solidFill>
                <a:srgbClr val="0070C0"/>
              </a:solidFill>
              <a:sym typeface="Symbol"/>
            </a:endParaRPr>
          </a:p>
          <a:p>
            <a:r>
              <a:rPr lang="en-GB" dirty="0" smtClean="0"/>
              <a:t> </a:t>
            </a:r>
            <a:r>
              <a:rPr lang="en-GB" b="1" dirty="0" smtClean="0">
                <a:solidFill>
                  <a:srgbClr val="0070C0"/>
                </a:solidFill>
              </a:rPr>
              <a:t>Tot </a:t>
            </a:r>
            <a:r>
              <a:rPr lang="en-GB" b="1" dirty="0" smtClean="0">
                <a:solidFill>
                  <a:srgbClr val="0070C0"/>
                </a:solidFill>
                <a:sym typeface="Symbol"/>
              </a:rPr>
              <a:t> 337 km of strand by end 2012</a:t>
            </a:r>
          </a:p>
          <a:p>
            <a:endParaRPr lang="en-GB" b="1" dirty="0" smtClean="0">
              <a:solidFill>
                <a:srgbClr val="0070C0"/>
              </a:solidFill>
              <a:sym typeface="Symbol"/>
            </a:endParaRPr>
          </a:p>
          <a:p>
            <a:endParaRPr lang="en-GB" b="1" dirty="0" smtClean="0">
              <a:solidFill>
                <a:srgbClr val="0070C0"/>
              </a:solidFill>
              <a:sym typeface="Symbol"/>
            </a:endParaRPr>
          </a:p>
          <a:p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733800"/>
            <a:ext cx="7799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followed by call for tenders for the procurement of the strand for the series</a:t>
            </a:r>
          </a:p>
          <a:p>
            <a:r>
              <a:rPr lang="en-US" dirty="0" smtClean="0"/>
              <a:t>production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457200" y="697468"/>
            <a:ext cx="8077200" cy="5169932"/>
            <a:chOff x="457200" y="304800"/>
            <a:chExt cx="8077200" cy="5169932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295400" y="5029200"/>
              <a:ext cx="7239000" cy="0"/>
            </a:xfrm>
            <a:prstGeom prst="line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1295400" y="304800"/>
              <a:ext cx="0" cy="4724400"/>
            </a:xfrm>
            <a:prstGeom prst="line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1676400" y="4495800"/>
              <a:ext cx="3810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47800" y="5105400"/>
              <a:ext cx="10326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Oct 2011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25856" y="4202668"/>
              <a:ext cx="7601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27 km</a:t>
              </a:r>
              <a:endParaRPr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905000" y="4876800"/>
              <a:ext cx="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219200" y="47244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216152" y="44196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216152" y="41148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219200" y="38100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219200" y="35052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219200" y="32004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219200" y="28956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219200" y="25908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219200" y="22860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219200" y="19812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219200" y="16764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219200" y="14478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219200" y="12192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219200" y="9906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219200" y="7620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429000" y="4876800"/>
              <a:ext cx="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929745" y="5105400"/>
              <a:ext cx="1011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Jan 2012</a:t>
              </a:r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276600" y="4648200"/>
              <a:ext cx="3810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26056" y="4355068"/>
              <a:ext cx="7601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 km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388985" y="5105400"/>
              <a:ext cx="10797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Nov 2012</a:t>
              </a:r>
              <a:endParaRPr lang="en-US" dirty="0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5867400" y="4876800"/>
              <a:ext cx="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5789344" y="3493532"/>
              <a:ext cx="3810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638800" y="3200400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r>
                <a:rPr lang="en-US" dirty="0" smtClean="0">
                  <a:sym typeface="Symbol"/>
                </a:rPr>
                <a:t>*</a:t>
              </a:r>
              <a:r>
                <a:rPr lang="en-US" dirty="0" smtClean="0"/>
                <a:t>45 km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477000" y="5105400"/>
              <a:ext cx="10615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Dec 2012</a:t>
              </a:r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779944" y="2133600"/>
              <a:ext cx="3810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629400" y="184046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200 km</a:t>
              </a:r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57200" y="328826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 km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57200" y="176426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200 km</a:t>
              </a:r>
              <a:endParaRPr lang="en-US" dirty="0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6934200" y="4876800"/>
              <a:ext cx="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3274744" y="4114800"/>
              <a:ext cx="381000" cy="2286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124200" y="3821668"/>
              <a:ext cx="7601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47 km</a:t>
              </a:r>
              <a:endParaRPr lang="en-US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89344" y="2883932"/>
              <a:ext cx="381000" cy="2286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638800" y="259080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137 km</a:t>
              </a:r>
              <a:endParaRPr lang="en-US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781800" y="826532"/>
              <a:ext cx="381000" cy="2286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631256" y="53340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337 km</a:t>
              </a:r>
              <a:endParaRPr lang="en-US" dirty="0"/>
            </a:p>
          </p:txBody>
        </p:sp>
      </p:grpSp>
      <p:sp>
        <p:nvSpPr>
          <p:cNvPr id="56" name="Rectangle 55"/>
          <p:cNvSpPr/>
          <p:nvPr/>
        </p:nvSpPr>
        <p:spPr>
          <a:xfrm>
            <a:off x="1295400" y="6248400"/>
            <a:ext cx="3810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1752600" y="6172200"/>
            <a:ext cx="128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length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472</Words>
  <Application>Microsoft Office PowerPoint</Application>
  <PresentationFormat>On-screen Show (4:3)</PresentationFormat>
  <Paragraphs>107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Procurement of Nb3Sn strand for coils assembled at CERN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Cable Production</dc:title>
  <dc:creator>Amalia Ballarino</dc:creator>
  <cp:lastModifiedBy>ballarin</cp:lastModifiedBy>
  <cp:revision>85</cp:revision>
  <dcterms:created xsi:type="dcterms:W3CDTF">2006-08-16T00:00:00Z</dcterms:created>
  <dcterms:modified xsi:type="dcterms:W3CDTF">2011-10-04T11:32:44Z</dcterms:modified>
</cp:coreProperties>
</file>