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5" r:id="rId2"/>
  </p:sldMasterIdLst>
  <p:notesMasterIdLst>
    <p:notesMasterId r:id="rId21"/>
  </p:notesMasterIdLst>
  <p:handoutMasterIdLst>
    <p:handoutMasterId r:id="rId22"/>
  </p:handoutMasterIdLst>
  <p:sldIdLst>
    <p:sldId id="273" r:id="rId3"/>
    <p:sldId id="272" r:id="rId4"/>
    <p:sldId id="274" r:id="rId5"/>
    <p:sldId id="275" r:id="rId6"/>
    <p:sldId id="276" r:id="rId7"/>
    <p:sldId id="277" r:id="rId8"/>
    <p:sldId id="265" r:id="rId9"/>
    <p:sldId id="266" r:id="rId10"/>
    <p:sldId id="263" r:id="rId11"/>
    <p:sldId id="264" r:id="rId12"/>
    <p:sldId id="258" r:id="rId13"/>
    <p:sldId id="278" r:id="rId14"/>
    <p:sldId id="279" r:id="rId15"/>
    <p:sldId id="280" r:id="rId16"/>
    <p:sldId id="281" r:id="rId17"/>
    <p:sldId id="283" r:id="rId18"/>
    <p:sldId id="284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E6183-87C1-A244-A0A5-81208B203F74}" type="datetimeFigureOut">
              <a:rPr lang="en-US" smtClean="0"/>
              <a:t>10/4/11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C78E3-3081-7C4D-8387-459FA9F3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378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1C664-68C3-A146-B891-FDC65CB1050D}" type="datetimeFigureOut">
              <a:rPr lang="en-US" smtClean="0"/>
              <a:t>10/4/11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027C1-57A5-5F40-A572-C820CB90F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77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ED1384-B2AE-1C4D-B533-F19D3091F4B5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680DA-27CE-0D47-B47A-257D34E374A4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680DA-27CE-0D47-B47A-257D34E374A4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B1B60847-4273-4283-9A20-7502A3B151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0B9C-1715-4A5B-BA86-E7B0B0E92402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9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18A80-74E9-417C-9A67-5315BF9B90AB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90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C4DD8-EDF9-43BE-A62A-8F18F880803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316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77712-D630-4609-8EA2-9F12F2F9CE67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58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8562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04/10/2011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3713" y="6553200"/>
            <a:ext cx="5616575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R. Assmann</a:t>
            </a:r>
            <a:endParaRPr lang="en-US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4388" y="6553200"/>
            <a:ext cx="495300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CE42571A-71C3-49A2-97FC-1B5D6448A0B2}" type="slidenum">
              <a:rPr lang="en-US">
                <a:solidFill>
                  <a:srgbClr val="00000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38664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400" b="1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" name="Picture 8" descr="CERN-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8677" name="Rectangle 5"/>
          <p:cNvSpPr>
            <a:spLocks noGrp="1" noChangeArrowheads="1"/>
          </p:cNvSpPr>
          <p:nvPr>
            <p:ph type="ctrTitle"/>
          </p:nvPr>
        </p:nvSpPr>
        <p:spPr>
          <a:solidFill>
            <a:srgbClr val="EAEAEA"/>
          </a:solidFill>
        </p:spPr>
        <p:txBody>
          <a:bodyPr/>
          <a:lstStyle>
            <a:lvl1pPr>
              <a:defRPr sz="3600">
                <a:latin typeface="Arial Black" pitchFamily="-107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0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867400" y="4267200"/>
            <a:ext cx="2971800" cy="1752600"/>
          </a:xfrm>
          <a:solidFill>
            <a:srgbClr val="EAEAEA"/>
          </a:solidFill>
        </p:spPr>
        <p:txBody>
          <a:bodyPr/>
          <a:lstStyle>
            <a:lvl1pPr marL="0" indent="0" algn="ctr">
              <a:buFontTx/>
              <a:buNone/>
              <a:defRPr sz="2400" b="1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470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60128-7F85-2C46-B9AA-015314A68D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601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FA16C-B326-C941-83B0-D2E122422B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496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8D3A6-8BB2-124C-8C32-A4A21EB0C9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337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B117A-B20B-6C43-A005-C60A77333D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70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4"/>
          <p:cNvSpPr>
            <a:spLocks noGrp="1"/>
          </p:cNvSpPr>
          <p:nvPr userDrawn="1"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05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C0A50-CDC1-E84D-BA5E-90DE7C41D3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07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B4279-E506-FB48-B411-9161617A9A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0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08BDE-A4FC-5F4E-A0BF-38A587F332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820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2BB29-2CC7-B644-BD3A-82BD88763C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7642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85848-95CA-0343-9E8C-DF7DB9B75F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162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22098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770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54C0-2D34-B74A-A3C1-E31A857464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88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F0F19-6CAA-4D6D-9E34-F71A62A9BCE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5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CCB5-768F-4B55-9296-B1E079CF551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85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9C040-687E-408D-9071-CFFC95BD01EF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04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8156-B4D3-4E7C-AD79-4E49503DFDC5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1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FB003-2F04-491C-8867-42E97C32928E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5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C6DE9-301A-4BAA-9441-D67A8E0E7AE8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01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73DCE-3EB4-4068-95AF-BDE5C200435B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67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3" Type="http://schemas.openxmlformats.org/officeDocument/2006/relationships/image" Target="../media/image4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/>
            </a:lvl1pPr>
          </a:lstStyle>
          <a:p>
            <a:pPr defTabSz="914400"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00007D"/>
                </a:solidFill>
                <a:latin typeface="Arial" charset="0"/>
              </a:rPr>
              <a:t>R. Assmann</a:t>
            </a:r>
            <a:endParaRPr lang="en-US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defTabSz="914400" fontAlgn="base">
              <a:spcAft>
                <a:spcPct val="0"/>
              </a:spcAft>
              <a:defRPr/>
            </a:pPr>
            <a:fld id="{C2711A9A-51AE-49B2-9A35-322F06960183}" type="slidenum">
              <a:rPr lang="en-US">
                <a:solidFill>
                  <a:srgbClr val="00007D"/>
                </a:solidFill>
                <a:latin typeface="Arial" charset="0"/>
              </a:rPr>
              <a:pPr defTabSz="914400"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661" y="825743"/>
            <a:ext cx="8730151" cy="56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defTabSz="914400"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00007D"/>
                </a:solidFill>
                <a:latin typeface="Arial" charset="0"/>
              </a:rPr>
              <a:t>04/10/2011</a:t>
            </a:r>
            <a:endParaRPr lang="en-US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2000">
              <a:solidFill>
                <a:srgbClr val="00007D"/>
              </a:solidFill>
              <a:latin typeface="Arial" charset="0"/>
            </a:endParaRPr>
          </a:p>
        </p:txBody>
      </p:sp>
      <p:pic>
        <p:nvPicPr>
          <p:cNvPr id="1032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</p:spPr>
      </p:pic>
      <p:pic>
        <p:nvPicPr>
          <p:cNvPr id="9" name="Content Placeholder 6" descr="lcoll_logo3 [Converted] medium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60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0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18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650" name="Rectangle 2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79629" y="0"/>
            <a:ext cx="7041244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0765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04/10/2011</a:t>
            </a:r>
            <a:endParaRPr lang="en-US" sz="14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0765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R. Assmann</a:t>
            </a:r>
            <a:endParaRPr lang="en-US" sz="14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0765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58D2E91-47DE-2E42-83C0-A2A6F182C233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32" name="Picture 9" descr="CERN-logo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6" descr="lcoll_logo3 [Converted] medium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07409" y="0"/>
            <a:ext cx="1049683" cy="106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5508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/>
          </p:cNvPicPr>
          <p:nvPr/>
        </p:nvPicPr>
        <p:blipFill>
          <a:blip r:embed="rId3"/>
          <a:srcRect l="122" t="14193" r="6019" b="6855"/>
          <a:stretch>
            <a:fillRect/>
          </a:stretch>
        </p:blipFill>
        <p:spPr bwMode="auto">
          <a:xfrm rot="267304">
            <a:off x="352674" y="1487406"/>
            <a:ext cx="8616687" cy="483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306722" y="18864"/>
            <a:ext cx="6569904" cy="18914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de-DE" sz="4000" dirty="0" err="1"/>
              <a:t>Scope</a:t>
            </a:r>
            <a:r>
              <a:rPr lang="de-DE" sz="4000" dirty="0"/>
              <a:t>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the</a:t>
            </a:r>
            <a:r>
              <a:rPr lang="de-DE" sz="4000" dirty="0"/>
              <a:t> Meeting: </a:t>
            </a:r>
            <a:r>
              <a:rPr lang="de-DE" sz="4000" dirty="0" err="1"/>
              <a:t>the</a:t>
            </a:r>
            <a:r>
              <a:rPr lang="de-DE" sz="4000" dirty="0"/>
              <a:t> Framework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the</a:t>
            </a:r>
            <a:r>
              <a:rPr lang="de-DE" sz="4000" dirty="0"/>
              <a:t> </a:t>
            </a:r>
            <a:r>
              <a:rPr lang="de-DE" sz="4000" dirty="0" err="1"/>
              <a:t>Collimation</a:t>
            </a:r>
            <a:r>
              <a:rPr lang="de-DE" sz="4000" dirty="0"/>
              <a:t> Project</a:t>
            </a:r>
            <a:endParaRPr lang="en-US" sz="5400" b="1" dirty="0" smtClean="0">
              <a:latin typeface="Arial Black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09699" name="Rectangle 3"/>
          <p:cNvSpPr>
            <a:spLocks noGrp="1" noChangeArrowheads="1"/>
          </p:cNvSpPr>
          <p:nvPr>
            <p:ph idx="1"/>
          </p:nvPr>
        </p:nvSpPr>
        <p:spPr>
          <a:xfrm>
            <a:off x="137645" y="4899729"/>
            <a:ext cx="2986555" cy="146100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85000"/>
              </a:lnSpc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R.W.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Aβ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mann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 marL="0" indent="0" algn="ctr" eaLnBrk="1" hangingPunct="1">
              <a:lnSpc>
                <a:spcPct val="85000"/>
              </a:lnSpc>
              <a:buNone/>
            </a:pPr>
            <a:r>
              <a:rPr lang="de-DE" dirty="0" smtClean="0"/>
              <a:t>Meeting </a:t>
            </a:r>
            <a:r>
              <a:rPr lang="de-DE" dirty="0"/>
              <a:t>on Interface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11 </a:t>
            </a:r>
            <a:r>
              <a:rPr lang="de-DE" dirty="0"/>
              <a:t>T - 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 smtClean="0"/>
              <a:t>Collimation</a:t>
            </a:r>
            <a:endParaRPr lang="de-DE" dirty="0" smtClean="0"/>
          </a:p>
          <a:p>
            <a:pPr algn="ctr" eaLnBrk="1" hangingPunct="1">
              <a:lnSpc>
                <a:spcPct val="85000"/>
              </a:lnSpc>
              <a:buNone/>
            </a:pPr>
            <a:r>
              <a:rPr lang="de-DE" dirty="0" smtClean="0"/>
              <a:t>5 </a:t>
            </a:r>
            <a:r>
              <a:rPr lang="de-DE" dirty="0" err="1"/>
              <a:t>Oct</a:t>
            </a:r>
            <a:r>
              <a:rPr lang="de-DE" dirty="0"/>
              <a:t> 2011, CERN</a:t>
            </a:r>
            <a:endParaRPr lang="de-DE" dirty="0"/>
          </a:p>
        </p:txBody>
      </p:sp>
      <p:sp>
        <p:nvSpPr>
          <p:cNvPr id="15362" name="Rectangle 7"/>
          <p:cNvSpPr>
            <a:spLocks noGrp="1" noChangeArrowheads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04/10/2011</a:t>
            </a:r>
            <a:endParaRPr lang="en-US" smtClean="0"/>
          </a:p>
        </p:txBody>
      </p:sp>
      <p:sp>
        <p:nvSpPr>
          <p:cNvPr id="10" name="TextBox 9"/>
          <p:cNvSpPr txBox="1"/>
          <p:nvPr/>
        </p:nvSpPr>
        <p:spPr>
          <a:xfrm rot="274139">
            <a:off x="4134268" y="6029055"/>
            <a:ext cx="4623855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0" i="1" dirty="0" smtClean="0"/>
              <a:t>3 Primary Collimators in Betatron Cleaning (IR7)</a:t>
            </a:r>
            <a:endParaRPr lang="en-US" sz="1600" b="0" i="1" dirty="0"/>
          </a:p>
        </p:txBody>
      </p:sp>
    </p:spTree>
    <p:extLst>
      <p:ext uri="{BB962C8B-B14F-4D97-AF65-F5344CB8AC3E}">
        <p14:creationId xmlns:p14="http://schemas.microsoft.com/office/powerpoint/2010/main" val="876563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Losses </a:t>
            </a:r>
            <a:r>
              <a:rPr lang="en-US" sz="2000" i="1" dirty="0" smtClean="0"/>
              <a:t>(Normalized to Primary Collimator)</a:t>
            </a:r>
            <a:endParaRPr lang="en-US" sz="20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7509"/>
            <a:ext cx="9144000" cy="554584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 flipH="1">
            <a:off x="1476235" y="3677512"/>
            <a:ext cx="7510769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144470" y="3302143"/>
            <a:ext cx="126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7D"/>
                </a:solidFill>
                <a:latin typeface="Arial" charset="0"/>
              </a:rPr>
              <a:t>99.995 %</a:t>
            </a:r>
          </a:p>
        </p:txBody>
      </p:sp>
      <p:pic>
        <p:nvPicPr>
          <p:cNvPr id="11" name="Content Placeholder 6" descr="lcoll_logo3 [Converted] medi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3951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(In) Efficiency Reached 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Coll</a:t>
            </a:r>
            <a:r>
              <a:rPr lang="en-US" sz="2000" i="1" dirty="0" smtClean="0"/>
              <a:t> </a:t>
            </a:r>
            <a:r>
              <a:rPr lang="en-US" sz="2000" i="1" dirty="0" smtClean="0">
                <a:sym typeface="Wingdings"/>
              </a:rPr>
              <a:t> SC Magnet</a:t>
            </a:r>
            <a:r>
              <a:rPr lang="en-US" sz="2000" i="1" dirty="0" smtClean="0"/>
              <a:t>)</a:t>
            </a:r>
            <a:endParaRPr lang="en-US" sz="20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670" y="1166536"/>
            <a:ext cx="7308380" cy="4731825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 flipH="1">
            <a:off x="503500" y="3817711"/>
            <a:ext cx="8137130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035304" y="3406135"/>
            <a:ext cx="126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7D"/>
                </a:solidFill>
                <a:latin typeface="Arial" charset="0"/>
              </a:rPr>
              <a:t>99.995 %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719530" y="2830055"/>
            <a:ext cx="0" cy="100814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19530" y="3838195"/>
            <a:ext cx="0" cy="100814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87470" y="2460723"/>
            <a:ext cx="85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7D"/>
                </a:solidFill>
                <a:latin typeface="Arial" charset="0"/>
              </a:rPr>
              <a:t>worse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6778" y="4846335"/>
            <a:ext cx="829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7D"/>
                </a:solidFill>
                <a:latin typeface="Arial" charset="0"/>
              </a:rPr>
              <a:t>better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29102" y="4342265"/>
            <a:ext cx="583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8000"/>
                </a:solidFill>
                <a:latin typeface="Arial" charset="0"/>
              </a:rPr>
              <a:t>MD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 flipH="1">
            <a:off x="512341" y="2125930"/>
            <a:ext cx="8137130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033102" y="1714354"/>
            <a:ext cx="126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99.960 </a:t>
            </a:r>
            <a:r>
              <a:rPr lang="en-US" sz="2000" dirty="0">
                <a:solidFill>
                  <a:srgbClr val="00007D"/>
                </a:solidFill>
                <a:latin typeface="Arial" charset="0"/>
              </a:rPr>
              <a:t>%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7876485" y="3734482"/>
            <a:ext cx="320261" cy="375479"/>
          </a:xfrm>
          <a:prstGeom prst="ellipse">
            <a:avLst/>
          </a:prstGeom>
          <a:noFill/>
          <a:ln w="12700" cap="sq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23" name="Content Placeholder 6" descr="lcoll_logo3 [Converted] medi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923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</a:t>
            </a:r>
            <a:r>
              <a:rPr lang="de-DE" dirty="0" err="1" smtClean="0"/>
              <a:t>Collimation</a:t>
            </a:r>
            <a:r>
              <a:rPr lang="de-DE" dirty="0" smtClean="0"/>
              <a:t> Status &amp; Outlook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LHC </a:t>
            </a:r>
            <a:r>
              <a:rPr lang="de-DE" dirty="0" err="1" smtClean="0"/>
              <a:t>collimation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solved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nominal beam:</a:t>
            </a:r>
          </a:p>
          <a:p>
            <a:pPr lvl="1"/>
            <a:r>
              <a:rPr lang="de-DE" dirty="0" smtClean="0"/>
              <a:t>Design </a:t>
            </a:r>
            <a:r>
              <a:rPr lang="de-DE" dirty="0" err="1" smtClean="0"/>
              <a:t>goals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nominal </a:t>
            </a:r>
            <a:r>
              <a:rPr lang="de-DE" dirty="0" err="1" smtClean="0"/>
              <a:t>intensity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7+7 </a:t>
            </a:r>
            <a:r>
              <a:rPr lang="de-DE" dirty="0" err="1" smtClean="0"/>
              <a:t>TeV</a:t>
            </a:r>
            <a:r>
              <a:rPr lang="de-DE" dirty="0" smtClean="0"/>
              <a:t> </a:t>
            </a:r>
            <a:r>
              <a:rPr lang="de-DE" dirty="0" err="1" smtClean="0"/>
              <a:t>beams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demonstrated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design </a:t>
            </a:r>
            <a:r>
              <a:rPr lang="de-DE" dirty="0" err="1" smtClean="0"/>
              <a:t>cleaning</a:t>
            </a:r>
            <a:r>
              <a:rPr lang="de-DE" dirty="0" smtClean="0"/>
              <a:t> </a:t>
            </a:r>
            <a:r>
              <a:rPr lang="de-DE" dirty="0" err="1" smtClean="0"/>
              <a:t>efficiency</a:t>
            </a:r>
            <a:r>
              <a:rPr lang="de-DE" dirty="0" smtClean="0"/>
              <a:t> was </a:t>
            </a:r>
            <a:r>
              <a:rPr lang="de-DE" dirty="0" err="1" smtClean="0"/>
              <a:t>shown</a:t>
            </a:r>
            <a:r>
              <a:rPr lang="de-DE" dirty="0" smtClean="0"/>
              <a:t>.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addition</a:t>
            </a:r>
            <a:r>
              <a:rPr lang="de-DE" dirty="0" smtClean="0"/>
              <a:t> </a:t>
            </a:r>
            <a:r>
              <a:rPr lang="de-DE" dirty="0" err="1" smtClean="0"/>
              <a:t>gain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specified</a:t>
            </a:r>
            <a:r>
              <a:rPr lang="de-DE" dirty="0" smtClean="0"/>
              <a:t> beam </a:t>
            </a:r>
            <a:r>
              <a:rPr lang="de-DE" dirty="0" err="1" smtClean="0"/>
              <a:t>losses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improvements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ongoing</a:t>
            </a:r>
            <a:r>
              <a:rPr lang="de-DE" dirty="0" smtClean="0"/>
              <a:t> (e.g. </a:t>
            </a:r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collimation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 time):</a:t>
            </a:r>
          </a:p>
          <a:p>
            <a:pPr lvl="1"/>
            <a:r>
              <a:rPr lang="de-DE" dirty="0" err="1" smtClean="0"/>
              <a:t>Faster</a:t>
            </a:r>
            <a:r>
              <a:rPr lang="de-DE" dirty="0" smtClean="0"/>
              <a:t> </a:t>
            </a:r>
            <a:r>
              <a:rPr lang="de-DE" dirty="0" err="1" smtClean="0"/>
              <a:t>collimation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feedback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beam </a:t>
            </a:r>
            <a:r>
              <a:rPr lang="de-DE" dirty="0" err="1" smtClean="0"/>
              <a:t>loss</a:t>
            </a:r>
            <a:r>
              <a:rPr lang="de-DE" dirty="0" smtClean="0"/>
              <a:t> </a:t>
            </a:r>
            <a:r>
              <a:rPr lang="de-DE" dirty="0" err="1" smtClean="0"/>
              <a:t>monitors</a:t>
            </a:r>
            <a:r>
              <a:rPr lang="de-DE" dirty="0" smtClean="0"/>
              <a:t> (2011/12 </a:t>
            </a:r>
            <a:r>
              <a:rPr lang="de-DE" dirty="0" err="1" smtClean="0"/>
              <a:t>christmas</a:t>
            </a:r>
            <a:r>
              <a:rPr lang="de-DE" dirty="0" smtClean="0"/>
              <a:t> </a:t>
            </a:r>
            <a:r>
              <a:rPr lang="de-DE" dirty="0" err="1" smtClean="0"/>
              <a:t>stop</a:t>
            </a:r>
            <a:r>
              <a:rPr lang="de-DE" dirty="0" smtClean="0"/>
              <a:t>).</a:t>
            </a:r>
          </a:p>
          <a:p>
            <a:pPr lvl="1"/>
            <a:r>
              <a:rPr lang="de-DE" dirty="0" smtClean="0"/>
              <a:t>IR2 </a:t>
            </a:r>
            <a:r>
              <a:rPr lang="de-DE" dirty="0" err="1" smtClean="0"/>
              <a:t>collimator</a:t>
            </a:r>
            <a:r>
              <a:rPr lang="de-DE" dirty="0" smtClean="0"/>
              <a:t> </a:t>
            </a:r>
            <a:r>
              <a:rPr lang="de-DE" dirty="0" err="1" smtClean="0"/>
              <a:t>move</a:t>
            </a:r>
            <a:r>
              <a:rPr lang="de-DE" dirty="0" smtClean="0"/>
              <a:t> (2011</a:t>
            </a:r>
            <a:r>
              <a:rPr lang="de-DE" dirty="0"/>
              <a:t>/12 </a:t>
            </a:r>
            <a:r>
              <a:rPr lang="de-DE" dirty="0" err="1"/>
              <a:t>christmas</a:t>
            </a:r>
            <a:r>
              <a:rPr lang="de-DE" dirty="0"/>
              <a:t> </a:t>
            </a:r>
            <a:r>
              <a:rPr lang="de-DE" dirty="0" err="1"/>
              <a:t>stop</a:t>
            </a:r>
            <a:r>
              <a:rPr lang="de-DE" dirty="0" smtClean="0"/>
              <a:t>).</a:t>
            </a:r>
          </a:p>
          <a:p>
            <a:pPr lvl="1"/>
            <a:r>
              <a:rPr lang="de-DE" dirty="0" err="1" smtClean="0"/>
              <a:t>Replacement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IR1/2/5/8 </a:t>
            </a:r>
            <a:r>
              <a:rPr lang="de-DE" dirty="0" err="1" smtClean="0"/>
              <a:t>tertiary</a:t>
            </a:r>
            <a:r>
              <a:rPr lang="de-DE" dirty="0" smtClean="0"/>
              <a:t> </a:t>
            </a:r>
            <a:r>
              <a:rPr lang="de-DE" dirty="0" err="1" smtClean="0"/>
              <a:t>collimators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IR6 </a:t>
            </a:r>
            <a:r>
              <a:rPr lang="de-DE" dirty="0" err="1" smtClean="0"/>
              <a:t>collimators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BPM </a:t>
            </a:r>
            <a:r>
              <a:rPr lang="de-DE" dirty="0" err="1" smtClean="0"/>
              <a:t>collimator</a:t>
            </a:r>
            <a:r>
              <a:rPr lang="de-DE" dirty="0" smtClean="0"/>
              <a:t> design </a:t>
            </a:r>
            <a:r>
              <a:rPr lang="de-DE" dirty="0" smtClean="0">
                <a:sym typeface="Wingdings"/>
              </a:rPr>
              <a:t> </a:t>
            </a:r>
            <a:r>
              <a:rPr lang="de-DE" dirty="0" err="1" smtClean="0">
                <a:sym typeface="Wingdings"/>
              </a:rPr>
              <a:t>faster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setup</a:t>
            </a:r>
            <a:r>
              <a:rPr lang="de-DE" dirty="0" smtClean="0">
                <a:sym typeface="Wingdings"/>
              </a:rPr>
              <a:t>, </a:t>
            </a:r>
            <a:r>
              <a:rPr lang="de-DE" dirty="0" err="1" smtClean="0">
                <a:sym typeface="Wingdings"/>
              </a:rPr>
              <a:t>lower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beta</a:t>
            </a:r>
            <a:r>
              <a:rPr lang="de-DE" dirty="0" smtClean="0">
                <a:sym typeface="Wingdings"/>
              </a:rPr>
              <a:t>* (</a:t>
            </a:r>
            <a:r>
              <a:rPr lang="de-DE" dirty="0" err="1" smtClean="0">
                <a:sym typeface="Wingdings"/>
              </a:rPr>
              <a:t>long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shutdown</a:t>
            </a:r>
            <a:r>
              <a:rPr lang="de-DE" dirty="0" smtClean="0">
                <a:sym typeface="Wingdings"/>
              </a:rPr>
              <a:t> 1).</a:t>
            </a:r>
          </a:p>
          <a:p>
            <a:pPr lvl="1"/>
            <a:r>
              <a:rPr lang="de-DE" dirty="0" smtClean="0">
                <a:sym typeface="Wingdings"/>
              </a:rPr>
              <a:t>Radiation </a:t>
            </a:r>
            <a:r>
              <a:rPr lang="de-DE" dirty="0" err="1" smtClean="0">
                <a:sym typeface="Wingdings"/>
              </a:rPr>
              <a:t>measures</a:t>
            </a:r>
            <a:r>
              <a:rPr lang="de-DE" dirty="0" smtClean="0">
                <a:sym typeface="Wingdings"/>
              </a:rPr>
              <a:t>: remote </a:t>
            </a:r>
            <a:r>
              <a:rPr lang="de-DE" dirty="0" err="1" smtClean="0">
                <a:sym typeface="Wingdings"/>
              </a:rPr>
              <a:t>handling</a:t>
            </a:r>
            <a:r>
              <a:rPr lang="de-DE" dirty="0" smtClean="0">
                <a:sym typeface="Wingdings"/>
              </a:rPr>
              <a:t>, easy </a:t>
            </a:r>
            <a:r>
              <a:rPr lang="de-DE" dirty="0" err="1" smtClean="0">
                <a:sym typeface="Wingdings"/>
              </a:rPr>
              <a:t>handling</a:t>
            </a:r>
            <a:r>
              <a:rPr lang="de-DE" dirty="0" smtClean="0">
                <a:sym typeface="Wingdings"/>
              </a:rPr>
              <a:t>, remote </a:t>
            </a:r>
            <a:r>
              <a:rPr lang="de-DE" dirty="0" err="1" smtClean="0">
                <a:sym typeface="Wingdings"/>
              </a:rPr>
              <a:t>survey</a:t>
            </a:r>
            <a:r>
              <a:rPr lang="de-DE" dirty="0" smtClean="0">
                <a:sym typeface="Wingdings"/>
              </a:rPr>
              <a:t>, ...</a:t>
            </a:r>
          </a:p>
          <a:p>
            <a:pPr lvl="1"/>
            <a:r>
              <a:rPr lang="de-DE" dirty="0" smtClean="0">
                <a:sym typeface="Wingdings"/>
              </a:rPr>
              <a:t>R&amp;D on </a:t>
            </a:r>
            <a:r>
              <a:rPr lang="de-DE" dirty="0" err="1" smtClean="0">
                <a:sym typeface="Wingdings"/>
              </a:rPr>
              <a:t>low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impedance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materials</a:t>
            </a:r>
            <a:r>
              <a:rPr lang="de-DE" dirty="0" smtClean="0">
                <a:sym typeface="Wingdings"/>
              </a:rPr>
              <a:t> (</a:t>
            </a:r>
            <a:r>
              <a:rPr lang="de-DE" dirty="0" err="1" smtClean="0">
                <a:sym typeface="Wingdings"/>
              </a:rPr>
              <a:t>collimation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phase</a:t>
            </a:r>
            <a:r>
              <a:rPr lang="de-DE" dirty="0" smtClean="0">
                <a:sym typeface="Wingdings"/>
              </a:rPr>
              <a:t> 2, </a:t>
            </a:r>
            <a:r>
              <a:rPr lang="de-DE" dirty="0" err="1" smtClean="0">
                <a:sym typeface="Wingdings"/>
              </a:rPr>
              <a:t>for</a:t>
            </a:r>
            <a:r>
              <a:rPr lang="de-DE" dirty="0" smtClean="0">
                <a:sym typeface="Wingdings"/>
              </a:rPr>
              <a:t> LS2)</a:t>
            </a:r>
          </a:p>
          <a:p>
            <a:pPr lvl="1"/>
            <a:r>
              <a:rPr lang="de-DE" dirty="0" smtClean="0">
                <a:sym typeface="Wingdings"/>
              </a:rPr>
              <a:t>R&amp;D on </a:t>
            </a:r>
            <a:r>
              <a:rPr lang="de-DE" dirty="0" err="1" smtClean="0">
                <a:sym typeface="Wingdings"/>
              </a:rPr>
              <a:t>new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solutions</a:t>
            </a:r>
            <a:r>
              <a:rPr lang="de-DE" dirty="0" smtClean="0">
                <a:sym typeface="Wingdings"/>
              </a:rPr>
              <a:t>: </a:t>
            </a:r>
            <a:r>
              <a:rPr lang="de-DE" dirty="0" err="1" smtClean="0">
                <a:sym typeface="Wingdings"/>
              </a:rPr>
              <a:t>hollow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e</a:t>
            </a:r>
            <a:r>
              <a:rPr lang="de-DE" dirty="0" smtClean="0">
                <a:sym typeface="Wingdings"/>
              </a:rPr>
              <a:t>-beam </a:t>
            </a:r>
            <a:r>
              <a:rPr lang="de-DE" dirty="0" err="1" smtClean="0">
                <a:sym typeface="Wingdings"/>
              </a:rPr>
              <a:t>lens</a:t>
            </a:r>
            <a:r>
              <a:rPr lang="de-DE" dirty="0" smtClean="0">
                <a:sym typeface="Wingdings"/>
              </a:rPr>
              <a:t>, </a:t>
            </a:r>
            <a:r>
              <a:rPr lang="de-DE" dirty="0" err="1" smtClean="0">
                <a:sym typeface="Wingdings"/>
              </a:rPr>
              <a:t>crystal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coll</a:t>
            </a:r>
            <a:r>
              <a:rPr lang="de-DE" dirty="0" smtClean="0">
                <a:sym typeface="Wingdings"/>
              </a:rPr>
              <a:t>., non-linear </a:t>
            </a:r>
            <a:r>
              <a:rPr lang="de-DE" dirty="0" err="1" smtClean="0">
                <a:sym typeface="Wingdings"/>
              </a:rPr>
              <a:t>coll</a:t>
            </a:r>
            <a:r>
              <a:rPr lang="de-DE" dirty="0" smtClean="0">
                <a:sym typeface="Wingdings"/>
              </a:rPr>
              <a:t>.</a:t>
            </a:r>
          </a:p>
          <a:p>
            <a:r>
              <a:rPr lang="de-DE" dirty="0" smtClean="0">
                <a:sym typeface="Wingdings"/>
              </a:rPr>
              <a:t>On </a:t>
            </a:r>
            <a:r>
              <a:rPr lang="de-DE" dirty="0" err="1" smtClean="0">
                <a:sym typeface="Wingdings"/>
              </a:rPr>
              <a:t>long</a:t>
            </a:r>
            <a:r>
              <a:rPr lang="de-DE" dirty="0" smtClean="0">
                <a:sym typeface="Wingdings"/>
              </a:rPr>
              <a:t>-term (LS2, </a:t>
            </a:r>
            <a:r>
              <a:rPr lang="de-DE" dirty="0" err="1" smtClean="0">
                <a:sym typeface="Wingdings"/>
              </a:rPr>
              <a:t>performance</a:t>
            </a:r>
            <a:r>
              <a:rPr lang="de-DE" dirty="0" smtClean="0">
                <a:sym typeface="Wingdings"/>
              </a:rPr>
              <a:t> &gt; nominal) </a:t>
            </a:r>
            <a:r>
              <a:rPr lang="de-DE" dirty="0" err="1" smtClean="0">
                <a:sym typeface="Wingdings"/>
              </a:rPr>
              <a:t>expect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to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become</a:t>
            </a:r>
            <a:r>
              <a:rPr lang="de-DE" dirty="0" smtClean="0">
                <a:sym typeface="Wingdings"/>
              </a:rPr>
              <a:t> limited </a:t>
            </a:r>
            <a:r>
              <a:rPr lang="de-DE" dirty="0" err="1" smtClean="0">
                <a:sym typeface="Wingdings"/>
              </a:rPr>
              <a:t>by</a:t>
            </a:r>
            <a:r>
              <a:rPr lang="de-DE" dirty="0" smtClean="0">
                <a:sym typeface="Wingdings"/>
              </a:rPr>
              <a:t> fundamental </a:t>
            </a:r>
            <a:r>
              <a:rPr lang="de-DE" dirty="0" err="1" smtClean="0">
                <a:sym typeface="Wingdings"/>
              </a:rPr>
              <a:t>losses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into</a:t>
            </a:r>
            <a:r>
              <a:rPr lang="de-DE" dirty="0" smtClean="0">
                <a:sym typeface="Wingdings"/>
              </a:rPr>
              <a:t> LHC </a:t>
            </a:r>
            <a:r>
              <a:rPr lang="de-DE" dirty="0" err="1" smtClean="0">
                <a:sym typeface="Wingdings"/>
              </a:rPr>
              <a:t>dispersion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suppressors</a:t>
            </a:r>
            <a:r>
              <a:rPr lang="de-DE" dirty="0" smtClean="0">
                <a:sym typeface="Wingdings"/>
              </a:rPr>
              <a:t>:</a:t>
            </a:r>
          </a:p>
          <a:p>
            <a:pPr lvl="1"/>
            <a:r>
              <a:rPr lang="de-DE" dirty="0" err="1" smtClean="0">
                <a:sym typeface="Wingdings"/>
              </a:rPr>
              <a:t>Protect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dispersion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suppressor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collimators</a:t>
            </a:r>
            <a:r>
              <a:rPr lang="de-DE" dirty="0" smtClean="0">
                <a:sym typeface="Wingdings"/>
              </a:rPr>
              <a:t> in IR1/2/3/5/7/8</a:t>
            </a:r>
          </a:p>
          <a:p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70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Work </a:t>
            </a:r>
            <a:r>
              <a:rPr lang="de-DE" sz="2800" dirty="0" err="1" smtClean="0"/>
              <a:t>Ahead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DS</a:t>
            </a:r>
            <a:r>
              <a:rPr lang="de-DE" sz="2800" dirty="0"/>
              <a:t> </a:t>
            </a:r>
            <a:r>
              <a:rPr lang="de-DE" sz="2800" dirty="0" err="1" smtClean="0"/>
              <a:t>Collimation</a:t>
            </a:r>
            <a:r>
              <a:rPr lang="de-DE" sz="2800" dirty="0" smtClean="0"/>
              <a:t> </a:t>
            </a:r>
            <a:r>
              <a:rPr lang="de-DE" sz="2800" dirty="0" err="1" smtClean="0"/>
              <a:t>Concept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61" y="710287"/>
            <a:ext cx="8730151" cy="590641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1800" dirty="0" err="1" smtClean="0"/>
              <a:t>Specify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cases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for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collimation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smtClean="0"/>
              <a:t>(p </a:t>
            </a:r>
            <a:r>
              <a:rPr lang="de-DE" sz="1800" dirty="0" err="1" smtClean="0"/>
              <a:t>intensity</a:t>
            </a:r>
            <a:r>
              <a:rPr lang="de-DE" sz="1800" dirty="0" smtClean="0"/>
              <a:t>, </a:t>
            </a:r>
            <a:r>
              <a:rPr lang="de-DE" sz="1800" dirty="0" err="1" smtClean="0"/>
              <a:t>ion</a:t>
            </a:r>
            <a:r>
              <a:rPr lang="de-DE" sz="1800" dirty="0" smtClean="0"/>
              <a:t> </a:t>
            </a:r>
            <a:r>
              <a:rPr lang="de-DE" sz="1800" dirty="0" err="1" smtClean="0"/>
              <a:t>intensity</a:t>
            </a:r>
            <a:r>
              <a:rPr lang="de-DE" sz="1800" dirty="0" smtClean="0"/>
              <a:t>, </a:t>
            </a:r>
            <a:r>
              <a:rPr lang="de-DE" sz="1800" dirty="0" err="1" smtClean="0"/>
              <a:t>lifetimes</a:t>
            </a:r>
            <a:r>
              <a:rPr lang="de-DE" sz="1800" dirty="0" smtClean="0"/>
              <a:t>, </a:t>
            </a:r>
            <a:br>
              <a:rPr lang="de-DE" sz="1800" dirty="0" smtClean="0"/>
            </a:br>
            <a:r>
              <a:rPr lang="de-DE" sz="1800" dirty="0" smtClean="0"/>
              <a:t>p-p </a:t>
            </a:r>
            <a:r>
              <a:rPr lang="de-DE" sz="1800" dirty="0" err="1" smtClean="0"/>
              <a:t>luminosity</a:t>
            </a:r>
            <a:r>
              <a:rPr lang="de-DE" sz="1800" dirty="0" smtClean="0"/>
              <a:t>, </a:t>
            </a:r>
            <a:r>
              <a:rPr lang="de-DE" sz="1800" dirty="0" err="1" smtClean="0"/>
              <a:t>Pb-Pb</a:t>
            </a:r>
            <a:r>
              <a:rPr lang="de-DE" sz="1800" dirty="0" smtClean="0"/>
              <a:t> </a:t>
            </a:r>
            <a:r>
              <a:rPr lang="de-DE" sz="1800" dirty="0" err="1" smtClean="0"/>
              <a:t>luminosity</a:t>
            </a:r>
            <a:r>
              <a:rPr lang="de-DE" sz="1800" dirty="0" smtClean="0"/>
              <a:t>, </a:t>
            </a:r>
            <a:r>
              <a:rPr lang="de-DE" sz="1800" dirty="0" err="1" smtClean="0"/>
              <a:t>any</a:t>
            </a:r>
            <a:r>
              <a:rPr lang="de-DE" sz="1800" dirty="0" smtClean="0"/>
              <a:t> </a:t>
            </a:r>
            <a:r>
              <a:rPr lang="de-DE" sz="1800" dirty="0" err="1" smtClean="0"/>
              <a:t>other</a:t>
            </a:r>
            <a:r>
              <a:rPr lang="de-DE" sz="1800" dirty="0" smtClean="0"/>
              <a:t> </a:t>
            </a:r>
            <a:r>
              <a:rPr lang="de-DE" sz="1800" dirty="0" err="1" smtClean="0"/>
              <a:t>future</a:t>
            </a:r>
            <a:r>
              <a:rPr lang="de-DE" sz="1800" dirty="0" smtClean="0"/>
              <a:t> </a:t>
            </a:r>
            <a:r>
              <a:rPr lang="de-DE" sz="1800" dirty="0" err="1" smtClean="0"/>
              <a:t>use</a:t>
            </a:r>
            <a:r>
              <a:rPr lang="de-DE" sz="1800" dirty="0" smtClean="0"/>
              <a:t> </a:t>
            </a:r>
            <a:r>
              <a:rPr lang="de-DE" sz="1800" dirty="0" err="1" smtClean="0"/>
              <a:t>cases</a:t>
            </a:r>
            <a:r>
              <a:rPr lang="de-DE" sz="1800" dirty="0" smtClean="0"/>
              <a:t>) </a:t>
            </a:r>
            <a:r>
              <a:rPr lang="de-DE" sz="1800" dirty="0" err="1" smtClean="0"/>
              <a:t>for</a:t>
            </a:r>
            <a:r>
              <a:rPr lang="de-DE" sz="1800" dirty="0" smtClean="0"/>
              <a:t> IR1/2/3/5/7/8 </a:t>
            </a:r>
            <a:r>
              <a:rPr lang="de-DE" sz="1800" dirty="0" err="1" smtClean="0"/>
              <a:t>independently</a:t>
            </a:r>
            <a:r>
              <a:rPr lang="de-DE" sz="1800" dirty="0" smtClean="0"/>
              <a:t>, </a:t>
            </a:r>
            <a:r>
              <a:rPr lang="de-DE" sz="1800" dirty="0" err="1" smtClean="0"/>
              <a:t>including</a:t>
            </a:r>
            <a:r>
              <a:rPr lang="de-DE" sz="1800" dirty="0" smtClean="0"/>
              <a:t> HL-LHC </a:t>
            </a:r>
            <a:r>
              <a:rPr lang="de-DE" sz="1800" dirty="0" err="1" smtClean="0"/>
              <a:t>parameters</a:t>
            </a:r>
            <a:r>
              <a:rPr lang="de-DE" sz="1800" dirty="0" smtClean="0"/>
              <a:t>!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/>
              <a:t>Define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candidate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locations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DS </a:t>
            </a:r>
            <a:r>
              <a:rPr lang="de-DE" sz="1800" dirty="0" err="1" smtClean="0"/>
              <a:t>collimators</a:t>
            </a:r>
            <a:r>
              <a:rPr lang="de-DE" sz="1800" dirty="0" smtClean="0"/>
              <a:t>, </a:t>
            </a:r>
            <a:r>
              <a:rPr lang="de-DE" sz="1800" dirty="0" err="1" smtClean="0">
                <a:solidFill>
                  <a:srgbClr val="0000FF"/>
                </a:solidFill>
              </a:rPr>
              <a:t>candidate</a:t>
            </a:r>
            <a:r>
              <a:rPr lang="de-DE" sz="1800" dirty="0" smtClean="0">
                <a:solidFill>
                  <a:srgbClr val="0000FF"/>
                </a:solidFill>
              </a:rPr>
              <a:t> material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candidate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jaw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length</a:t>
            </a:r>
            <a:r>
              <a:rPr lang="de-DE" sz="1800" dirty="0">
                <a:solidFill>
                  <a:srgbClr val="0000FF"/>
                </a:solidFill>
              </a:rPr>
              <a:t> </a:t>
            </a:r>
            <a:r>
              <a:rPr lang="de-DE" sz="1800" dirty="0" smtClean="0"/>
              <a:t>(also 1-sided vs. 2-sided).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>
                <a:solidFill>
                  <a:srgbClr val="0000FF"/>
                </a:solidFill>
              </a:rPr>
              <a:t>Define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gaps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DS </a:t>
            </a:r>
            <a:r>
              <a:rPr lang="de-DE" sz="1800" dirty="0" err="1" smtClean="0"/>
              <a:t>collimators</a:t>
            </a:r>
            <a:r>
              <a:rPr lang="de-DE" sz="18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>
                <a:solidFill>
                  <a:srgbClr val="0000FF"/>
                </a:solidFill>
              </a:rPr>
              <a:t>Simulate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collimation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efficiency</a:t>
            </a:r>
            <a:r>
              <a:rPr lang="de-DE" sz="1800" dirty="0" smtClean="0"/>
              <a:t> (</a:t>
            </a:r>
            <a:r>
              <a:rPr lang="de-DE" sz="1800" dirty="0" err="1" smtClean="0"/>
              <a:t>SixTrack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/>
              <a:t>C</a:t>
            </a:r>
            <a:r>
              <a:rPr lang="de-DE" sz="1800" dirty="0" err="1" smtClean="0"/>
              <a:t>ollimation</a:t>
            </a:r>
            <a:r>
              <a:rPr lang="de-DE" sz="1800" dirty="0" smtClean="0"/>
              <a:t>)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defined</a:t>
            </a:r>
            <a:r>
              <a:rPr lang="de-DE" sz="1800" dirty="0" smtClean="0"/>
              <a:t> </a:t>
            </a:r>
            <a:r>
              <a:rPr lang="de-DE" sz="1800" dirty="0" err="1" smtClean="0"/>
              <a:t>cases</a:t>
            </a:r>
            <a:r>
              <a:rPr lang="de-DE" sz="1800" dirty="0" smtClean="0"/>
              <a:t>. </a:t>
            </a:r>
            <a:r>
              <a:rPr lang="de-DE" sz="1800" dirty="0" err="1" smtClean="0"/>
              <a:t>Vary</a:t>
            </a:r>
            <a:r>
              <a:rPr lang="de-DE" sz="1800" dirty="0" smtClean="0"/>
              <a:t> </a:t>
            </a:r>
            <a:r>
              <a:rPr lang="de-DE" sz="1800" dirty="0" err="1" smtClean="0"/>
              <a:t>parameters</a:t>
            </a:r>
            <a:r>
              <a:rPr lang="de-DE" sz="1800" dirty="0" smtClean="0"/>
              <a:t> (material, </a:t>
            </a:r>
            <a:r>
              <a:rPr lang="de-DE" sz="1800" dirty="0" err="1" smtClean="0"/>
              <a:t>length</a:t>
            </a:r>
            <a:r>
              <a:rPr lang="de-DE" sz="1800" dirty="0" smtClean="0"/>
              <a:t>, </a:t>
            </a:r>
            <a:r>
              <a:rPr lang="de-DE" sz="1800" dirty="0" err="1" smtClean="0"/>
              <a:t>gaps</a:t>
            </a:r>
            <a:r>
              <a:rPr lang="de-DE" sz="1800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/>
              <a:t>Possibly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iterate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location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/>
              <a:t>until</a:t>
            </a:r>
            <a:r>
              <a:rPr lang="de-DE" sz="1800" dirty="0" smtClean="0"/>
              <a:t> </a:t>
            </a:r>
            <a:r>
              <a:rPr lang="de-DE" sz="1800" dirty="0" err="1" smtClean="0"/>
              <a:t>losses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all </a:t>
            </a:r>
            <a:r>
              <a:rPr lang="de-DE" sz="1800" dirty="0" err="1" smtClean="0"/>
              <a:t>cases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reliably</a:t>
            </a:r>
            <a:r>
              <a:rPr lang="de-DE" sz="1800" dirty="0" smtClean="0"/>
              <a:t> </a:t>
            </a:r>
            <a:r>
              <a:rPr lang="de-DE" sz="1800" dirty="0" err="1" smtClean="0"/>
              <a:t>intercepted</a:t>
            </a:r>
            <a:r>
              <a:rPr lang="de-DE" sz="1800" dirty="0" smtClean="0"/>
              <a:t> (</a:t>
            </a:r>
            <a:r>
              <a:rPr lang="de-DE" sz="1800" dirty="0" err="1" smtClean="0"/>
              <a:t>study</a:t>
            </a:r>
            <a:r>
              <a:rPr lang="de-DE" sz="1800" dirty="0" smtClean="0"/>
              <a:t> 1 versus 2 </a:t>
            </a:r>
            <a:r>
              <a:rPr lang="de-DE" sz="1800" dirty="0" err="1" smtClean="0"/>
              <a:t>collimators</a:t>
            </a:r>
            <a:r>
              <a:rPr lang="de-DE" sz="1800" dirty="0" smtClean="0"/>
              <a:t> per DS).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/>
              <a:t>Once</a:t>
            </a:r>
            <a:r>
              <a:rPr lang="de-DE" sz="1800" dirty="0" smtClean="0"/>
              <a:t> OK </a:t>
            </a:r>
            <a:r>
              <a:rPr lang="de-DE" sz="1800" dirty="0" err="1" smtClean="0"/>
              <a:t>for</a:t>
            </a:r>
            <a:r>
              <a:rPr lang="de-DE" sz="1800" dirty="0" smtClean="0"/>
              <a:t> beam </a:t>
            </a:r>
            <a:r>
              <a:rPr lang="de-DE" sz="1800" dirty="0" err="1" smtClean="0"/>
              <a:t>losses</a:t>
            </a:r>
            <a:r>
              <a:rPr lang="de-DE" sz="1800" dirty="0" smtClean="0"/>
              <a:t>, </a:t>
            </a:r>
            <a:r>
              <a:rPr lang="de-DE" sz="1800" dirty="0" err="1" smtClean="0">
                <a:solidFill>
                  <a:srgbClr val="0000FF"/>
                </a:solidFill>
              </a:rPr>
              <a:t>define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reference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case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smtClean="0"/>
              <a:t>(material, </a:t>
            </a:r>
            <a:r>
              <a:rPr lang="de-DE" sz="1800" dirty="0" err="1" smtClean="0"/>
              <a:t>length</a:t>
            </a:r>
            <a:r>
              <a:rPr lang="de-DE" sz="1800" dirty="0" smtClean="0"/>
              <a:t>, </a:t>
            </a:r>
            <a:r>
              <a:rPr lang="de-DE" sz="1800" dirty="0" err="1" smtClean="0"/>
              <a:t>gaps</a:t>
            </a:r>
            <a:r>
              <a:rPr lang="de-DE" sz="1800" dirty="0" smtClean="0"/>
              <a:t>, </a:t>
            </a:r>
            <a:r>
              <a:rPr lang="de-DE" sz="1800" dirty="0" err="1" smtClean="0"/>
              <a:t>locations</a:t>
            </a:r>
            <a:r>
              <a:rPr lang="de-DE" sz="1800" dirty="0" smtClean="0"/>
              <a:t>). </a:t>
            </a:r>
            <a:r>
              <a:rPr lang="de-DE" sz="1800" dirty="0" err="1" smtClean="0"/>
              <a:t>Define</a:t>
            </a:r>
            <a:r>
              <a:rPr lang="de-DE" sz="1800" dirty="0" smtClean="0"/>
              <a:t> </a:t>
            </a:r>
            <a:r>
              <a:rPr lang="de-DE" sz="1800" dirty="0" smtClean="0">
                <a:solidFill>
                  <a:srgbClr val="0000FF"/>
                </a:solidFill>
              </a:rPr>
              <a:t>power </a:t>
            </a:r>
            <a:r>
              <a:rPr lang="de-DE" sz="1800" dirty="0" err="1" smtClean="0">
                <a:solidFill>
                  <a:srgbClr val="0000FF"/>
                </a:solidFill>
              </a:rPr>
              <a:t>load</a:t>
            </a:r>
            <a:r>
              <a:rPr lang="de-DE" sz="1800" dirty="0" smtClean="0"/>
              <a:t>. Try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one</a:t>
            </a:r>
            <a:r>
              <a:rPr lang="de-DE" sz="1800" dirty="0" smtClean="0"/>
              <a:t> </a:t>
            </a:r>
            <a:r>
              <a:rPr lang="de-DE" sz="1800" dirty="0" err="1" smtClean="0"/>
              <a:t>collimator</a:t>
            </a:r>
            <a:r>
              <a:rPr lang="de-DE" sz="1800" dirty="0" smtClean="0"/>
              <a:t> </a:t>
            </a:r>
            <a:r>
              <a:rPr lang="de-DE" sz="1800" dirty="0" err="1" smtClean="0"/>
              <a:t>solution</a:t>
            </a:r>
            <a:r>
              <a:rPr lang="de-DE" sz="18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>
                <a:solidFill>
                  <a:srgbClr val="0000FF"/>
                </a:solidFill>
              </a:rPr>
              <a:t>Calculate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>
                <a:solidFill>
                  <a:srgbClr val="0000FF"/>
                </a:solidFill>
              </a:rPr>
              <a:t>e</a:t>
            </a:r>
            <a:r>
              <a:rPr lang="de-DE" sz="1800" dirty="0" err="1" smtClean="0">
                <a:solidFill>
                  <a:srgbClr val="0000FF"/>
                </a:solidFill>
              </a:rPr>
              <a:t>nergy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deposition</a:t>
            </a:r>
            <a:r>
              <a:rPr lang="de-DE" sz="1800" dirty="0"/>
              <a:t> </a:t>
            </a:r>
            <a:r>
              <a:rPr lang="de-DE" sz="1800" dirty="0" smtClean="0"/>
              <a:t>(FLUKA)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heating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defined</a:t>
            </a:r>
            <a:r>
              <a:rPr lang="de-DE" sz="1800" dirty="0" smtClean="0"/>
              <a:t> </a:t>
            </a:r>
            <a:r>
              <a:rPr lang="de-DE" sz="1800" dirty="0" err="1" smtClean="0"/>
              <a:t>cases</a:t>
            </a:r>
            <a:r>
              <a:rPr lang="de-DE" sz="1800" dirty="0" smtClean="0"/>
              <a:t>, </a:t>
            </a:r>
            <a:r>
              <a:rPr lang="de-DE" sz="1800" dirty="0" err="1" smtClean="0"/>
              <a:t>including</a:t>
            </a:r>
            <a:r>
              <a:rPr lang="de-DE" sz="1800" dirty="0" smtClean="0"/>
              <a:t> </a:t>
            </a:r>
            <a:r>
              <a:rPr lang="de-DE" sz="1800" dirty="0" err="1" smtClean="0"/>
              <a:t>accident</a:t>
            </a:r>
            <a:r>
              <a:rPr lang="de-DE" sz="1800" dirty="0" smtClean="0"/>
              <a:t> </a:t>
            </a:r>
            <a:r>
              <a:rPr lang="de-DE" sz="1800" dirty="0" err="1" smtClean="0"/>
              <a:t>cases</a:t>
            </a:r>
            <a:r>
              <a:rPr lang="de-DE" sz="18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>
                <a:solidFill>
                  <a:srgbClr val="0000FF"/>
                </a:solidFill>
              </a:rPr>
              <a:t>Calculate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jaw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temperature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and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cooling</a:t>
            </a:r>
            <a:r>
              <a:rPr lang="de-DE" sz="1800" dirty="0" smtClean="0"/>
              <a:t>. Check </a:t>
            </a:r>
            <a:r>
              <a:rPr lang="de-DE" sz="1800" dirty="0" err="1" smtClean="0"/>
              <a:t>response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accident</a:t>
            </a:r>
            <a:r>
              <a:rPr lang="de-DE" sz="1800" dirty="0" smtClean="0"/>
              <a:t> </a:t>
            </a:r>
            <a:r>
              <a:rPr lang="de-DE" sz="1800" dirty="0" err="1" smtClean="0"/>
              <a:t>cases</a:t>
            </a:r>
            <a:r>
              <a:rPr lang="de-DE" sz="1800" dirty="0" smtClean="0"/>
              <a:t> (ANSYS). </a:t>
            </a:r>
            <a:r>
              <a:rPr lang="de-DE" sz="1800" dirty="0" err="1" smtClean="0"/>
              <a:t>Define</a:t>
            </a:r>
            <a:r>
              <a:rPr lang="de-DE" sz="1800" dirty="0" smtClean="0"/>
              <a:t> </a:t>
            </a:r>
            <a:r>
              <a:rPr lang="de-DE" sz="1800" dirty="0" smtClean="0">
                <a:solidFill>
                  <a:srgbClr val="0000FF"/>
                </a:solidFill>
              </a:rPr>
              <a:t>design </a:t>
            </a:r>
            <a:r>
              <a:rPr lang="de-DE" sz="1800" dirty="0" err="1" smtClean="0">
                <a:solidFill>
                  <a:srgbClr val="0000FF"/>
                </a:solidFill>
              </a:rPr>
              <a:t>reference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case</a:t>
            </a:r>
            <a:r>
              <a:rPr lang="de-DE" sz="18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smtClean="0">
                <a:solidFill>
                  <a:srgbClr val="0000FF"/>
                </a:solidFill>
              </a:rPr>
              <a:t>Check </a:t>
            </a:r>
            <a:r>
              <a:rPr lang="de-DE" sz="1800" dirty="0" err="1" smtClean="0">
                <a:solidFill>
                  <a:srgbClr val="0000FF"/>
                </a:solidFill>
              </a:rPr>
              <a:t>impedance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and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trapped</a:t>
            </a:r>
            <a:r>
              <a:rPr lang="de-DE" sz="1800" dirty="0" smtClean="0">
                <a:solidFill>
                  <a:srgbClr val="0000FF"/>
                </a:solidFill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</a:rPr>
              <a:t>modes</a:t>
            </a:r>
            <a:r>
              <a:rPr lang="de-DE" sz="1800" dirty="0" smtClean="0"/>
              <a:t> (RF </a:t>
            </a:r>
            <a:r>
              <a:rPr lang="de-DE" sz="1800" dirty="0" err="1" smtClean="0"/>
              <a:t>simulations</a:t>
            </a:r>
            <a:r>
              <a:rPr lang="de-DE" sz="1800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/>
              <a:t>Iterate</a:t>
            </a:r>
            <a:r>
              <a:rPr lang="de-DE" sz="1800" dirty="0" smtClean="0"/>
              <a:t> </a:t>
            </a:r>
            <a:r>
              <a:rPr lang="de-DE" sz="1800" dirty="0" err="1" smtClean="0"/>
              <a:t>if</a:t>
            </a:r>
            <a:r>
              <a:rPr lang="de-DE" sz="1800" dirty="0" smtClean="0"/>
              <a:t> </a:t>
            </a:r>
            <a:r>
              <a:rPr lang="de-DE" sz="1800" dirty="0" err="1" smtClean="0"/>
              <a:t>necessary</a:t>
            </a:r>
            <a:r>
              <a:rPr lang="de-DE" sz="18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 err="1" smtClean="0"/>
              <a:t>Freeze</a:t>
            </a:r>
            <a:r>
              <a:rPr lang="de-DE" sz="1800" dirty="0" smtClean="0"/>
              <a:t> design.</a:t>
            </a:r>
            <a:endParaRPr lang="de-DE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116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Collimation</a:t>
            </a:r>
            <a:r>
              <a:rPr lang="de-DE" dirty="0" smtClean="0"/>
              <a:t> Work </a:t>
            </a:r>
            <a:r>
              <a:rPr lang="de-DE" dirty="0" err="1" smtClean="0"/>
              <a:t>Organization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u="sng" dirty="0"/>
              <a:t>Collimation project management &amp; project </a:t>
            </a:r>
            <a:r>
              <a:rPr lang="en-US" sz="2400" u="sng" dirty="0" smtClean="0"/>
              <a:t>meeting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b="1" u="sng" dirty="0" smtClean="0">
                <a:solidFill>
                  <a:srgbClr val="FF0000"/>
                </a:solidFill>
              </a:rPr>
              <a:t>Collimation </a:t>
            </a:r>
            <a:r>
              <a:rPr lang="en-US" sz="2400" b="1" u="sng" dirty="0">
                <a:solidFill>
                  <a:srgbClr val="FF0000"/>
                </a:solidFill>
              </a:rPr>
              <a:t>upgrades in DS’s and IR’s: Studies and specifications</a:t>
            </a:r>
          </a:p>
          <a:p>
            <a:pPr>
              <a:lnSpc>
                <a:spcPct val="150000"/>
              </a:lnSpc>
            </a:pPr>
            <a:r>
              <a:rPr lang="en-US" sz="2400" b="1" u="sng" dirty="0" smtClean="0">
                <a:solidFill>
                  <a:srgbClr val="FF0000"/>
                </a:solidFill>
              </a:rPr>
              <a:t>DS upgrade </a:t>
            </a:r>
            <a:r>
              <a:rPr lang="en-US" sz="2400" b="1" u="sng" dirty="0">
                <a:solidFill>
                  <a:srgbClr val="FF0000"/>
                </a:solidFill>
              </a:rPr>
              <a:t>technical </a:t>
            </a:r>
            <a:r>
              <a:rPr lang="en-US" sz="2400" b="1" u="sng" dirty="0" smtClean="0">
                <a:solidFill>
                  <a:srgbClr val="FF0000"/>
                </a:solidFill>
              </a:rPr>
              <a:t>feasibility</a:t>
            </a:r>
            <a:endParaRPr lang="en-US" sz="2400" b="1" u="sng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u="sng" dirty="0" smtClean="0"/>
              <a:t>Phase </a:t>
            </a:r>
            <a:r>
              <a:rPr lang="en-US" sz="2400" u="sng" dirty="0"/>
              <a:t>1 studies and improvements</a:t>
            </a:r>
            <a:endParaRPr lang="en-US" sz="2400" dirty="0"/>
          </a:p>
          <a:p>
            <a:pPr lvl="1">
              <a:lnSpc>
                <a:spcPct val="150000"/>
              </a:lnSpc>
            </a:pPr>
            <a:r>
              <a:rPr lang="en-US" sz="2000" dirty="0"/>
              <a:t>includes BE studies crystal </a:t>
            </a:r>
            <a:r>
              <a:rPr lang="en-US" sz="2000" dirty="0" err="1"/>
              <a:t>coll</a:t>
            </a:r>
            <a:r>
              <a:rPr lang="en-US" sz="2000" dirty="0"/>
              <a:t>, </a:t>
            </a:r>
            <a:r>
              <a:rPr lang="en-US" sz="2000" dirty="0" err="1"/>
              <a:t>coll</a:t>
            </a:r>
            <a:r>
              <a:rPr lang="en-US" sz="2000" dirty="0"/>
              <a:t> with BPM’s, hollow e-beam lens</a:t>
            </a:r>
          </a:p>
          <a:p>
            <a:pPr>
              <a:lnSpc>
                <a:spcPct val="150000"/>
              </a:lnSpc>
            </a:pPr>
            <a:r>
              <a:rPr lang="en-US" sz="2400" u="sng" dirty="0" smtClean="0"/>
              <a:t>Collimator </a:t>
            </a:r>
            <a:r>
              <a:rPr lang="en-US" sz="2400" u="sng" dirty="0"/>
              <a:t>design and production</a:t>
            </a:r>
          </a:p>
          <a:p>
            <a:pPr marL="0" indent="0">
              <a:lnSpc>
                <a:spcPct val="150000"/>
              </a:lnSpc>
              <a:buNone/>
            </a:pPr>
            <a:endParaRPr lang="de-DE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068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8" y="27979"/>
            <a:ext cx="7931141" cy="5283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Upgrade Dispersion Suppressors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517" y="852007"/>
            <a:ext cx="8606390" cy="5491795"/>
          </a:xfrm>
        </p:spPr>
        <p:txBody>
          <a:bodyPr>
            <a:noAutofit/>
          </a:bodyPr>
          <a:lstStyle/>
          <a:p>
            <a:r>
              <a:rPr lang="en-US" sz="2000" dirty="0" smtClean="0"/>
              <a:t>Assumed solutions: </a:t>
            </a:r>
            <a:r>
              <a:rPr lang="en-US" sz="2000" dirty="0" smtClean="0"/>
              <a:t>11T or </a:t>
            </a:r>
            <a:r>
              <a:rPr lang="en-US" sz="2000" dirty="0" smtClean="0"/>
              <a:t>IR3-type (magnet movements)</a:t>
            </a:r>
          </a:p>
          <a:p>
            <a:r>
              <a:rPr lang="en-US" sz="2000" dirty="0" smtClean="0"/>
              <a:t>Scope: IR1, IR2, IR3, IR5, IR7 for proton and ion losses</a:t>
            </a:r>
          </a:p>
          <a:p>
            <a:r>
              <a:rPr lang="en-US" sz="2000" u="sng" dirty="0" smtClean="0"/>
              <a:t>DS upgrade specification:</a:t>
            </a:r>
          </a:p>
          <a:p>
            <a:pPr lvl="1"/>
            <a:r>
              <a:rPr lang="en-US" sz="1800" dirty="0" smtClean="0"/>
              <a:t>Forum: Upgrade specification meeting </a:t>
            </a:r>
          </a:p>
          <a:p>
            <a:pPr lvl="1"/>
            <a:r>
              <a:rPr lang="en-US" sz="1800" dirty="0" smtClean="0"/>
              <a:t>Mandate: Specify jaw material &amp; length, collimator gaps &amp; precision, collimator locations and power loads, performance improvement</a:t>
            </a:r>
          </a:p>
          <a:p>
            <a:pPr lvl="1"/>
            <a:r>
              <a:rPr lang="en-US" sz="1800" dirty="0" smtClean="0"/>
              <a:t>Scope: loss simulations, tracking with protons and ions, energy deposition, radiation impact, optics studies, operational studies</a:t>
            </a:r>
          </a:p>
          <a:p>
            <a:pPr lvl="1"/>
            <a:r>
              <a:rPr lang="en-US" sz="1800" dirty="0" smtClean="0"/>
              <a:t>Runs until specification is provided</a:t>
            </a:r>
          </a:p>
          <a:p>
            <a:r>
              <a:rPr lang="en-US" sz="2000" u="sng" dirty="0" smtClean="0"/>
              <a:t>DS upgrade technical feasibility:</a:t>
            </a:r>
          </a:p>
          <a:p>
            <a:pPr lvl="1"/>
            <a:r>
              <a:rPr lang="en-US" sz="1800" dirty="0" smtClean="0"/>
              <a:t>Forum: Technical integration meeting (V. Parma &amp; J.P. Tock)</a:t>
            </a:r>
          </a:p>
          <a:p>
            <a:pPr lvl="1"/>
            <a:r>
              <a:rPr lang="en-US" sz="1800" dirty="0" smtClean="0"/>
              <a:t>Mandate: Feasibility of installing cold collimators, housed in </a:t>
            </a:r>
            <a:r>
              <a:rPr lang="en-US" sz="1800" dirty="0" err="1" smtClean="0"/>
              <a:t>cryo</a:t>
            </a:r>
            <a:r>
              <a:rPr lang="en-US" sz="1800" dirty="0" smtClean="0"/>
              <a:t>-assemblies, in the continuous cryostat during LHC LS2</a:t>
            </a:r>
          </a:p>
          <a:p>
            <a:r>
              <a:rPr lang="en-US" sz="2000" dirty="0" smtClean="0"/>
              <a:t>Collimator </a:t>
            </a:r>
            <a:r>
              <a:rPr lang="en-US" sz="2000" dirty="0" smtClean="0"/>
              <a:t>design for dispersion suppressors (warm/cold)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err="1" smtClean="0">
                <a:sym typeface="Wingdings"/>
              </a:rPr>
              <a:t>Coll</a:t>
            </a:r>
            <a:r>
              <a:rPr lang="en-US" sz="2000" dirty="0" smtClean="0">
                <a:sym typeface="Wingdings"/>
              </a:rPr>
              <a:t> Design Meeting</a:t>
            </a:r>
            <a:endParaRPr lang="en-US" sz="20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073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61" y="752271"/>
            <a:ext cx="8730151" cy="5641487"/>
          </a:xfrm>
        </p:spPr>
        <p:txBody>
          <a:bodyPr/>
          <a:lstStyle/>
          <a:p>
            <a:r>
              <a:rPr lang="de-DE" dirty="0" smtClean="0"/>
              <a:t>The LHC </a:t>
            </a:r>
            <a:r>
              <a:rPr lang="de-DE" dirty="0" err="1" smtClean="0"/>
              <a:t>collimation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powerful but </a:t>
            </a:r>
            <a:r>
              <a:rPr lang="de-DE" dirty="0" err="1" smtClean="0"/>
              <a:t>cannot</a:t>
            </a:r>
            <a:r>
              <a:rPr lang="de-DE" dirty="0" smtClean="0"/>
              <a:t> </a:t>
            </a:r>
            <a:r>
              <a:rPr lang="de-DE" dirty="0" err="1" smtClean="0"/>
              <a:t>protect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LHC </a:t>
            </a:r>
            <a:r>
              <a:rPr lang="de-DE" dirty="0" err="1" smtClean="0"/>
              <a:t>dispersion-suppressors</a:t>
            </a:r>
            <a:r>
              <a:rPr lang="de-DE" dirty="0" smtClean="0"/>
              <a:t> (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predicted</a:t>
            </a:r>
            <a:r>
              <a:rPr lang="de-DE" dirty="0" smtClean="0"/>
              <a:t>,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limits</a:t>
            </a:r>
            <a:r>
              <a:rPr lang="de-DE" dirty="0" smtClean="0"/>
              <a:t>).</a:t>
            </a:r>
          </a:p>
          <a:p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term</a:t>
            </a:r>
            <a:r>
              <a:rPr lang="de-DE" dirty="0" smtClean="0"/>
              <a:t> (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beyond</a:t>
            </a:r>
            <a:r>
              <a:rPr lang="de-DE" dirty="0" smtClean="0"/>
              <a:t> nominal </a:t>
            </a:r>
            <a:r>
              <a:rPr lang="de-DE" dirty="0" err="1" smtClean="0"/>
              <a:t>performance</a:t>
            </a:r>
            <a:r>
              <a:rPr lang="de-DE" dirty="0" smtClean="0"/>
              <a:t>, e.g. </a:t>
            </a:r>
            <a:r>
              <a:rPr lang="de-DE" dirty="0" err="1" smtClean="0"/>
              <a:t>for</a:t>
            </a:r>
            <a:r>
              <a:rPr lang="de-DE" dirty="0" smtClean="0"/>
              <a:t> HL-LHC) </a:t>
            </a:r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protect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dispersion</a:t>
            </a:r>
            <a:r>
              <a:rPr lang="de-DE" dirty="0" smtClean="0"/>
              <a:t> </a:t>
            </a:r>
            <a:r>
              <a:rPr lang="de-DE" dirty="0" err="1" smtClean="0"/>
              <a:t>suppressors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losses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collimation</a:t>
            </a:r>
            <a:r>
              <a:rPr lang="de-DE" dirty="0" smtClean="0"/>
              <a:t> </a:t>
            </a:r>
            <a:r>
              <a:rPr lang="de-DE" dirty="0" err="1" smtClean="0"/>
              <a:t>insertions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collisions</a:t>
            </a:r>
            <a:r>
              <a:rPr lang="de-DE" dirty="0" smtClean="0"/>
              <a:t>.</a:t>
            </a:r>
          </a:p>
          <a:p>
            <a:r>
              <a:rPr lang="de-DE" dirty="0" smtClean="0"/>
              <a:t>11T </a:t>
            </a:r>
            <a:r>
              <a:rPr lang="de-DE" dirty="0" err="1" smtClean="0"/>
              <a:t>magnets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an elegant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(</a:t>
            </a:r>
            <a:r>
              <a:rPr lang="de-DE" dirty="0" err="1" smtClean="0"/>
              <a:t>preferred</a:t>
            </a:r>
            <a:r>
              <a:rPr lang="de-DE" dirty="0" smtClean="0"/>
              <a:t>). Backup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movement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magnets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dipole</a:t>
            </a:r>
            <a:r>
              <a:rPr lang="de-DE" dirty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(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elegant).</a:t>
            </a:r>
          </a:p>
          <a:p>
            <a:r>
              <a:rPr lang="de-DE" dirty="0" smtClean="0"/>
              <a:t>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ahead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out a </a:t>
            </a:r>
            <a:r>
              <a:rPr lang="de-DE" dirty="0" err="1" smtClean="0"/>
              <a:t>detailed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prove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11T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collimator</a:t>
            </a:r>
            <a:r>
              <a:rPr lang="de-DE" dirty="0" smtClean="0"/>
              <a:t> </a:t>
            </a:r>
            <a:r>
              <a:rPr lang="de-DE" dirty="0" err="1" smtClean="0"/>
              <a:t>delivers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Collimation</a:t>
            </a:r>
            <a:r>
              <a:rPr lang="de-DE" dirty="0" smtClean="0"/>
              <a:t> </a:t>
            </a:r>
            <a:r>
              <a:rPr lang="de-DE" dirty="0" err="1" smtClean="0"/>
              <a:t>efficiency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power </a:t>
            </a:r>
            <a:r>
              <a:rPr lang="de-DE" dirty="0" err="1" smtClean="0"/>
              <a:t>loads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(nominal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enough</a:t>
            </a:r>
            <a:r>
              <a:rPr lang="de-DE" dirty="0" smtClean="0"/>
              <a:t>).</a:t>
            </a:r>
          </a:p>
          <a:p>
            <a:pPr lvl="1"/>
            <a:r>
              <a:rPr lang="de-DE" dirty="0" err="1" smtClean="0"/>
              <a:t>Behavior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cold</a:t>
            </a:r>
            <a:r>
              <a:rPr lang="de-DE" dirty="0" smtClean="0"/>
              <a:t> </a:t>
            </a:r>
            <a:r>
              <a:rPr lang="de-DE" dirty="0" err="1" smtClean="0"/>
              <a:t>surfaces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power </a:t>
            </a:r>
            <a:r>
              <a:rPr lang="de-DE" dirty="0" err="1" smtClean="0"/>
              <a:t>load</a:t>
            </a:r>
            <a:r>
              <a:rPr lang="de-DE" dirty="0" smtClean="0"/>
              <a:t>, </a:t>
            </a:r>
            <a:r>
              <a:rPr lang="de-DE" dirty="0" err="1" smtClean="0"/>
              <a:t>cooling</a:t>
            </a:r>
            <a:r>
              <a:rPr lang="de-DE" dirty="0" smtClean="0"/>
              <a:t>, ...</a:t>
            </a:r>
          </a:p>
          <a:p>
            <a:pPr lvl="1"/>
            <a:r>
              <a:rPr lang="de-DE" dirty="0" smtClean="0"/>
              <a:t>Technical </a:t>
            </a:r>
            <a:r>
              <a:rPr lang="de-DE" dirty="0" err="1" smtClean="0"/>
              <a:t>feasibility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integration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collimator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an 11T </a:t>
            </a:r>
            <a:r>
              <a:rPr lang="de-DE" dirty="0" err="1" smtClean="0"/>
              <a:t>assembly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Developments</a:t>
            </a:r>
            <a:r>
              <a:rPr lang="de-DE" dirty="0" smtClean="0"/>
              <a:t>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in parallel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explore</a:t>
            </a:r>
            <a:r>
              <a:rPr lang="de-DE" dirty="0" smtClean="0"/>
              <a:t> all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early</a:t>
            </a:r>
            <a:r>
              <a:rPr lang="de-DE" dirty="0" smtClean="0"/>
              <a:t>. Plan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success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all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experience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advance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efficiently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686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		...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Adriana...</a:t>
            </a: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60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85" y="22735"/>
            <a:ext cx="6889486" cy="5230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DS Upgrade Technical Feasibility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717" y="838510"/>
            <a:ext cx="8342483" cy="5627191"/>
          </a:xfrm>
        </p:spPr>
        <p:txBody>
          <a:bodyPr>
            <a:noAutofit/>
          </a:bodyPr>
          <a:lstStyle/>
          <a:p>
            <a:r>
              <a:rPr lang="en-US" sz="1600" b="1" dirty="0"/>
              <a:t>What ?</a:t>
            </a:r>
            <a:r>
              <a:rPr lang="en-US" sz="1600" dirty="0"/>
              <a:t> Feasibility of installing </a:t>
            </a:r>
            <a:r>
              <a:rPr lang="en-US" sz="1600" dirty="0" smtClean="0"/>
              <a:t>really cold collimators</a:t>
            </a:r>
            <a:r>
              <a:rPr lang="en-US" sz="1600" dirty="0"/>
              <a:t>, housed in </a:t>
            </a:r>
            <a:r>
              <a:rPr lang="en-US" sz="1600" dirty="0" err="1"/>
              <a:t>cryo</a:t>
            </a:r>
            <a:r>
              <a:rPr lang="en-US" sz="1600" dirty="0"/>
              <a:t>-assemblies, in the continuous cryostat during LHC LS2, as required by collimation (pt.1, 2, 3, 5 and </a:t>
            </a:r>
            <a:r>
              <a:rPr lang="en-US" sz="1600" dirty="0" smtClean="0"/>
              <a:t>7)</a:t>
            </a:r>
            <a:r>
              <a:rPr lang="en-US" sz="1600" dirty="0"/>
              <a:t>?</a:t>
            </a:r>
          </a:p>
          <a:p>
            <a:r>
              <a:rPr lang="en-US" sz="1600" b="1" dirty="0" smtClean="0"/>
              <a:t>Goals</a:t>
            </a:r>
            <a:endParaRPr lang="en-US" sz="1600" dirty="0" smtClean="0"/>
          </a:p>
          <a:p>
            <a:pPr lvl="1"/>
            <a:r>
              <a:rPr lang="en-US" sz="1400" dirty="0" smtClean="0"/>
              <a:t>Analyze </a:t>
            </a:r>
            <a:r>
              <a:rPr lang="en-US" sz="1400" dirty="0"/>
              <a:t>potential schemes of cold collimators coupled to 11 T magnets;</a:t>
            </a:r>
          </a:p>
          <a:p>
            <a:pPr lvl="1"/>
            <a:r>
              <a:rPr lang="en-US" sz="1400" dirty="0" smtClean="0"/>
              <a:t>Identify </a:t>
            </a:r>
            <a:r>
              <a:rPr lang="en-US" sz="1400" dirty="0"/>
              <a:t>potential show stoppers, either related to the implementation of the layout schemes or related to operational aspects of the associated technical systems (vacuum, cryogenics, machine protection, alignment, </a:t>
            </a:r>
            <a:r>
              <a:rPr lang="en-US" sz="1400" dirty="0" err="1"/>
              <a:t>etc</a:t>
            </a:r>
            <a:r>
              <a:rPr lang="en-US" sz="1400" dirty="0"/>
              <a:t>).</a:t>
            </a:r>
          </a:p>
          <a:p>
            <a:pPr lvl="1"/>
            <a:r>
              <a:rPr lang="en-US" sz="1400" dirty="0" smtClean="0"/>
              <a:t>Identify </a:t>
            </a:r>
            <a:r>
              <a:rPr lang="en-US" sz="1400" dirty="0"/>
              <a:t>potential needs for R&amp;D with its associated effort and timeline.</a:t>
            </a:r>
          </a:p>
          <a:p>
            <a:r>
              <a:rPr lang="en-US" sz="1600" b="1" dirty="0"/>
              <a:t>How?</a:t>
            </a:r>
            <a:r>
              <a:rPr lang="en-US" sz="1600" dirty="0"/>
              <a:t> Set-up a Working Group coordinated by MSC-CMI (</a:t>
            </a:r>
            <a:r>
              <a:rPr lang="en-US" sz="1600" dirty="0" err="1"/>
              <a:t>V.Parma</a:t>
            </a:r>
            <a:r>
              <a:rPr lang="en-US" sz="1600" dirty="0"/>
              <a:t>, </a:t>
            </a:r>
            <a:r>
              <a:rPr lang="en-US" sz="1600" dirty="0" err="1"/>
              <a:t>J.Ph.Tock</a:t>
            </a:r>
            <a:r>
              <a:rPr lang="en-US" sz="1600" dirty="0"/>
              <a:t> as alternate), meeting every 2-3 weeks </a:t>
            </a:r>
            <a:r>
              <a:rPr lang="en-US" sz="1600" dirty="0" smtClean="0"/>
              <a:t>with </a:t>
            </a:r>
            <a:r>
              <a:rPr lang="en-US" sz="1600" dirty="0"/>
              <a:t>the following proposed participants by system:</a:t>
            </a:r>
          </a:p>
          <a:p>
            <a:pPr lvl="1"/>
            <a:r>
              <a:rPr lang="fi-FI" sz="1400" dirty="0" err="1" smtClean="0"/>
              <a:t>Collimators</a:t>
            </a:r>
            <a:r>
              <a:rPr lang="fi-FI" sz="1400" dirty="0"/>
              <a:t>:, EN-</a:t>
            </a:r>
            <a:r>
              <a:rPr lang="fi-FI" sz="1400" dirty="0" smtClean="0"/>
              <a:t>MME</a:t>
            </a:r>
          </a:p>
          <a:p>
            <a:pPr lvl="1"/>
            <a:r>
              <a:rPr lang="fi-FI" sz="1400" dirty="0" err="1" smtClean="0"/>
              <a:t>Vacuum</a:t>
            </a:r>
            <a:r>
              <a:rPr lang="fi-FI" sz="1400" dirty="0"/>
              <a:t> : V </a:t>
            </a:r>
            <a:r>
              <a:rPr lang="fi-FI" sz="1400" dirty="0" err="1"/>
              <a:t>Baglin</a:t>
            </a:r>
            <a:r>
              <a:rPr lang="fi-FI" sz="1400" dirty="0"/>
              <a:t>, TE-</a:t>
            </a:r>
            <a:r>
              <a:rPr lang="fi-FI" sz="1400" dirty="0" smtClean="0"/>
              <a:t>VSC</a:t>
            </a:r>
          </a:p>
          <a:p>
            <a:pPr lvl="1"/>
            <a:r>
              <a:rPr lang="fi-FI" sz="1400" dirty="0" err="1" smtClean="0"/>
              <a:t>Cryogenics</a:t>
            </a:r>
            <a:r>
              <a:rPr lang="fi-FI" sz="1400" dirty="0"/>
              <a:t> : </a:t>
            </a:r>
            <a:r>
              <a:rPr lang="fi-FI" sz="1400" dirty="0" err="1"/>
              <a:t>R.Van</a:t>
            </a:r>
            <a:r>
              <a:rPr lang="fi-FI" sz="1400" dirty="0"/>
              <a:t> </a:t>
            </a:r>
            <a:r>
              <a:rPr lang="fi-FI" sz="1400" dirty="0" err="1"/>
              <a:t>Weelderen</a:t>
            </a:r>
            <a:r>
              <a:rPr lang="fi-FI" sz="1400" dirty="0"/>
              <a:t>, TE-</a:t>
            </a:r>
            <a:r>
              <a:rPr lang="fi-FI" sz="1400" dirty="0" smtClean="0"/>
              <a:t>CRG</a:t>
            </a:r>
          </a:p>
          <a:p>
            <a:pPr lvl="1"/>
            <a:r>
              <a:rPr lang="fi-FI" sz="1400" dirty="0" smtClean="0"/>
              <a:t>11 </a:t>
            </a:r>
            <a:r>
              <a:rPr lang="fi-FI" sz="1400" dirty="0"/>
              <a:t>T </a:t>
            </a:r>
            <a:r>
              <a:rPr lang="fi-FI" sz="1400" dirty="0" err="1"/>
              <a:t>magnets</a:t>
            </a:r>
            <a:r>
              <a:rPr lang="fi-FI" sz="1400" dirty="0"/>
              <a:t>: M Karppinen TE-</a:t>
            </a:r>
            <a:r>
              <a:rPr lang="fi-FI" sz="1400" dirty="0" smtClean="0"/>
              <a:t>MSC</a:t>
            </a:r>
          </a:p>
          <a:p>
            <a:pPr lvl="1"/>
            <a:r>
              <a:rPr lang="fi-FI" sz="1400" dirty="0" smtClean="0"/>
              <a:t>Machine </a:t>
            </a:r>
            <a:r>
              <a:rPr lang="fi-FI" sz="1400" dirty="0"/>
              <a:t>Layout &amp; </a:t>
            </a:r>
            <a:r>
              <a:rPr lang="fi-FI" sz="1400" dirty="0" err="1"/>
              <a:t>Integration</a:t>
            </a:r>
            <a:r>
              <a:rPr lang="fi-FI" sz="1400" dirty="0"/>
              <a:t>: </a:t>
            </a:r>
            <a:r>
              <a:rPr lang="fi-FI" sz="1400" dirty="0" err="1"/>
              <a:t>V.Parma</a:t>
            </a:r>
            <a:r>
              <a:rPr lang="fi-FI" sz="1400" dirty="0"/>
              <a:t> (</a:t>
            </a:r>
            <a:r>
              <a:rPr lang="fi-FI" sz="1400" dirty="0" err="1"/>
              <a:t>J.Ph.Tock),TE-</a:t>
            </a:r>
            <a:r>
              <a:rPr lang="fi-FI" sz="1400" dirty="0" err="1" smtClean="0"/>
              <a:t>MSC</a:t>
            </a:r>
            <a:endParaRPr lang="fi-FI" sz="1400" dirty="0" smtClean="0"/>
          </a:p>
          <a:p>
            <a:pPr lvl="1"/>
            <a:r>
              <a:rPr lang="fi-FI" sz="1400" dirty="0" smtClean="0"/>
              <a:t>HL </a:t>
            </a:r>
            <a:r>
              <a:rPr lang="fi-FI" sz="1400" dirty="0"/>
              <a:t>LHC </a:t>
            </a:r>
            <a:r>
              <a:rPr lang="fi-FI" sz="1400" dirty="0" err="1"/>
              <a:t>coordinator</a:t>
            </a:r>
            <a:r>
              <a:rPr lang="fi-FI" sz="1400" dirty="0"/>
              <a:t> : L Rossi (TE-HDO</a:t>
            </a:r>
            <a:r>
              <a:rPr lang="fi-FI" sz="1400" dirty="0" smtClean="0"/>
              <a:t>)</a:t>
            </a:r>
          </a:p>
          <a:p>
            <a:pPr lvl="1"/>
            <a:r>
              <a:rPr lang="fi-FI" sz="1400" dirty="0" err="1" smtClean="0"/>
              <a:t>Collimation</a:t>
            </a:r>
            <a:r>
              <a:rPr lang="fi-FI" sz="1400" dirty="0" smtClean="0"/>
              <a:t> </a:t>
            </a:r>
            <a:r>
              <a:rPr lang="fi-FI" sz="1400" dirty="0" err="1" smtClean="0"/>
              <a:t>project</a:t>
            </a:r>
            <a:r>
              <a:rPr lang="fi-FI" sz="1400" dirty="0" smtClean="0"/>
              <a:t> </a:t>
            </a:r>
            <a:r>
              <a:rPr lang="fi-FI" sz="1400" dirty="0" err="1" smtClean="0"/>
              <a:t>leader</a:t>
            </a:r>
            <a:r>
              <a:rPr lang="fi-FI" sz="1400" dirty="0" smtClean="0"/>
              <a:t> </a:t>
            </a:r>
            <a:r>
              <a:rPr lang="fi-FI" sz="1400" dirty="0" err="1" smtClean="0"/>
              <a:t>or</a:t>
            </a:r>
            <a:r>
              <a:rPr lang="fi-FI" sz="1400" dirty="0" smtClean="0"/>
              <a:t> </a:t>
            </a:r>
            <a:r>
              <a:rPr lang="fi-FI" sz="1400" dirty="0" err="1" smtClean="0"/>
              <a:t>representative</a:t>
            </a:r>
            <a:endParaRPr lang="fi-FI" sz="1400" dirty="0"/>
          </a:p>
          <a:p>
            <a:r>
              <a:rPr lang="fi-FI" sz="1600" b="1" dirty="0"/>
              <a:t>Reporting?</a:t>
            </a:r>
            <a:r>
              <a:rPr lang="fi-FI" sz="1600" dirty="0"/>
              <a:t> to the </a:t>
            </a:r>
            <a:r>
              <a:rPr lang="fi-FI" sz="1600" dirty="0" err="1"/>
              <a:t>Collimation</a:t>
            </a:r>
            <a:r>
              <a:rPr lang="fi-FI" sz="1600" dirty="0"/>
              <a:t> </a:t>
            </a:r>
            <a:r>
              <a:rPr lang="fi-FI" sz="1600" dirty="0" smtClean="0"/>
              <a:t>Management </a:t>
            </a:r>
            <a:r>
              <a:rPr lang="fi-FI" sz="1600" dirty="0" err="1" smtClean="0"/>
              <a:t>Meeting</a:t>
            </a:r>
            <a:r>
              <a:rPr lang="fi-FI" sz="1600" dirty="0" smtClean="0"/>
              <a:t>. Technical feedback and </a:t>
            </a:r>
            <a:r>
              <a:rPr lang="fi-FI" sz="1600" dirty="0" err="1" smtClean="0"/>
              <a:t>requests</a:t>
            </a:r>
            <a:r>
              <a:rPr lang="fi-FI" sz="1600" dirty="0" smtClean="0"/>
              <a:t> to the </a:t>
            </a:r>
            <a:r>
              <a:rPr lang="fi-FI" sz="1600" dirty="0" err="1" smtClean="0"/>
              <a:t>specification</a:t>
            </a:r>
            <a:r>
              <a:rPr lang="fi-FI" sz="1600" dirty="0" smtClean="0"/>
              <a:t> </a:t>
            </a:r>
            <a:r>
              <a:rPr lang="fi-FI" sz="1600" dirty="0" err="1" smtClean="0"/>
              <a:t>meeting</a:t>
            </a:r>
            <a:r>
              <a:rPr lang="fi-FI" sz="1600" dirty="0" smtClean="0"/>
              <a:t>.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67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234453" y="5451182"/>
            <a:ext cx="8826479" cy="10745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latin typeface="Arial" pitchFamily="-107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07614" y="1843860"/>
            <a:ext cx="8853318" cy="31418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latin typeface="Arial" pitchFamily="-107" charset="0"/>
            </a:endParaRPr>
          </a:p>
        </p:txBody>
      </p:sp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charset="-128"/>
                <a:cs typeface="ＭＳ Ｐゴシック" charset="-128"/>
              </a:rPr>
              <a:t>The Collimation Project Team</a:t>
            </a:r>
            <a:br>
              <a:rPr lang="en-US" sz="2800" smtClean="0">
                <a:ea typeface="ＭＳ Ｐゴシック" charset="-128"/>
                <a:cs typeface="ＭＳ Ｐゴシック" charset="-128"/>
              </a:rPr>
            </a:br>
            <a:r>
              <a:rPr lang="en-US" sz="2800" smtClean="0">
                <a:ea typeface="ＭＳ Ｐゴシック" charset="-128"/>
                <a:cs typeface="ＭＳ Ｐゴシック" charset="-128"/>
              </a:rPr>
              <a:t>&amp; Close Collaborators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52469" y="1114425"/>
            <a:ext cx="9020175" cy="5291138"/>
          </a:xfrm>
          <a:effectLst/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600" dirty="0" smtClean="0">
                <a:ea typeface="ＭＳ Ｐゴシック" charset="-128"/>
                <a:cs typeface="ＭＳ Ｐゴシック" charset="-128"/>
              </a:rPr>
              <a:t>Results on phase I collimation are outcome of lot of work performed over last </a:t>
            </a:r>
            <a:r>
              <a:rPr lang="en-US" sz="1600" dirty="0" smtClean="0">
                <a:ea typeface="ＭＳ Ｐゴシック" charset="-128"/>
                <a:cs typeface="ＭＳ Ｐゴシック" charset="-128"/>
              </a:rPr>
              <a:t>9 </a:t>
            </a:r>
            <a:r>
              <a:rPr lang="en-US" sz="1600" dirty="0" smtClean="0">
                <a:ea typeface="ＭＳ Ｐゴシック" charset="-128"/>
                <a:cs typeface="ＭＳ Ｐゴシック" charset="-128"/>
              </a:rPr>
              <a:t>years by the following </a:t>
            </a:r>
            <a:r>
              <a:rPr lang="en-US" sz="1600" b="1" dirty="0" smtClean="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CERN colleagues</a:t>
            </a:r>
            <a:r>
              <a:rPr lang="en-US" sz="1600" dirty="0" smtClean="0">
                <a:ea typeface="ＭＳ Ｐゴシック" charset="-128"/>
                <a:cs typeface="ＭＳ Ｐゴシック" charset="-128"/>
              </a:rPr>
              <a:t>: </a:t>
            </a:r>
          </a:p>
          <a:p>
            <a:pPr>
              <a:lnSpc>
                <a:spcPct val="110000"/>
              </a:lnSpc>
              <a:spcAft>
                <a:spcPts val="600"/>
              </a:spcAft>
              <a:buFontTx/>
              <a:buNone/>
            </a:pPr>
            <a:r>
              <a:rPr lang="en-US" sz="1800" dirty="0" smtClean="0">
                <a:ea typeface="ＭＳ Ｐゴシック" charset="-128"/>
                <a:cs typeface="ＭＳ Ｐゴシック" charset="-128"/>
              </a:rPr>
              <a:t>	O.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Aberle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J.P.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Bacher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V.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Baglin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G.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Bellodi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A.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Bertarelli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R.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Billen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V.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Boccone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A.P.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Bouzoud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C.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Bracco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H. Braun, R. Bruce,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F.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Burkart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M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Cauchi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J.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Coupard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D. </a:t>
            </a:r>
            <a:r>
              <a:rPr lang="en-US" sz="1800" dirty="0" err="1">
                <a:ea typeface="ＭＳ Ｐゴシック" charset="-128"/>
                <a:cs typeface="ＭＳ Ｐゴシック" charset="-128"/>
              </a:rPr>
              <a:t>D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eboy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N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Hilleret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E.B.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Holzer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D.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Jacquet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J.B.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Jeanneret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J.M. Jimenez, M.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Jonker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J. Jowett, Y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Kadi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K. Kershaw, G. Kruk, M. Lamont, L.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Lari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J.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Lendaro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J.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Lettry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R.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Losito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M.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Magistris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A.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Masi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M. Mayer, E.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Métral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C.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Mitifiot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N.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Mounet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V. Parma, 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Perret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S.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Perrolaz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V.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Previtali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C.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Rathjen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S.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Redaelli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G. Robert-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Demolaize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C. Roderick, S.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Roesler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A. Rossi, F. Ruggiero, M. Santana,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B.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Salvachua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. Schmidt, P.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Sievers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M.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Sobczak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J.P. Tock, K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Tsoulou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G. Valentino, E.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Veyrunes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H.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Vincke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V.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Vlachoudis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T. 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Weiler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J.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Wenninger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D.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Wollmann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…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600" dirty="0" smtClean="0">
                <a:ea typeface="ＭＳ Ｐゴシック" charset="-128"/>
                <a:cs typeface="ＭＳ Ｐゴシック" charset="-128"/>
              </a:rPr>
              <a:t>Crucial work also performed by </a:t>
            </a:r>
            <a:r>
              <a:rPr lang="en-US" sz="1600" b="1" dirty="0" smtClean="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collaborators</a:t>
            </a:r>
            <a:r>
              <a:rPr lang="en-US" sz="1600" dirty="0" smtClean="0">
                <a:ea typeface="ＭＳ Ｐゴシック" charset="-128"/>
                <a:cs typeface="ＭＳ Ｐゴシック" charset="-128"/>
              </a:rPr>
              <a:t> at:</a:t>
            </a:r>
          </a:p>
          <a:p>
            <a:pPr>
              <a:lnSpc>
                <a:spcPct val="110000"/>
              </a:lnSpc>
              <a:spcAft>
                <a:spcPts val="600"/>
              </a:spcAft>
              <a:buFontTx/>
              <a:buNone/>
            </a:pPr>
            <a:r>
              <a:rPr lang="en-US" sz="1800" dirty="0" smtClean="0">
                <a:ea typeface="ＭＳ Ｐゴシック" charset="-128"/>
                <a:cs typeface="ＭＳ Ｐゴシック" charset="-128"/>
              </a:rPr>
              <a:t>	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EuCARD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/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ColMat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partners (see GSI talk), 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TRIUMF (D.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Kaltchev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), IHEP (I.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Baishev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 &amp; team), SLAC (T.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Markiewicz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 &amp; team), FNAL (N.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Mokhov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 &amp; team), BNL (N.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Simos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, A.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Drees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 &amp; team),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Kurchatov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 (A. </a:t>
            </a:r>
            <a:r>
              <a:rPr lang="en-US" sz="1800" dirty="0" err="1" smtClean="0">
                <a:ea typeface="ＭＳ Ｐゴシック" charset="-128"/>
                <a:cs typeface="ＭＳ Ｐゴシック" charset="-128"/>
              </a:rPr>
              <a:t>Ryazanov</a:t>
            </a:r>
            <a:r>
              <a:rPr lang="en-US" sz="1800" dirty="0" smtClean="0">
                <a:ea typeface="ＭＳ Ｐゴシック" charset="-128"/>
                <a:cs typeface="ＭＳ Ｐゴシック" charset="-128"/>
              </a:rPr>
              <a:t> &amp; team).</a:t>
            </a:r>
          </a:p>
        </p:txBody>
      </p:sp>
      <p:sp>
        <p:nvSpPr>
          <p:cNvPr id="809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0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oup-drink-red2.jp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77750"/>
            <a:ext cx="9144000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629" y="0"/>
            <a:ext cx="7041244" cy="677750"/>
          </a:xfrm>
        </p:spPr>
        <p:txBody>
          <a:bodyPr/>
          <a:lstStyle/>
          <a:p>
            <a:r>
              <a:rPr lang="en-US" dirty="0" smtClean="0"/>
              <a:t>The Last Phase 1 Collimator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04/10/2011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74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PhD‘s</a:t>
            </a:r>
            <a:r>
              <a:rPr lang="de-DE" dirty="0" smtClean="0"/>
              <a:t> &amp; Fellows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Collimation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This </a:t>
            </a:r>
            <a:r>
              <a:rPr lang="de-DE" dirty="0" err="1" smtClean="0"/>
              <a:t>challenging</a:t>
            </a:r>
            <a:r>
              <a:rPr lang="de-DE" dirty="0" smtClean="0"/>
              <a:t> </a:t>
            </a:r>
            <a:r>
              <a:rPr lang="de-DE" dirty="0" err="1" smtClean="0"/>
              <a:t>topic</a:t>
            </a:r>
            <a:r>
              <a:rPr lang="de-DE" dirty="0" smtClean="0"/>
              <a:t> </a:t>
            </a:r>
            <a:r>
              <a:rPr lang="de-DE" dirty="0" err="1" smtClean="0"/>
              <a:t>attracts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excellent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fellows</a:t>
            </a:r>
            <a:r>
              <a:rPr lang="de-DE" dirty="0" smtClean="0"/>
              <a:t>!</a:t>
            </a:r>
          </a:p>
          <a:p>
            <a:r>
              <a:rPr lang="de-DE" dirty="0" err="1" smtClean="0"/>
              <a:t>PHD‘s</a:t>
            </a:r>
            <a:r>
              <a:rPr lang="de-DE" dirty="0" smtClean="0"/>
              <a:t> (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later</a:t>
            </a:r>
            <a:r>
              <a:rPr lang="de-DE" dirty="0" smtClean="0"/>
              <a:t> </a:t>
            </a:r>
            <a:r>
              <a:rPr lang="de-DE" dirty="0" err="1" smtClean="0"/>
              <a:t>fellows</a:t>
            </a:r>
            <a:r>
              <a:rPr lang="de-DE" dirty="0" smtClean="0"/>
              <a:t>): </a:t>
            </a:r>
            <a:br>
              <a:rPr lang="de-DE" dirty="0" smtClean="0"/>
            </a:br>
            <a:r>
              <a:rPr lang="de-DE" dirty="0" smtClean="0"/>
              <a:t>C. </a:t>
            </a:r>
            <a:r>
              <a:rPr lang="de-DE" dirty="0" err="1" smtClean="0"/>
              <a:t>Bracco</a:t>
            </a:r>
            <a:r>
              <a:rPr lang="de-DE" dirty="0" smtClean="0"/>
              <a:t>, M. Brugger, M. </a:t>
            </a:r>
            <a:r>
              <a:rPr lang="de-DE" dirty="0" err="1" smtClean="0"/>
              <a:t>Cauchi</a:t>
            </a:r>
            <a:r>
              <a:rPr lang="de-DE" dirty="0" smtClean="0"/>
              <a:t>, A. </a:t>
            </a:r>
            <a:r>
              <a:rPr lang="de-DE" dirty="0" err="1" smtClean="0"/>
              <a:t>Dallocchio</a:t>
            </a:r>
            <a:r>
              <a:rPr lang="de-DE" dirty="0" smtClean="0"/>
              <a:t>, D. </a:t>
            </a:r>
            <a:r>
              <a:rPr lang="de-DE" dirty="0" err="1" smtClean="0"/>
              <a:t>Deboy</a:t>
            </a:r>
            <a:r>
              <a:rPr lang="de-DE" dirty="0" smtClean="0"/>
              <a:t>, L. </a:t>
            </a:r>
            <a:r>
              <a:rPr lang="de-DE" dirty="0" err="1" smtClean="0"/>
              <a:t>Lari</a:t>
            </a:r>
            <a:r>
              <a:rPr lang="de-DE" dirty="0" smtClean="0"/>
              <a:t>, V. </a:t>
            </a:r>
            <a:r>
              <a:rPr lang="de-DE" dirty="0" err="1" smtClean="0"/>
              <a:t>Previtali</a:t>
            </a:r>
            <a:r>
              <a:rPr lang="de-DE" dirty="0" smtClean="0"/>
              <a:t>, G. Robert-</a:t>
            </a:r>
            <a:r>
              <a:rPr lang="de-DE" dirty="0" err="1" smtClean="0"/>
              <a:t>Demolaize</a:t>
            </a:r>
            <a:r>
              <a:rPr lang="de-DE" dirty="0" smtClean="0"/>
              <a:t>, G. Valentino, ...</a:t>
            </a:r>
          </a:p>
          <a:p>
            <a:r>
              <a:rPr lang="de-DE" dirty="0" smtClean="0"/>
              <a:t>Master </a:t>
            </a:r>
            <a:r>
              <a:rPr lang="de-DE" dirty="0" err="1" smtClean="0"/>
              <a:t>students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F. Burkart, ...</a:t>
            </a:r>
          </a:p>
          <a:p>
            <a:r>
              <a:rPr lang="de-DE" dirty="0" smtClean="0"/>
              <a:t>Fellows:</a:t>
            </a:r>
            <a:br>
              <a:rPr lang="de-DE" dirty="0" smtClean="0"/>
            </a:br>
            <a:r>
              <a:rPr lang="de-DE" dirty="0" smtClean="0"/>
              <a:t>R. Bruce, S. </a:t>
            </a:r>
            <a:r>
              <a:rPr lang="de-DE" dirty="0" err="1" smtClean="0"/>
              <a:t>Redaelli</a:t>
            </a:r>
            <a:r>
              <a:rPr lang="de-DE" dirty="0" smtClean="0"/>
              <a:t>, B. </a:t>
            </a:r>
            <a:r>
              <a:rPr lang="de-DE" dirty="0" err="1" smtClean="0"/>
              <a:t>Salvachua</a:t>
            </a:r>
            <a:r>
              <a:rPr lang="de-DE" dirty="0" smtClean="0"/>
              <a:t>, T. Weiler, D. Wollmann, FLUKA </a:t>
            </a:r>
            <a:r>
              <a:rPr lang="de-DE" dirty="0" err="1" smtClean="0"/>
              <a:t>fellows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collimation</a:t>
            </a:r>
            <a:r>
              <a:rPr lang="de-DE" dirty="0" smtClean="0"/>
              <a:t>, 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04/10/2011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219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ea typeface="ＭＳ Ｐゴシック" charset="-128"/>
                <a:cs typeface="ＭＳ Ｐゴシック" charset="-128"/>
              </a:rPr>
              <a:t>Quench Limit of LHC Super-Conducting Magnets</a:t>
            </a:r>
            <a:br>
              <a:rPr lang="en-US" sz="2400" dirty="0" smtClean="0">
                <a:ea typeface="ＭＳ Ｐゴシック" charset="-128"/>
                <a:cs typeface="ＭＳ Ｐゴシック" charset="-128"/>
              </a:rPr>
            </a:br>
            <a:endParaRPr lang="en-US" sz="24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795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04/10/2011</a:t>
            </a:r>
            <a:endParaRPr lang="en-US"/>
          </a:p>
        </p:txBody>
      </p:sp>
      <p:pic>
        <p:nvPicPr>
          <p:cNvPr id="33796" name="Picture 4"/>
          <p:cNvPicPr>
            <a:picLocks noChangeAspect="1"/>
          </p:cNvPicPr>
          <p:nvPr/>
        </p:nvPicPr>
        <p:blipFill>
          <a:blip r:embed="rId3"/>
          <a:srcRect t="2966"/>
          <a:stretch>
            <a:fillRect/>
          </a:stretch>
        </p:blipFill>
        <p:spPr bwMode="auto">
          <a:xfrm>
            <a:off x="0" y="1077913"/>
            <a:ext cx="9144000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54250"/>
            <a:ext cx="39465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1363408" y="1316038"/>
            <a:ext cx="954596" cy="7489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1800" b="0" dirty="0"/>
              <a:t>Beam</a:t>
            </a:r>
          </a:p>
          <a:p>
            <a:pPr algn="ctr">
              <a:spcBef>
                <a:spcPts val="84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362 </a:t>
            </a:r>
            <a:r>
              <a:rPr lang="en-US" sz="1800" dirty="0">
                <a:solidFill>
                  <a:srgbClr val="FF0000"/>
                </a:solidFill>
              </a:rPr>
              <a:t>MJ</a:t>
            </a:r>
          </a:p>
        </p:txBody>
      </p:sp>
      <p:sp>
        <p:nvSpPr>
          <p:cNvPr id="33799" name="TextBox 7"/>
          <p:cNvSpPr txBox="1">
            <a:spLocks noChangeArrowheads="1"/>
          </p:cNvSpPr>
          <p:nvPr/>
        </p:nvSpPr>
        <p:spPr bwMode="auto">
          <a:xfrm>
            <a:off x="331492" y="5372100"/>
            <a:ext cx="1527769" cy="112851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1800" b="0" dirty="0"/>
              <a:t>SC Coil:</a:t>
            </a:r>
          </a:p>
          <a:p>
            <a:pPr algn="ctr">
              <a:spcBef>
                <a:spcPts val="840"/>
              </a:spcBef>
            </a:pPr>
            <a:r>
              <a:rPr lang="en-US" sz="1800" b="0" dirty="0"/>
              <a:t>quench limit</a:t>
            </a:r>
          </a:p>
          <a:p>
            <a:pPr algn="ctr">
              <a:spcBef>
                <a:spcPts val="840"/>
              </a:spcBef>
            </a:pPr>
            <a:r>
              <a:rPr lang="en-US" sz="1800" dirty="0">
                <a:solidFill>
                  <a:srgbClr val="FF0000"/>
                </a:solidFill>
              </a:rPr>
              <a:t>5-30 mJ/cm</a:t>
            </a:r>
            <a:r>
              <a:rPr lang="en-US" sz="1800" baseline="30000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0" name="Straight Arrow Connector 9"/>
          <p:cNvCxnSpPr>
            <a:stCxn id="33798" idx="2"/>
          </p:cNvCxnSpPr>
          <p:nvPr/>
        </p:nvCxnSpPr>
        <p:spPr bwMode="auto">
          <a:xfrm rot="16200000" flipH="1">
            <a:off x="963028" y="2942638"/>
            <a:ext cx="2548311" cy="792955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7440000">
              <a:srgbClr val="FFFFFF">
                <a:alpha val="43000"/>
              </a:srgbClr>
            </a:outerShdw>
          </a:effectLst>
        </p:spPr>
      </p:cxnSp>
      <p:cxnSp>
        <p:nvCxnSpPr>
          <p:cNvPr id="12" name="Straight Arrow Connector 11"/>
          <p:cNvCxnSpPr>
            <a:stCxn id="33799" idx="0"/>
          </p:cNvCxnSpPr>
          <p:nvPr/>
        </p:nvCxnSpPr>
        <p:spPr bwMode="auto">
          <a:xfrm rot="5400000" flipH="1" flipV="1">
            <a:off x="1327947" y="4415634"/>
            <a:ext cx="723896" cy="1189036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9900000" algn="br">
              <a:srgbClr val="FFFFFF">
                <a:alpha val="43000"/>
              </a:srgbClr>
            </a:outerShdw>
          </a:effectLst>
        </p:spPr>
      </p:cxnSp>
      <p:cxnSp>
        <p:nvCxnSpPr>
          <p:cNvPr id="33802" name="Straight Arrow Connector 14"/>
          <p:cNvCxnSpPr>
            <a:cxnSpLocks noChangeShapeType="1"/>
          </p:cNvCxnSpPr>
          <p:nvPr/>
        </p:nvCxnSpPr>
        <p:spPr bwMode="auto">
          <a:xfrm>
            <a:off x="2400300" y="4975225"/>
            <a:ext cx="373063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7" name="TextBox 16"/>
          <p:cNvSpPr txBox="1"/>
          <p:nvPr/>
        </p:nvSpPr>
        <p:spPr>
          <a:xfrm>
            <a:off x="2214563" y="4951413"/>
            <a:ext cx="752475" cy="307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dirty="0"/>
              <a:t>56 mm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74209" y="609600"/>
            <a:ext cx="2967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Nominal design at 7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227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ea typeface="ＭＳ Ｐゴシック" charset="-128"/>
                <a:cs typeface="ＭＳ Ｐゴシック" charset="-128"/>
              </a:rPr>
              <a:t>Quench Limit of LHC Super-Conducting Magnets</a:t>
            </a:r>
            <a:br>
              <a:rPr lang="en-US" sz="2400" dirty="0" smtClean="0">
                <a:ea typeface="ＭＳ Ｐゴシック" charset="-128"/>
                <a:cs typeface="ＭＳ Ｐゴシック" charset="-128"/>
              </a:rPr>
            </a:br>
            <a:endParaRPr lang="en-US" sz="24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795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04/10/2011</a:t>
            </a:r>
            <a:endParaRPr lang="en-US"/>
          </a:p>
        </p:txBody>
      </p:sp>
      <p:pic>
        <p:nvPicPr>
          <p:cNvPr id="33796" name="Picture 4"/>
          <p:cNvPicPr>
            <a:picLocks noChangeAspect="1"/>
          </p:cNvPicPr>
          <p:nvPr/>
        </p:nvPicPr>
        <p:blipFill>
          <a:blip r:embed="rId3"/>
          <a:srcRect t="2966"/>
          <a:stretch>
            <a:fillRect/>
          </a:stretch>
        </p:blipFill>
        <p:spPr bwMode="auto">
          <a:xfrm>
            <a:off x="0" y="1077913"/>
            <a:ext cx="9144000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54250"/>
            <a:ext cx="39465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1395532" y="1316038"/>
            <a:ext cx="890350" cy="7489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1800" b="0" dirty="0"/>
              <a:t>Beam</a:t>
            </a:r>
            <a:endParaRPr lang="en-US" sz="1800" b="0" dirty="0" smtClean="0"/>
          </a:p>
          <a:p>
            <a:pPr algn="ctr">
              <a:spcBef>
                <a:spcPts val="84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6.2 </a:t>
            </a:r>
            <a:r>
              <a:rPr lang="en-US" sz="1800" dirty="0">
                <a:solidFill>
                  <a:srgbClr val="FF0000"/>
                </a:solidFill>
              </a:rPr>
              <a:t>MJ</a:t>
            </a:r>
          </a:p>
        </p:txBody>
      </p:sp>
      <p:sp>
        <p:nvSpPr>
          <p:cNvPr id="33799" name="TextBox 7"/>
          <p:cNvSpPr txBox="1">
            <a:spLocks noChangeArrowheads="1"/>
          </p:cNvSpPr>
          <p:nvPr/>
        </p:nvSpPr>
        <p:spPr bwMode="auto">
          <a:xfrm>
            <a:off x="203113" y="5372100"/>
            <a:ext cx="1784525" cy="112851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1800" b="0" dirty="0"/>
              <a:t>SC Coil:</a:t>
            </a:r>
          </a:p>
          <a:p>
            <a:pPr algn="ctr">
              <a:spcBef>
                <a:spcPts val="840"/>
              </a:spcBef>
            </a:pPr>
            <a:r>
              <a:rPr lang="en-US" sz="1800" b="0" dirty="0"/>
              <a:t>quench limit</a:t>
            </a:r>
            <a:endParaRPr lang="en-US" sz="1800" b="0" dirty="0" smtClean="0"/>
          </a:p>
          <a:p>
            <a:pPr algn="ctr">
              <a:spcBef>
                <a:spcPts val="84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15-100 </a:t>
            </a:r>
            <a:r>
              <a:rPr lang="en-US" sz="1800" dirty="0">
                <a:solidFill>
                  <a:srgbClr val="FF0000"/>
                </a:solidFill>
              </a:rPr>
              <a:t>mJ/cm</a:t>
            </a:r>
            <a:r>
              <a:rPr lang="en-US" sz="1800" baseline="30000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0" name="Straight Arrow Connector 9"/>
          <p:cNvCxnSpPr>
            <a:stCxn id="33798" idx="2"/>
          </p:cNvCxnSpPr>
          <p:nvPr/>
        </p:nvCxnSpPr>
        <p:spPr bwMode="auto">
          <a:xfrm rot="16200000" flipH="1">
            <a:off x="963027" y="2942641"/>
            <a:ext cx="2548312" cy="792952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7440000">
              <a:srgbClr val="FFFFFF">
                <a:alpha val="43000"/>
              </a:srgbClr>
            </a:outerShdw>
          </a:effectLst>
        </p:spPr>
      </p:cxnSp>
      <p:cxnSp>
        <p:nvCxnSpPr>
          <p:cNvPr id="12" name="Straight Arrow Connector 11"/>
          <p:cNvCxnSpPr>
            <a:stCxn id="33799" idx="0"/>
          </p:cNvCxnSpPr>
          <p:nvPr/>
        </p:nvCxnSpPr>
        <p:spPr bwMode="auto">
          <a:xfrm rot="5400000" flipH="1" flipV="1">
            <a:off x="1327951" y="4415639"/>
            <a:ext cx="723887" cy="1189036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9900000" algn="br">
              <a:srgbClr val="FFFFFF">
                <a:alpha val="43000"/>
              </a:srgbClr>
            </a:outerShdw>
          </a:effectLst>
        </p:spPr>
      </p:cxnSp>
      <p:cxnSp>
        <p:nvCxnSpPr>
          <p:cNvPr id="33802" name="Straight Arrow Connector 14"/>
          <p:cNvCxnSpPr>
            <a:cxnSpLocks noChangeShapeType="1"/>
          </p:cNvCxnSpPr>
          <p:nvPr/>
        </p:nvCxnSpPr>
        <p:spPr bwMode="auto">
          <a:xfrm>
            <a:off x="2400300" y="4975225"/>
            <a:ext cx="373063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7" name="TextBox 16"/>
          <p:cNvSpPr txBox="1"/>
          <p:nvPr/>
        </p:nvSpPr>
        <p:spPr>
          <a:xfrm>
            <a:off x="2214563" y="4951413"/>
            <a:ext cx="752475" cy="307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dirty="0"/>
              <a:t>56 mm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222" y="609600"/>
            <a:ext cx="404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Situation at 3.5 </a:t>
            </a:r>
            <a:r>
              <a:rPr lang="en-US" dirty="0" err="1" smtClean="0"/>
              <a:t>TeV</a:t>
            </a:r>
            <a:r>
              <a:rPr lang="en-US" dirty="0" smtClean="0"/>
              <a:t> (on September 26, 2010)</a:t>
            </a:r>
            <a:endParaRPr lang="en-US" dirty="0"/>
          </a:p>
        </p:txBody>
      </p:sp>
      <p:grpSp>
        <p:nvGrpSpPr>
          <p:cNvPr id="2" name="Group 18"/>
          <p:cNvGrpSpPr/>
          <p:nvPr/>
        </p:nvGrpSpPr>
        <p:grpSpPr>
          <a:xfrm>
            <a:off x="1987638" y="1690500"/>
            <a:ext cx="4565562" cy="4302988"/>
            <a:chOff x="1987638" y="1690500"/>
            <a:chExt cx="4565562" cy="4302988"/>
          </a:xfrm>
        </p:grpSpPr>
        <p:cxnSp>
          <p:nvCxnSpPr>
            <p:cNvPr id="15" name="Elbow Connector 14"/>
            <p:cNvCxnSpPr>
              <a:stCxn id="33798" idx="3"/>
              <a:endCxn id="33799" idx="3"/>
            </p:cNvCxnSpPr>
            <p:nvPr/>
          </p:nvCxnSpPr>
          <p:spPr bwMode="auto">
            <a:xfrm flipH="1">
              <a:off x="1987638" y="1690500"/>
              <a:ext cx="298244" cy="4245857"/>
            </a:xfrm>
            <a:prstGeom prst="bentConnector3">
              <a:avLst>
                <a:gd name="adj1" fmla="val -287186"/>
              </a:avLst>
            </a:prstGeom>
            <a:solidFill>
              <a:schemeClr val="accent1"/>
            </a:solidFill>
            <a:ln w="57150" cap="sq" cmpd="sng" algn="ctr">
              <a:solidFill>
                <a:srgbClr val="FFFFFF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3733800" y="4239161"/>
              <a:ext cx="2819400" cy="17543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/>
              <a:r>
                <a:rPr lang="en-US" sz="1800" dirty="0" smtClean="0"/>
                <a:t>LHC beam is about </a:t>
              </a:r>
              <a:r>
                <a:rPr lang="en-US" sz="1800" dirty="0" smtClean="0">
                  <a:solidFill>
                    <a:srgbClr val="FF0000"/>
                  </a:solidFill>
                </a:rPr>
                <a:t>60,000,000 times above quench limit </a:t>
              </a:r>
              <a:r>
                <a:rPr lang="en-US" sz="1800" dirty="0" smtClean="0"/>
                <a:t>of super-conducting magnets (per cm</a:t>
              </a:r>
              <a:r>
                <a:rPr lang="en-US" sz="1800" baseline="30000" dirty="0" smtClean="0"/>
                <a:t>3</a:t>
              </a:r>
              <a:r>
                <a:rPr lang="en-US" sz="1800" dirty="0" smtClean="0"/>
                <a:t>)! Of course, diluted…</a:t>
              </a:r>
              <a:endParaRPr lang="en-US" sz="18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572000" y="2667000"/>
            <a:ext cx="350519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Not a single beam-induced quench at 3.5 </a:t>
            </a:r>
            <a:r>
              <a:rPr lang="en-US" sz="1800" b="1" dirty="0" err="1" smtClean="0">
                <a:solidFill>
                  <a:srgbClr val="FF0000"/>
                </a:solidFill>
              </a:rPr>
              <a:t>TeV</a:t>
            </a:r>
            <a:r>
              <a:rPr lang="en-US" sz="1800" b="1" dirty="0" smtClean="0">
                <a:solidFill>
                  <a:srgbClr val="FF0000"/>
                </a:solidFill>
              </a:rPr>
              <a:t> yet!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4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04/10/2011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6261" cy="2490279"/>
          </a:xfrm>
          <a:prstGeom prst="rect">
            <a:avLst/>
          </a:prstGeom>
        </p:spPr>
      </p:pic>
      <p:pic>
        <p:nvPicPr>
          <p:cNvPr id="11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010" t="14734" r="9669" b="44181"/>
          <a:stretch/>
        </p:blipFill>
        <p:spPr>
          <a:xfrm>
            <a:off x="16820" y="2489918"/>
            <a:ext cx="9107138" cy="2880400"/>
          </a:xfrm>
        </p:spPr>
      </p:pic>
      <p:cxnSp>
        <p:nvCxnSpPr>
          <p:cNvPr id="12" name="Straight Arrow Connector 11"/>
          <p:cNvCxnSpPr/>
          <p:nvPr/>
        </p:nvCxnSpPr>
        <p:spPr bwMode="auto">
          <a:xfrm>
            <a:off x="1564400" y="3282028"/>
            <a:ext cx="280839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076610" y="2921978"/>
            <a:ext cx="0" cy="151221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340230" y="5452424"/>
            <a:ext cx="856919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Loss rate:	</a:t>
            </a:r>
          </a:p>
          <a:p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2400" b="1" dirty="0" smtClean="0">
                <a:solidFill>
                  <a:srgbClr val="FF0000"/>
                </a:solidFill>
              </a:rPr>
              <a:t>9e11 p/s @ 3.5 </a:t>
            </a:r>
            <a:r>
              <a:rPr lang="en-US" sz="2400" b="1" dirty="0" err="1" smtClean="0">
                <a:solidFill>
                  <a:srgbClr val="FF0000"/>
                </a:solidFill>
              </a:rPr>
              <a:t>TeV</a:t>
            </a:r>
            <a:r>
              <a:rPr lang="en-US" sz="2400" b="1" dirty="0" smtClean="0">
                <a:solidFill>
                  <a:srgbClr val="FF0000"/>
                </a:solidFill>
              </a:rPr>
              <a:t> 		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	   505 kW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85599" y="922939"/>
            <a:ext cx="36238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16 bunches, 3.5 </a:t>
            </a:r>
            <a:r>
              <a:rPr lang="en-US" dirty="0" err="1" smtClean="0"/>
              <a:t>TeV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Provoked beam loss:</a:t>
            </a:r>
            <a:r>
              <a:rPr lang="en-US" dirty="0"/>
              <a:t> </a:t>
            </a:r>
            <a:r>
              <a:rPr lang="en-US" dirty="0" smtClean="0"/>
              <a:t>beam blow up on 1/3 resonance</a:t>
            </a:r>
            <a:endParaRPr lang="en-US" dirty="0"/>
          </a:p>
        </p:txBody>
      </p:sp>
      <p:pic>
        <p:nvPicPr>
          <p:cNvPr id="15" name="Content Placeholder 6" descr="lcoll_logo3 [Converted] mediu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109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Leakage into SC Magnets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04/10/2011</a:t>
            </a:r>
            <a:endParaRPr lang="en-US" dirty="0"/>
          </a:p>
        </p:txBody>
      </p:sp>
      <p:pic>
        <p:nvPicPr>
          <p:cNvPr id="11" name="Picture 10" descr="fig-rwa-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77" y="785356"/>
            <a:ext cx="7621752" cy="47944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13360" y="5669403"/>
            <a:ext cx="71667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3.5 </a:t>
            </a:r>
            <a:r>
              <a:rPr lang="en-US" dirty="0" err="1" smtClean="0"/>
              <a:t>TeV</a:t>
            </a:r>
            <a:r>
              <a:rPr lang="en-US" dirty="0" smtClean="0"/>
              <a:t> operational collimator settings (not best possible)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No quench of any magnet!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8" name="Content Placeholder 6" descr="lcoll_logo3 [Converted] medi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xplosion 1 2"/>
          <p:cNvSpPr/>
          <p:nvPr/>
        </p:nvSpPr>
        <p:spPr bwMode="auto">
          <a:xfrm>
            <a:off x="6003301" y="2319683"/>
            <a:ext cx="1206955" cy="1437989"/>
          </a:xfrm>
          <a:prstGeom prst="irregularSeal1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027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04/10/2011</a:t>
            </a:r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20090" cy="223491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029304" y="1400080"/>
            <a:ext cx="4006745" cy="1129059"/>
            <a:chOff x="3732696" y="5296926"/>
            <a:chExt cx="5411304" cy="152484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2696" y="5296926"/>
              <a:ext cx="5411304" cy="1524849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 bwMode="auto">
            <a:xfrm>
              <a:off x="3787911" y="6206435"/>
              <a:ext cx="5303354" cy="265043"/>
            </a:xfrm>
            <a:prstGeom prst="rect">
              <a:avLst/>
            </a:prstGeom>
            <a:noFill/>
            <a:ln w="57150" cap="sq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23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-18383" t="8815" r="-218" b="3040"/>
          <a:stretch/>
        </p:blipFill>
        <p:spPr>
          <a:xfrm>
            <a:off x="-999915" y="2529139"/>
            <a:ext cx="6336880" cy="4000838"/>
          </a:xfrm>
        </p:spPr>
      </p:pic>
      <p:sp>
        <p:nvSpPr>
          <p:cNvPr id="12" name="TextBox 11"/>
          <p:cNvSpPr txBox="1"/>
          <p:nvPr/>
        </p:nvSpPr>
        <p:spPr>
          <a:xfrm>
            <a:off x="6282426" y="2506434"/>
            <a:ext cx="2714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Settings in nominal beam sigma at 3.5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91960" y="5476468"/>
            <a:ext cx="35134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Settings in mm at 3.5 </a:t>
            </a:r>
            <a:r>
              <a:rPr lang="en-US" dirty="0" err="1" smtClean="0"/>
              <a:t>TeV</a:t>
            </a:r>
            <a:r>
              <a:rPr lang="en-US" dirty="0" smtClean="0"/>
              <a:t> for tightest collimator settings achieved (beam 1)</a:t>
            </a:r>
            <a:endParaRPr lang="en-US" dirty="0"/>
          </a:p>
        </p:txBody>
      </p:sp>
      <p:pic>
        <p:nvPicPr>
          <p:cNvPr id="25" name="Content Placeholder 6" descr="lcoll_logo3 [Converted] mediu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42783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1128</Words>
  <Application>Microsoft Macintosh PowerPoint</Application>
  <PresentationFormat>On-screen Show (4:3)</PresentationFormat>
  <Paragraphs>145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Pixel</vt:lpstr>
      <vt:lpstr>1_Default Design</vt:lpstr>
      <vt:lpstr>Scope of the Meeting: the Framework of the Collimation Project</vt:lpstr>
      <vt:lpstr>The Collimation Project Team &amp; Close Collaborators</vt:lpstr>
      <vt:lpstr>The Last Phase 1 Collimator</vt:lpstr>
      <vt:lpstr>Many PhD‘s &amp; Fellows Related to Collimation</vt:lpstr>
      <vt:lpstr>Quench Limit of LHC Super-Conducting Magnets </vt:lpstr>
      <vt:lpstr>Quench Limit of LHC Super-Conducting Magnets </vt:lpstr>
      <vt:lpstr>PowerPoint Presentation</vt:lpstr>
      <vt:lpstr>Leakage into SC Magnets</vt:lpstr>
      <vt:lpstr>PowerPoint Presentation</vt:lpstr>
      <vt:lpstr>Observed Losses (Normalized to Primary Collimator)</vt:lpstr>
      <vt:lpstr>(In) Efficiency Reached (Coll  SC Magnet)</vt:lpstr>
      <vt:lpstr>LHC Collimation Status &amp; Outlook</vt:lpstr>
      <vt:lpstr>Work Ahead for DS Collimation Concept</vt:lpstr>
      <vt:lpstr>Collimation Work Organization </vt:lpstr>
      <vt:lpstr>Upgrade Dispersion Suppressors</vt:lpstr>
      <vt:lpstr>Conclusion</vt:lpstr>
      <vt:lpstr>Thank you</vt:lpstr>
      <vt:lpstr>DS Upgrade Technical Feasibility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Wolfgang ASSMANN</dc:creator>
  <cp:lastModifiedBy>Ralph Assmann</cp:lastModifiedBy>
  <cp:revision>54</cp:revision>
  <dcterms:created xsi:type="dcterms:W3CDTF">2011-05-31T10:46:17Z</dcterms:created>
  <dcterms:modified xsi:type="dcterms:W3CDTF">2011-10-04T20:59:50Z</dcterms:modified>
</cp:coreProperties>
</file>