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22.bin" ContentType="application/vnd.openxmlformats-officedocument.oleObject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embeddings/Microsoft_Equation8.bin" ContentType="application/vnd.openxmlformats-officedocument.oleObject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Default Extension="wmf" ContentType="image/x-wmf"/>
  <Override PartName="/ppt/embeddings/Microsoft_Equation12.bin" ContentType="application/vnd.openxmlformats-officedocument.oleObject"/>
  <Override PartName="/ppt/embeddings/Microsoft_Equation20.bin" ContentType="application/vnd.openxmlformats-officedocument.oleObject"/>
  <Override PartName="/ppt/embeddings/Microsoft_Equation19.bin" ContentType="application/vnd.openxmlformats-officedocument.oleObject"/>
  <Override PartName="/ppt/embeddings/Microsoft_Equation11.bin" ContentType="application/vnd.openxmlformats-officedocument.oleObject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embeddings/Microsoft_Equation23.bin" ContentType="application/vnd.openxmlformats-officedocument.oleObject"/>
  <Override PartName="/ppt/embeddings/Microsoft_Equation5.bin" ContentType="application/vnd.openxmlformats-officedocument.oleObject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Microsoft_Equation18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embeddings/Microsoft_Equation24.bin" ContentType="application/vnd.openxmlformats-officedocument.oleObject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embeddings/Microsoft_Equation3.bin" ContentType="application/vnd.openxmlformats-officedocument.oleObject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embeddings/Microsoft_Equation25.bin" ContentType="application/vnd.openxmlformats-officedocument.oleObject"/>
  <Override PartName="/ppt/embeddings/Microsoft_Equation16.bin" ContentType="application/vnd.openxmlformats-officedocument.oleObject"/>
  <Default Extension="xml" ContentType="application/xml"/>
  <Override PartName="/ppt/embeddings/Microsoft_Equation14.bin" ContentType="application/vnd.openxmlformats-officedocument.oleObject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Default Extension="xlsx" ContentType="application/vnd.openxmlformats-officedocument.spreadsheetml.sheet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oleObject1.bin" ContentType="application/vnd.openxmlformats-officedocument.oleObject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embeddings/Microsoft_Equation7.bin" ContentType="application/vnd.openxmlformats-officedocument.oleObject"/>
  <Override PartName="/ppt/slideLayouts/slideLayout1.xml" ContentType="application/vnd.openxmlformats-officedocument.presentationml.slideLayout+xml"/>
  <Override PartName="/ppt/embeddings/Microsoft_Equation13.bin" ContentType="application/vnd.openxmlformats-officedocument.oleObject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Layouts/slideLayout11.xml" ContentType="application/vnd.openxmlformats-officedocument.presentationml.slideLayout+xml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6.bin" ContentType="application/vnd.openxmlformats-officedocument.oleObject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embeddings/Microsoft_Equation17.bin" ContentType="application/vnd.openxmlformats-officedocument.oleObject"/>
  <Override PartName="/ppt/slides/slide32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embeddings/Microsoft_Equation21.bin" ContentType="application/vnd.openxmlformats-officedocument.oleObject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397" r:id="rId2"/>
    <p:sldId id="404" r:id="rId3"/>
    <p:sldId id="443" r:id="rId4"/>
    <p:sldId id="415" r:id="rId5"/>
    <p:sldId id="405" r:id="rId6"/>
    <p:sldId id="457" r:id="rId7"/>
    <p:sldId id="458" r:id="rId8"/>
    <p:sldId id="459" r:id="rId9"/>
    <p:sldId id="460" r:id="rId10"/>
    <p:sldId id="451" r:id="rId11"/>
    <p:sldId id="452" r:id="rId12"/>
    <p:sldId id="454" r:id="rId13"/>
    <p:sldId id="456" r:id="rId14"/>
    <p:sldId id="426" r:id="rId15"/>
    <p:sldId id="427" r:id="rId16"/>
    <p:sldId id="409" r:id="rId17"/>
    <p:sldId id="416" r:id="rId18"/>
    <p:sldId id="424" r:id="rId19"/>
    <p:sldId id="401" r:id="rId20"/>
    <p:sldId id="402" r:id="rId21"/>
    <p:sldId id="425" r:id="rId22"/>
    <p:sldId id="399" r:id="rId23"/>
    <p:sldId id="428" r:id="rId24"/>
    <p:sldId id="413" r:id="rId25"/>
    <p:sldId id="419" r:id="rId26"/>
    <p:sldId id="420" r:id="rId27"/>
    <p:sldId id="421" r:id="rId28"/>
    <p:sldId id="417" r:id="rId29"/>
    <p:sldId id="438" r:id="rId30"/>
    <p:sldId id="440" r:id="rId31"/>
    <p:sldId id="439" r:id="rId32"/>
    <p:sldId id="433" r:id="rId33"/>
    <p:sldId id="461" r:id="rId34"/>
    <p:sldId id="434" r:id="rId35"/>
    <p:sldId id="436" r:id="rId36"/>
    <p:sldId id="437" r:id="rId37"/>
    <p:sldId id="441" r:id="rId38"/>
    <p:sldId id="442" r:id="rId39"/>
    <p:sldId id="412" r:id="rId40"/>
    <p:sldId id="462" r:id="rId41"/>
  </p:sldIdLst>
  <p:sldSz cx="9144000" cy="6858000" type="screen4x3"/>
  <p:notesSz cx="10234613" cy="70993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clrMru>
    <a:srgbClr val="009900"/>
    <a:srgbClr val="0000FF"/>
    <a:srgbClr val="F73703"/>
    <a:srgbClr val="FFFF00"/>
    <a:srgbClr val="66FFFF"/>
    <a:srgbClr val="CC0000"/>
    <a:srgbClr val="FFCC00"/>
    <a:srgbClr val="00CC00"/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1777" autoAdjust="0"/>
    <p:restoredTop sz="94660" autoAdjust="0"/>
  </p:normalViewPr>
  <p:slideViewPr>
    <p:cSldViewPr>
      <p:cViewPr>
        <p:scale>
          <a:sx n="100" d="100"/>
          <a:sy n="100" d="100"/>
        </p:scale>
        <p:origin x="-1312" y="-5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51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presProps" Target="pres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notesMaster" Target="notesMasters/notesMaster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printerSettings" Target="printerSettings/printerSettings1.bin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ict"/><Relationship Id="rId1" Type="http://schemas.openxmlformats.org/officeDocument/2006/relationships/image" Target="../media/image9.wmf"/><Relationship Id="rId2" Type="http://schemas.openxmlformats.org/officeDocument/2006/relationships/image" Target="../media/image10.wmf"/><Relationship Id="rId3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ict"/><Relationship Id="rId3" Type="http://schemas.openxmlformats.org/officeDocument/2006/relationships/image" Target="../media/image42.pict"/><Relationship Id="rId1" Type="http://schemas.openxmlformats.org/officeDocument/2006/relationships/image" Target="../media/image40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ict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ict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ict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ict"/><Relationship Id="rId1" Type="http://schemas.openxmlformats.org/officeDocument/2006/relationships/image" Target="../media/image17.pict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ict"/><Relationship Id="rId1" Type="http://schemas.openxmlformats.org/officeDocument/2006/relationships/image" Target="../media/image20.pict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ict"/><Relationship Id="rId3" Type="http://schemas.openxmlformats.org/officeDocument/2006/relationships/image" Target="../media/image26.pict"/><Relationship Id="rId1" Type="http://schemas.openxmlformats.org/officeDocument/2006/relationships/image" Target="../media/image24.pict"/></Relationships>
</file>

<file path=ppt/drawings/_rels/vmlDrawing6.vml.rels><?xml version="1.0" encoding="UTF-8" standalone="yes"?>
<Relationships xmlns="http://schemas.openxmlformats.org/package/2006/relationships"><Relationship Id="rId4" Type="http://schemas.openxmlformats.org/officeDocument/2006/relationships/image" Target="../media/image32.pict"/><Relationship Id="rId1" Type="http://schemas.openxmlformats.org/officeDocument/2006/relationships/image" Target="../media/image29.pict"/><Relationship Id="rId2" Type="http://schemas.openxmlformats.org/officeDocument/2006/relationships/image" Target="../media/image30.pict"/><Relationship Id="rId3" Type="http://schemas.openxmlformats.org/officeDocument/2006/relationships/image" Target="../media/image31.pict"/><Relationship Id="rId5" Type="http://schemas.openxmlformats.org/officeDocument/2006/relationships/image" Target="../media/image33.pict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ict"/><Relationship Id="rId3" Type="http://schemas.openxmlformats.org/officeDocument/2006/relationships/image" Target="../media/image35.pict"/><Relationship Id="rId1" Type="http://schemas.openxmlformats.org/officeDocument/2006/relationships/image" Target="../media/image31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8" tIns="47665" rIns="95328" bIns="47665" numCol="1" anchor="t" anchorCtr="0" compatLnSpc="1">
            <a:prstTxWarp prst="textNoShape">
              <a:avLst/>
            </a:prstTxWarp>
          </a:bodyPr>
          <a:lstStyle>
            <a:lvl1pPr defTabSz="954088">
              <a:defRPr sz="1300" b="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5963" y="0"/>
            <a:ext cx="44370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8" tIns="47665" rIns="95328" bIns="47665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 b="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8" tIns="47665" rIns="95328" bIns="47665" numCol="1" anchor="b" anchorCtr="0" compatLnSpc="1">
            <a:prstTxWarp prst="textNoShape">
              <a:avLst/>
            </a:prstTxWarp>
          </a:bodyPr>
          <a:lstStyle>
            <a:lvl1pPr defTabSz="954088">
              <a:defRPr sz="1300" b="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5963" y="6743700"/>
            <a:ext cx="44370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28" tIns="47665" rIns="95328" bIns="47665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 b="0" smtClean="0">
                <a:latin typeface="Arial" charset="0"/>
              </a:defRPr>
            </a:lvl1pPr>
          </a:lstStyle>
          <a:p>
            <a:pPr>
              <a:defRPr/>
            </a:pPr>
            <a:fld id="{600C647F-A577-41AE-B3FF-5E24FA7189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7550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3275" y="531813"/>
            <a:ext cx="3549650" cy="2662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3938" y="3371850"/>
            <a:ext cx="8186737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755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EE0E3379-9D8B-4723-A297-375BD20DED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52F89-5EA7-214B-9387-5A4526F9441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AF5F7-AE97-48A6-82F1-3129AC64A0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8A6C6-4C42-4B93-9773-558698B6F0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A168A-C42A-427D-80CB-B87A563D17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873D5-3FD6-49E4-A73C-E93CAF1668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883FA-ACCC-4621-B079-FC697F377B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43823-61B4-4CB9-A65B-9B0407EC8D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0E7A3-2301-464F-9479-077278918D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1F07C-AE34-4454-A034-C77AD30450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9D343-2C1F-4A37-BAD1-C2FE44ED92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AFE63-578E-459D-B72D-9F44488693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2F847-3E72-41D2-870D-9382A92354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6A14C-8110-400A-B537-C59DFFDB1F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392CC83A-8B08-41E0-8DCE-10DC218A76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22.png"/><Relationship Id="rId5" Type="http://schemas.openxmlformats.org/officeDocument/2006/relationships/oleObject" Target="../embeddings/Microsoft_Equation8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0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9.bin"/><Relationship Id="rId5" Type="http://schemas.openxmlformats.org/officeDocument/2006/relationships/oleObject" Target="../embeddings/Microsoft_Equation1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3.bin"/><Relationship Id="rId5" Type="http://schemas.openxmlformats.org/officeDocument/2006/relationships/oleObject" Target="../embeddings/Microsoft_Equation14.bin"/><Relationship Id="rId7" Type="http://schemas.openxmlformats.org/officeDocument/2006/relationships/oleObject" Target="../embeddings/Microsoft_Equation16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12.bin"/><Relationship Id="rId6" Type="http://schemas.openxmlformats.org/officeDocument/2006/relationships/oleObject" Target="../embeddings/Microsoft_Equation15.bin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19.bin"/><Relationship Id="rId4" Type="http://schemas.openxmlformats.org/officeDocument/2006/relationships/oleObject" Target="../embeddings/Microsoft_Equation17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36.png"/><Relationship Id="rId5" Type="http://schemas.openxmlformats.org/officeDocument/2006/relationships/oleObject" Target="../embeddings/Microsoft_Equation18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20.bin"/><Relationship Id="rId1" Type="http://schemas.openxmlformats.org/officeDocument/2006/relationships/vmlDrawing" Target="../drawings/vmlDrawing8.v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9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1.xml"/><Relationship Id="rId5" Type="http://schemas.openxmlformats.org/officeDocument/2006/relationships/oleObject" Target="../embeddings/Microsoft_Equation21.bin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24.bin"/><Relationship Id="rId4" Type="http://schemas.openxmlformats.org/officeDocument/2006/relationships/oleObject" Target="../embeddings/Microsoft_Equation22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43.png"/><Relationship Id="rId5" Type="http://schemas.openxmlformats.org/officeDocument/2006/relationships/oleObject" Target="../embeddings/Microsoft_Equation23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1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50.png"/><Relationship Id="rId5" Type="http://schemas.openxmlformats.org/officeDocument/2006/relationships/oleObject" Target="../embeddings/Microsoft_Equation25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package" Target="../embeddings/Microsoft_Excel_Sheet1.xlsx"/><Relationship Id="rId1" Type="http://schemas.openxmlformats.org/officeDocument/2006/relationships/vmlDrawing" Target="../drawings/vmlDrawing12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package" Target="../embeddings/Microsoft_Excel_Sheet2.xlsx"/><Relationship Id="rId1" Type="http://schemas.openxmlformats.org/officeDocument/2006/relationships/vmlDrawing" Target="../drawings/vmlDrawing13.v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3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tiff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df"/><Relationship Id="rId4" Type="http://schemas.openxmlformats.org/officeDocument/2006/relationships/image" Target="../media/image58.png"/><Relationship Id="rId10" Type="http://schemas.openxmlformats.org/officeDocument/2006/relationships/image" Target="../media/image64.png"/><Relationship Id="rId5" Type="http://schemas.openxmlformats.org/officeDocument/2006/relationships/image" Target="../media/image59.png"/><Relationship Id="rId7" Type="http://schemas.openxmlformats.org/officeDocument/2006/relationships/image" Target="../media/image61.png"/><Relationship Id="rId1" Type="http://schemas.openxmlformats.org/officeDocument/2006/relationships/video" Target="file://localhost/Users/bholzer/Documents/LHC_Nb3Sn_Dipoles/3Res_c_Animation.avi" TargetMode="External"/><Relationship Id="rId2" Type="http://schemas.openxmlformats.org/officeDocument/2006/relationships/video" Target="file://localhost/Users/bholzer/Documents/LHC_Nb3Sn_Dipoles/3Res_b_Animation.avi" TargetMode="External"/><Relationship Id="rId9" Type="http://schemas.openxmlformats.org/officeDocument/2006/relationships/image" Target="../media/image63.png"/><Relationship Id="rId3" Type="http://schemas.openxmlformats.org/officeDocument/2006/relationships/slideLayout" Target="../slideLayouts/slideLayout6.xml"/><Relationship Id="rId6" Type="http://schemas.openxmlformats.org/officeDocument/2006/relationships/image" Target="../media/image60.pdf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7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df"/><Relationship Id="rId3" Type="http://schemas.openxmlformats.org/officeDocument/2006/relationships/image" Target="../media/image66.png"/><Relationship Id="rId5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pdf"/><Relationship Id="rId3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3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tiff"/><Relationship Id="rId3" Type="http://schemas.openxmlformats.org/officeDocument/2006/relationships/image" Target="../media/image77.pdf"/><Relationship Id="rId5" Type="http://schemas.openxmlformats.org/officeDocument/2006/relationships/image" Target="../media/image5.pd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df"/><Relationship Id="rId3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3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3.bin"/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Relationship Id="rId5" Type="http://schemas.openxmlformats.org/officeDocument/2006/relationships/oleObject" Target="../embeddings/Microsoft_Equation2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4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df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6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5.bin"/><Relationship Id="rId5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5" descr="Untitl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Explosion 1 17"/>
          <p:cNvSpPr/>
          <p:nvPr/>
        </p:nvSpPr>
        <p:spPr>
          <a:xfrm>
            <a:off x="6400800" y="2514600"/>
            <a:ext cx="500063" cy="500063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 dirty="0" smtClean="0"/>
          </a:p>
          <a:p>
            <a:pPr algn="ctr">
              <a:defRPr/>
            </a:pPr>
            <a:endParaRPr/>
          </a:p>
          <a:p>
            <a:pPr algn="ctr">
              <a:defRPr/>
            </a:pPr>
            <a:endParaRPr/>
          </a:p>
          <a:p>
            <a:pPr algn="ctr">
              <a:defRPr/>
            </a:pPr>
            <a:endParaRPr/>
          </a:p>
          <a:p>
            <a:pPr algn="ctr">
              <a:defRPr/>
            </a:pPr>
            <a:endParaRPr lang="en-GB" sz="1800" b="0" i="0" dirty="0"/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3419475" y="1125538"/>
            <a:ext cx="2203450" cy="641350"/>
          </a:xfrm>
          <a:prstGeom prst="rect">
            <a:avLst/>
          </a:prstGeom>
          <a:solidFill>
            <a:srgbClr val="FFFFFF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de-DE" sz="1800" dirty="0">
                <a:solidFill>
                  <a:srgbClr val="0000FF"/>
                </a:solidFill>
                <a:latin typeface="Comic Sans MS" pitchFamily="-105" charset="0"/>
              </a:rPr>
              <a:t>Bernhard Holzer, </a:t>
            </a:r>
          </a:p>
          <a:p>
            <a:pPr algn="ctr"/>
            <a:r>
              <a:rPr lang="de-DE" sz="1800" dirty="0" smtClean="0">
                <a:solidFill>
                  <a:srgbClr val="0000FF"/>
                </a:solidFill>
                <a:latin typeface="Comic Sans MS" pitchFamily="-105" charset="0"/>
              </a:rPr>
              <a:t>CERN </a:t>
            </a:r>
            <a:endParaRPr lang="de-DE" sz="1800" dirty="0">
              <a:solidFill>
                <a:srgbClr val="0000FF"/>
              </a:solidFill>
              <a:latin typeface="Comic Sans MS" pitchFamily="-105" charset="0"/>
            </a:endParaRPr>
          </a:p>
        </p:txBody>
      </p:sp>
      <p:pic>
        <p:nvPicPr>
          <p:cNvPr id="54277" name="Picture 5" descr="Lumi_2000_slsr"/>
          <p:cNvPicPr>
            <a:picLocks noChangeAspect="1" noChangeArrowheads="1"/>
          </p:cNvPicPr>
          <p:nvPr/>
        </p:nvPicPr>
        <p:blipFill>
          <a:blip r:embed="rId3">
            <a:lum bright="100000" contrast="94000"/>
            <a:alphaModFix amt="50000"/>
          </a:blip>
          <a:srcRect b="2888"/>
          <a:stretch>
            <a:fillRect/>
          </a:stretch>
        </p:blipFill>
        <p:spPr bwMode="auto">
          <a:xfrm rot="5400000">
            <a:off x="3830637" y="1582738"/>
            <a:ext cx="140652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2895600" y="5410200"/>
            <a:ext cx="303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b="0" i="0" dirty="0">
                <a:solidFill>
                  <a:srgbClr val="FF0000"/>
                </a:solidFill>
                <a:latin typeface="Arial" pitchFamily="-105" charset="0"/>
              </a:rPr>
              <a:t>*</a:t>
            </a:r>
          </a:p>
        </p:txBody>
      </p:sp>
      <p:sp>
        <p:nvSpPr>
          <p:cNvPr id="18" name="Explosion 1 17"/>
          <p:cNvSpPr/>
          <p:nvPr/>
        </p:nvSpPr>
        <p:spPr>
          <a:xfrm>
            <a:off x="2511425" y="2281238"/>
            <a:ext cx="500063" cy="500062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/>
          </a:p>
        </p:txBody>
      </p:sp>
      <p:sp>
        <p:nvSpPr>
          <p:cNvPr id="54280" name="TextBox 58"/>
          <p:cNvSpPr txBox="1">
            <a:spLocks noChangeArrowheads="1"/>
          </p:cNvSpPr>
          <p:nvPr/>
        </p:nvSpPr>
        <p:spPr bwMode="auto">
          <a:xfrm>
            <a:off x="2484438" y="2346325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/>
              <a:t>IP5</a:t>
            </a:r>
          </a:p>
        </p:txBody>
      </p:sp>
      <p:sp>
        <p:nvSpPr>
          <p:cNvPr id="2" name="Explosion 1 17"/>
          <p:cNvSpPr/>
          <p:nvPr/>
        </p:nvSpPr>
        <p:spPr>
          <a:xfrm>
            <a:off x="5584825" y="4797425"/>
            <a:ext cx="500063" cy="500063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/>
          </a:p>
        </p:txBody>
      </p:sp>
      <p:sp>
        <p:nvSpPr>
          <p:cNvPr id="54282" name="TextBox 58"/>
          <p:cNvSpPr txBox="1">
            <a:spLocks noChangeArrowheads="1"/>
          </p:cNvSpPr>
          <p:nvPr/>
        </p:nvSpPr>
        <p:spPr bwMode="auto">
          <a:xfrm>
            <a:off x="5557838" y="4862513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/>
              <a:t>IP1</a:t>
            </a:r>
          </a:p>
        </p:txBody>
      </p:sp>
      <p:sp>
        <p:nvSpPr>
          <p:cNvPr id="3" name="Explosion 1 17"/>
          <p:cNvSpPr/>
          <p:nvPr/>
        </p:nvSpPr>
        <p:spPr>
          <a:xfrm>
            <a:off x="2471737" y="4876800"/>
            <a:ext cx="500063" cy="500063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 dirty="0" smtClean="0"/>
          </a:p>
          <a:p>
            <a:pPr algn="ctr">
              <a:defRPr/>
            </a:pPr>
            <a:endParaRPr/>
          </a:p>
          <a:p>
            <a:pPr algn="ctr">
              <a:defRPr/>
            </a:pPr>
            <a:endParaRPr/>
          </a:p>
          <a:p>
            <a:pPr algn="ctr">
              <a:defRPr/>
            </a:pPr>
            <a:endParaRPr/>
          </a:p>
          <a:p>
            <a:pPr algn="ctr">
              <a:defRPr/>
            </a:pPr>
            <a:endParaRPr lang="en-GB" sz="1800" b="0" i="0" dirty="0"/>
          </a:p>
        </p:txBody>
      </p:sp>
      <p:sp>
        <p:nvSpPr>
          <p:cNvPr id="54284" name="TextBox 58"/>
          <p:cNvSpPr txBox="1">
            <a:spLocks noChangeArrowheads="1"/>
          </p:cNvSpPr>
          <p:nvPr/>
        </p:nvSpPr>
        <p:spPr bwMode="auto">
          <a:xfrm>
            <a:off x="2438400" y="4876800"/>
            <a:ext cx="533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 smtClean="0"/>
              <a:t>IP2</a:t>
            </a:r>
          </a:p>
          <a:p>
            <a:endParaRPr lang="en-GB" sz="1800" dirty="0"/>
          </a:p>
        </p:txBody>
      </p:sp>
      <p:sp>
        <p:nvSpPr>
          <p:cNvPr id="4" name="Explosion 1 17"/>
          <p:cNvSpPr/>
          <p:nvPr/>
        </p:nvSpPr>
        <p:spPr>
          <a:xfrm>
            <a:off x="7556500" y="3529013"/>
            <a:ext cx="500063" cy="500062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/>
          </a:p>
        </p:txBody>
      </p:sp>
      <p:sp>
        <p:nvSpPr>
          <p:cNvPr id="54286" name="TextBox 58"/>
          <p:cNvSpPr txBox="1">
            <a:spLocks noChangeArrowheads="1"/>
          </p:cNvSpPr>
          <p:nvPr/>
        </p:nvSpPr>
        <p:spPr bwMode="auto">
          <a:xfrm>
            <a:off x="7573963" y="3573463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/>
              <a:t>IP8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0800000" flipV="1">
            <a:off x="6934200" y="1447800"/>
            <a:ext cx="1447800" cy="1066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6400800" y="2590800"/>
            <a:ext cx="569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 7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27" y="381000"/>
            <a:ext cx="9143073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outerShdw blurRad="50800" dist="38100" dir="2400000">
                    <a:srgbClr val="000000">
                      <a:alpha val="43000"/>
                    </a:srgbClr>
                  </a:outerShdw>
                </a:effectLst>
              </a:rPr>
              <a:t>"Nb3Sn Dipoles in LHC ... a philosophical contemplation"</a:t>
            </a:r>
            <a:endParaRPr lang="en-US" sz="2800" dirty="0">
              <a:solidFill>
                <a:srgbClr val="FF0000"/>
              </a:solidFill>
              <a:effectLst>
                <a:outerShdw blurRad="50800" dist="38100" dir="2400000">
                  <a:srgbClr val="000000">
                    <a:alpha val="43000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rot="10800000" flipV="1">
            <a:off x="2971800" y="1447800"/>
            <a:ext cx="5410200" cy="3200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88203"/>
            <a:ext cx="81227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2.) Shorter Magnet: Change of Design Orbit</a:t>
            </a:r>
          </a:p>
          <a:p>
            <a:r>
              <a:rPr lang="en-US" sz="2400" dirty="0" smtClean="0">
                <a:solidFill>
                  <a:srgbClr val="CC0000"/>
                </a:solidFill>
              </a:rPr>
              <a:t>			</a:t>
            </a:r>
            <a:r>
              <a:rPr lang="en-US" sz="2400" dirty="0" smtClean="0">
                <a:solidFill>
                  <a:srgbClr val="0000FF"/>
                </a:solidFill>
              </a:rPr>
              <a:t>                           ... global LHC geometry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521055"/>
            <a:ext cx="3962400" cy="3584345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57200" y="2514600"/>
          <a:ext cx="1657350" cy="1257300"/>
        </p:xfrm>
        <a:graphic>
          <a:graphicData uri="http://schemas.openxmlformats.org/presentationml/2006/ole">
            <p:oleObj spid="_x0000_s286722" name="Equation" r:id="rId4" imgW="1104900" imgH="8382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4419600"/>
            <a:ext cx="2074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it’s still quite a ring !!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1947446"/>
            <a:ext cx="1501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Standard LHC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619375" y="2528888"/>
          <a:ext cx="1905000" cy="1219200"/>
        </p:xfrm>
        <a:graphic>
          <a:graphicData uri="http://schemas.openxmlformats.org/presentationml/2006/ole">
            <p:oleObj spid="_x0000_s286723" name="Equation" r:id="rId5" imgW="1270000" imgH="8128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90800" y="1943100"/>
            <a:ext cx="1273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Nb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Sn LHC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6781800" y="1905000"/>
            <a:ext cx="1828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>
            <a:off x="5372894" y="3314700"/>
            <a:ext cx="2818606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8153400" y="1981200"/>
            <a:ext cx="275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z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0" y="426720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x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125849"/>
            <a:ext cx="7263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2.) Shorter Magnet: Change of Design Orbit</a:t>
            </a:r>
          </a:p>
          <a:p>
            <a:r>
              <a:rPr lang="en-US" sz="2400" dirty="0" smtClean="0">
                <a:solidFill>
                  <a:srgbClr val="CC0000"/>
                </a:solidFill>
              </a:rPr>
              <a:t>			</a:t>
            </a:r>
            <a:r>
              <a:rPr lang="en-US" sz="2400" dirty="0" smtClean="0">
                <a:solidFill>
                  <a:srgbClr val="0000FF"/>
                </a:solidFill>
              </a:rPr>
              <a:t>                           ... local geometry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13" name="Picture 12" descr="Mikko_mbnb_Lattice.tif"/>
          <p:cNvPicPr>
            <a:picLocks noChangeAspect="1"/>
          </p:cNvPicPr>
          <p:nvPr/>
        </p:nvPicPr>
        <p:blipFill>
          <a:blip r:embed="rId2"/>
          <a:srcRect l="72802" r="9992"/>
          <a:stretch>
            <a:fillRect/>
          </a:stretch>
        </p:blipFill>
        <p:spPr>
          <a:xfrm rot="16200000">
            <a:off x="3365533" y="-1341888"/>
            <a:ext cx="1574733" cy="70866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>
            <a:off x="2209800" y="2133600"/>
            <a:ext cx="3429000" cy="4572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04800" y="3014246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do we need a radial re-alignment ?</a:t>
            </a:r>
            <a:endParaRPr lang="en-US" sz="1800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3442807"/>
            <a:ext cx="3822700" cy="31865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4572000"/>
            <a:ext cx="1626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mad-</a:t>
            </a:r>
            <a:r>
              <a:rPr lang="en-US" dirty="0" err="1" smtClean="0"/>
              <a:t>x</a:t>
            </a:r>
            <a:r>
              <a:rPr lang="en-US" dirty="0" smtClean="0"/>
              <a:t> “Survey”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228600" y="685801"/>
            <a:ext cx="57150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/>
          </a:p>
        </p:txBody>
      </p:sp>
      <p:cxnSp>
        <p:nvCxnSpPr>
          <p:cNvPr id="6" name="Straight Connector 5"/>
          <p:cNvCxnSpPr>
            <a:stCxn id="3" idx="1"/>
            <a:endCxn id="3" idx="3"/>
          </p:cNvCxnSpPr>
          <p:nvPr/>
        </p:nvCxnSpPr>
        <p:spPr bwMode="auto">
          <a:xfrm rot="10800000" flipH="1">
            <a:off x="228600" y="1219201"/>
            <a:ext cx="5715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>
            <a:stCxn id="3" idx="0"/>
          </p:cNvCxnSpPr>
          <p:nvPr/>
        </p:nvCxnSpPr>
        <p:spPr bwMode="auto">
          <a:xfrm rot="16200000" flipH="1" flipV="1">
            <a:off x="552450" y="3181351"/>
            <a:ext cx="5029200" cy="38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3" idx="3"/>
          </p:cNvCxnSpPr>
          <p:nvPr/>
        </p:nvCxnSpPr>
        <p:spPr bwMode="auto">
          <a:xfrm flipH="1">
            <a:off x="3048000" y="1219201"/>
            <a:ext cx="2895600" cy="449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124200" y="4724401"/>
            <a:ext cx="372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φ</a:t>
            </a:r>
            <a:endParaRPr lang="en-US" i="1" dirty="0"/>
          </a:p>
        </p:txBody>
      </p:sp>
      <p:sp>
        <p:nvSpPr>
          <p:cNvPr id="15" name="Freeform 14"/>
          <p:cNvSpPr/>
          <p:nvPr/>
        </p:nvSpPr>
        <p:spPr bwMode="auto">
          <a:xfrm>
            <a:off x="228600" y="924984"/>
            <a:ext cx="5753100" cy="294217"/>
          </a:xfrm>
          <a:custGeom>
            <a:avLst/>
            <a:gdLst>
              <a:gd name="connsiteX0" fmla="*/ 0 w 5753100"/>
              <a:gd name="connsiteY0" fmla="*/ 281517 h 294217"/>
              <a:gd name="connsiteX1" fmla="*/ 2857500 w 5753100"/>
              <a:gd name="connsiteY1" fmla="*/ 2117 h 294217"/>
              <a:gd name="connsiteX2" fmla="*/ 5753100 w 5753100"/>
              <a:gd name="connsiteY2" fmla="*/ 294217 h 29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53100" h="294217">
                <a:moveTo>
                  <a:pt x="0" y="281517"/>
                </a:moveTo>
                <a:cubicBezTo>
                  <a:pt x="949325" y="140758"/>
                  <a:pt x="1898650" y="0"/>
                  <a:pt x="2857500" y="2117"/>
                </a:cubicBezTo>
                <a:cubicBezTo>
                  <a:pt x="3816350" y="4234"/>
                  <a:pt x="5753100" y="294217"/>
                  <a:pt x="5753100" y="294217"/>
                </a:cubicBez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3048000" y="914401"/>
            <a:ext cx="37338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3086100" y="1217613"/>
            <a:ext cx="36957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ight Brace 18"/>
          <p:cNvSpPr/>
          <p:nvPr/>
        </p:nvSpPr>
        <p:spPr bwMode="auto">
          <a:xfrm>
            <a:off x="6934200" y="914401"/>
            <a:ext cx="76200" cy="3810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62800" y="914401"/>
            <a:ext cx="483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Δx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2514600" y="2743201"/>
            <a:ext cx="434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r1</a:t>
            </a:r>
            <a:endParaRPr lang="en-US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76800" y="2971800"/>
            <a:ext cx="331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r</a:t>
            </a:r>
            <a:endParaRPr lang="en-US" i="1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6616700" y="2878138"/>
          <a:ext cx="1247775" cy="569912"/>
        </p:xfrm>
        <a:graphic>
          <a:graphicData uri="http://schemas.openxmlformats.org/presentationml/2006/ole">
            <p:oleObj spid="_x0000_s289794" name="Equation" r:id="rId3" imgW="609600" imgH="39370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638800" y="2667000"/>
            <a:ext cx="1501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Standard LHC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235523" name="Object 3"/>
          <p:cNvGraphicFramePr>
            <a:graphicFrameLocks noChangeAspect="1"/>
          </p:cNvGraphicFramePr>
          <p:nvPr/>
        </p:nvGraphicFramePr>
        <p:xfrm>
          <a:off x="6629400" y="3657600"/>
          <a:ext cx="2051050" cy="557212"/>
        </p:xfrm>
        <a:graphic>
          <a:graphicData uri="http://schemas.openxmlformats.org/presentationml/2006/ole">
            <p:oleObj spid="_x0000_s289795" name="Equation" r:id="rId4" imgW="1168400" imgH="40640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486400" y="4572000"/>
            <a:ext cx="1581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MbNb3Sb LHC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32" name="Object 3"/>
          <p:cNvGraphicFramePr>
            <a:graphicFrameLocks noChangeAspect="1"/>
          </p:cNvGraphicFramePr>
          <p:nvPr/>
        </p:nvGraphicFramePr>
        <p:xfrm>
          <a:off x="4648200" y="5029200"/>
          <a:ext cx="3767138" cy="852488"/>
        </p:xfrm>
        <a:graphic>
          <a:graphicData uri="http://schemas.openxmlformats.org/presentationml/2006/ole">
            <p:oleObj spid="_x0000_s289796" name="Equation" r:id="rId5" imgW="2146300" imgH="622300" progId="Equation.3">
              <p:embed/>
            </p:oleObj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685800" y="6172200"/>
            <a:ext cx="447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We expect a difference of  ≈ 6.5 mm !!!!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28600" y="685800"/>
            <a:ext cx="4800600" cy="1066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/>
          </a:p>
        </p:txBody>
      </p:sp>
      <p:cxnSp>
        <p:nvCxnSpPr>
          <p:cNvPr id="36" name="Straight Arrow Connector 35"/>
          <p:cNvCxnSpPr/>
          <p:nvPr/>
        </p:nvCxnSpPr>
        <p:spPr bwMode="auto">
          <a:xfrm rot="5400000" flipH="1" flipV="1">
            <a:off x="6477000" y="4343400"/>
            <a:ext cx="1371600" cy="12192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8" name="Freeform 37"/>
          <p:cNvSpPr/>
          <p:nvPr/>
        </p:nvSpPr>
        <p:spPr bwMode="auto">
          <a:xfrm>
            <a:off x="228600" y="990600"/>
            <a:ext cx="4800600" cy="228600"/>
          </a:xfrm>
          <a:custGeom>
            <a:avLst/>
            <a:gdLst>
              <a:gd name="connsiteX0" fmla="*/ 0 w 5753100"/>
              <a:gd name="connsiteY0" fmla="*/ 281517 h 294217"/>
              <a:gd name="connsiteX1" fmla="*/ 2857500 w 5753100"/>
              <a:gd name="connsiteY1" fmla="*/ 2117 h 294217"/>
              <a:gd name="connsiteX2" fmla="*/ 5753100 w 5753100"/>
              <a:gd name="connsiteY2" fmla="*/ 294217 h 29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53100" h="294217">
                <a:moveTo>
                  <a:pt x="0" y="281517"/>
                </a:moveTo>
                <a:cubicBezTo>
                  <a:pt x="949325" y="140758"/>
                  <a:pt x="1898650" y="0"/>
                  <a:pt x="2857500" y="2117"/>
                </a:cubicBezTo>
                <a:cubicBezTo>
                  <a:pt x="3816350" y="4234"/>
                  <a:pt x="5753100" y="294217"/>
                  <a:pt x="5753100" y="294217"/>
                </a:cubicBezTo>
              </a:path>
            </a:pathLst>
          </a:cu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0" name="Straight Connector 39"/>
          <p:cNvCxnSpPr>
            <a:stCxn id="34" idx="3"/>
          </p:cNvCxnSpPr>
          <p:nvPr/>
        </p:nvCxnSpPr>
        <p:spPr bwMode="auto">
          <a:xfrm>
            <a:off x="5029200" y="1219200"/>
            <a:ext cx="914400" cy="152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4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734291"/>
            <a:ext cx="7924800" cy="612370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228600"/>
            <a:ext cx="28421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difference in radial coordinate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standard LHC – Nb3Sn LHC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local result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52400"/>
            <a:ext cx="4741333" cy="10668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 bwMode="auto">
          <a:xfrm rot="5400000">
            <a:off x="3619500" y="1790700"/>
            <a:ext cx="3505200" cy="1752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" name="Left Brace 5"/>
          <p:cNvSpPr/>
          <p:nvPr/>
        </p:nvSpPr>
        <p:spPr bwMode="auto">
          <a:xfrm>
            <a:off x="792481" y="3733800"/>
            <a:ext cx="121919" cy="838200"/>
          </a:xfrm>
          <a:prstGeom prst="leftBrace">
            <a:avLst/>
          </a:prstGeom>
          <a:solidFill>
            <a:srgbClr val="FFFF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90600" y="3733800"/>
            <a:ext cx="838200" cy="15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990600" y="4570412"/>
            <a:ext cx="2286000" cy="15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52400" y="4114800"/>
            <a:ext cx="1075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Δx</a:t>
            </a:r>
            <a:r>
              <a:rPr lang="en-US" dirty="0" smtClean="0">
                <a:solidFill>
                  <a:srgbClr val="0000FF"/>
                </a:solidFill>
              </a:rPr>
              <a:t> ≈7 mm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304800"/>
            <a:ext cx="1860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3.) </a:t>
            </a:r>
            <a:r>
              <a:rPr lang="en-US" sz="2800" dirty="0" err="1" smtClean="0">
                <a:solidFill>
                  <a:srgbClr val="008000"/>
                </a:solidFill>
              </a:rPr>
              <a:t>Sagitta</a:t>
            </a:r>
            <a:r>
              <a:rPr lang="en-US" sz="2800" dirty="0" smtClean="0">
                <a:solidFill>
                  <a:srgbClr val="008000"/>
                </a:solidFill>
              </a:rPr>
              <a:t>: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4876800" y="457200"/>
            <a:ext cx="23622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Connector 7"/>
          <p:cNvCxnSpPr>
            <a:stCxn id="4" idx="1"/>
          </p:cNvCxnSpPr>
          <p:nvPr/>
        </p:nvCxnSpPr>
        <p:spPr bwMode="auto">
          <a:xfrm rot="10800000" flipH="1" flipV="1">
            <a:off x="4876800" y="990600"/>
            <a:ext cx="1219200" cy="3200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4" idx="3"/>
          </p:cNvCxnSpPr>
          <p:nvPr/>
        </p:nvCxnSpPr>
        <p:spPr bwMode="auto">
          <a:xfrm flipH="1">
            <a:off x="6096000" y="990600"/>
            <a:ext cx="1143000" cy="31876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4406900" y="1016000"/>
            <a:ext cx="3200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Freeform 12"/>
          <p:cNvSpPr/>
          <p:nvPr/>
        </p:nvSpPr>
        <p:spPr bwMode="auto">
          <a:xfrm>
            <a:off x="4868333" y="645583"/>
            <a:ext cx="2599267" cy="385234"/>
          </a:xfrm>
          <a:custGeom>
            <a:avLst/>
            <a:gdLst>
              <a:gd name="connsiteX0" fmla="*/ 0 w 2599267"/>
              <a:gd name="connsiteY0" fmla="*/ 319617 h 385234"/>
              <a:gd name="connsiteX1" fmla="*/ 1206500 w 2599267"/>
              <a:gd name="connsiteY1" fmla="*/ 2117 h 385234"/>
              <a:gd name="connsiteX2" fmla="*/ 2400300 w 2599267"/>
              <a:gd name="connsiteY2" fmla="*/ 332317 h 385234"/>
              <a:gd name="connsiteX3" fmla="*/ 2400300 w 2599267"/>
              <a:gd name="connsiteY3" fmla="*/ 319617 h 3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9267" h="385234">
                <a:moveTo>
                  <a:pt x="0" y="319617"/>
                </a:moveTo>
                <a:cubicBezTo>
                  <a:pt x="403225" y="159808"/>
                  <a:pt x="806450" y="0"/>
                  <a:pt x="1206500" y="2117"/>
                </a:cubicBezTo>
                <a:cubicBezTo>
                  <a:pt x="1606550" y="4234"/>
                  <a:pt x="2201333" y="279400"/>
                  <a:pt x="2400300" y="332317"/>
                </a:cubicBezTo>
                <a:cubicBezTo>
                  <a:pt x="2599267" y="385234"/>
                  <a:pt x="2499783" y="352425"/>
                  <a:pt x="2400300" y="319617"/>
                </a:cubicBezTo>
              </a:path>
            </a:pathLst>
          </a:cu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Δr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=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" name="Straight Connector 14"/>
          <p:cNvCxnSpPr>
            <a:endCxn id="13" idx="0"/>
          </p:cNvCxnSpPr>
          <p:nvPr/>
        </p:nvCxnSpPr>
        <p:spPr bwMode="auto">
          <a:xfrm flipV="1">
            <a:off x="3674533" y="965200"/>
            <a:ext cx="1193800" cy="59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10800000">
            <a:off x="7340600" y="1003300"/>
            <a:ext cx="1041400" cy="444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>
            <a:stCxn id="4" idx="0"/>
          </p:cNvCxnSpPr>
          <p:nvPr/>
        </p:nvCxnSpPr>
        <p:spPr bwMode="auto">
          <a:xfrm rot="16200000" flipH="1">
            <a:off x="4210050" y="2305050"/>
            <a:ext cx="3733800" cy="38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ight Brace 17"/>
          <p:cNvSpPr/>
          <p:nvPr/>
        </p:nvSpPr>
        <p:spPr bwMode="auto">
          <a:xfrm>
            <a:off x="6096000" y="685800"/>
            <a:ext cx="76200" cy="304800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81600" y="990600"/>
            <a:ext cx="308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l</a:t>
            </a:r>
            <a:endParaRPr lang="en-US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0" y="2057400"/>
            <a:ext cx="357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ρ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096000" y="3200400"/>
            <a:ext cx="372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φ</a:t>
            </a:r>
            <a:endParaRPr lang="en-US" i="1" dirty="0"/>
          </a:p>
        </p:txBody>
      </p:sp>
      <p:sp>
        <p:nvSpPr>
          <p:cNvPr id="25" name="Freeform 24"/>
          <p:cNvSpPr/>
          <p:nvPr/>
        </p:nvSpPr>
        <p:spPr bwMode="auto">
          <a:xfrm>
            <a:off x="6096000" y="3208867"/>
            <a:ext cx="304800" cy="105833"/>
          </a:xfrm>
          <a:custGeom>
            <a:avLst/>
            <a:gdLst>
              <a:gd name="connsiteX0" fmla="*/ 0 w 304800"/>
              <a:gd name="connsiteY0" fmla="*/ 105833 h 105833"/>
              <a:gd name="connsiteX1" fmla="*/ 152400 w 304800"/>
              <a:gd name="connsiteY1" fmla="*/ 4233 h 105833"/>
              <a:gd name="connsiteX2" fmla="*/ 304800 w 304800"/>
              <a:gd name="connsiteY2" fmla="*/ 80433 h 105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105833">
                <a:moveTo>
                  <a:pt x="0" y="105833"/>
                </a:moveTo>
                <a:cubicBezTo>
                  <a:pt x="50800" y="57149"/>
                  <a:pt x="101600" y="8466"/>
                  <a:pt x="152400" y="4233"/>
                </a:cubicBezTo>
                <a:cubicBezTo>
                  <a:pt x="203200" y="0"/>
                  <a:pt x="304800" y="80433"/>
                  <a:pt x="304800" y="80433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214018" name="Object 2"/>
          <p:cNvGraphicFramePr>
            <a:graphicFrameLocks noChangeAspect="1"/>
          </p:cNvGraphicFramePr>
          <p:nvPr/>
        </p:nvGraphicFramePr>
        <p:xfrm>
          <a:off x="457200" y="1524000"/>
          <a:ext cx="2025650" cy="1001713"/>
        </p:xfrm>
        <a:graphic>
          <a:graphicData uri="http://schemas.openxmlformats.org/presentationml/2006/ole">
            <p:oleObj spid="_x0000_s214018" name="Equation" r:id="rId3" imgW="1282700" imgH="635000" progId="Equation.3">
              <p:embed/>
            </p:oleObj>
          </a:graphicData>
        </a:graphic>
      </p:graphicFrame>
      <p:graphicFrame>
        <p:nvGraphicFramePr>
          <p:cNvPr id="214019" name="Object 3"/>
          <p:cNvGraphicFramePr>
            <a:graphicFrameLocks noChangeAspect="1"/>
          </p:cNvGraphicFramePr>
          <p:nvPr/>
        </p:nvGraphicFramePr>
        <p:xfrm>
          <a:off x="2667000" y="1676400"/>
          <a:ext cx="2266950" cy="631825"/>
        </p:xfrm>
        <a:graphic>
          <a:graphicData uri="http://schemas.openxmlformats.org/presentationml/2006/ole">
            <p:oleObj spid="_x0000_s214019" name="Equation" r:id="rId4" imgW="1549400" imgH="43180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304800" y="39624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-106" charset="2"/>
              <a:buChar char="à"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aperture ? </a:t>
            </a:r>
          </a:p>
          <a:p>
            <a:pPr>
              <a:buFont typeface="Wingdings" pitchFamily="-106" charset="2"/>
              <a:buChar char="à"/>
            </a:pP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 feed down effects !!!</a:t>
            </a:r>
            <a:endParaRPr lang="en-US" sz="1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4800" y="4543961"/>
            <a:ext cx="274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Feed Down Effects: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200" y="5382161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      </a:t>
            </a:r>
            <a:r>
              <a:rPr lang="en-US" dirty="0" err="1" smtClean="0"/>
              <a:t>Bdl</a:t>
            </a:r>
            <a:r>
              <a:rPr lang="en-US" dirty="0" smtClean="0"/>
              <a:t>   		     I      	b</a:t>
            </a:r>
            <a:r>
              <a:rPr lang="en-US" baseline="-25000" dirty="0" smtClean="0"/>
              <a:t>3(syst)	      </a:t>
            </a:r>
            <a:r>
              <a:rPr lang="en-US" dirty="0" smtClean="0"/>
              <a:t>b</a:t>
            </a:r>
            <a:r>
              <a:rPr lang="en-US" baseline="-25000" dirty="0" smtClean="0"/>
              <a:t>3(pc)	</a:t>
            </a:r>
            <a:r>
              <a:rPr lang="en-US" dirty="0" smtClean="0"/>
              <a:t>Σb</a:t>
            </a:r>
            <a:r>
              <a:rPr lang="en-US" baseline="-25000" dirty="0" smtClean="0"/>
              <a:t>3</a:t>
            </a:r>
            <a:r>
              <a:rPr lang="en-US" dirty="0" smtClean="0"/>
              <a:t> 	    Bρ</a:t>
            </a:r>
          </a:p>
          <a:p>
            <a:endParaRPr lang="en-US" dirty="0" smtClean="0"/>
          </a:p>
          <a:p>
            <a:r>
              <a:rPr lang="en-US" dirty="0" smtClean="0"/>
              <a:t>450 </a:t>
            </a:r>
            <a:r>
              <a:rPr lang="en-US" dirty="0" err="1" smtClean="0"/>
              <a:t>GeV</a:t>
            </a:r>
            <a:r>
              <a:rPr lang="en-US" dirty="0" smtClean="0"/>
              <a:t>	      7.7     Tm	   758 A	13.96	+95.8	109.8	1.5*10</a:t>
            </a:r>
            <a:r>
              <a:rPr lang="en-US" baseline="30000" dirty="0" smtClean="0"/>
              <a:t>3 </a:t>
            </a:r>
            <a:r>
              <a:rPr lang="en-US" dirty="0" smtClean="0"/>
              <a:t>Tm</a:t>
            </a:r>
          </a:p>
          <a:p>
            <a:r>
              <a:rPr lang="en-US" dirty="0" smtClean="0"/>
              <a:t>3.5  </a:t>
            </a:r>
            <a:r>
              <a:rPr lang="en-US" dirty="0" err="1" smtClean="0"/>
              <a:t>TeV</a:t>
            </a:r>
            <a:r>
              <a:rPr lang="en-US" dirty="0" smtClean="0"/>
              <a:t>          59.6   Tm	 5639 A	13.99	   -4.72	9.27	1.2*10</a:t>
            </a:r>
            <a:r>
              <a:rPr lang="en-US" baseline="30000" dirty="0" smtClean="0"/>
              <a:t>4 </a:t>
            </a:r>
            <a:r>
              <a:rPr lang="en-US" dirty="0" smtClean="0"/>
              <a:t>Tm</a:t>
            </a:r>
          </a:p>
          <a:p>
            <a:r>
              <a:rPr lang="en-US" dirty="0" smtClean="0"/>
              <a:t>7     </a:t>
            </a:r>
            <a:r>
              <a:rPr lang="en-US" dirty="0" err="1" smtClean="0"/>
              <a:t>TeV</a:t>
            </a:r>
            <a:r>
              <a:rPr lang="en-US" dirty="0" smtClean="0"/>
              <a:t>	      119.1 Tm	11517 A	13.37	  +0.44	13.81	2.3*10</a:t>
            </a:r>
            <a:r>
              <a:rPr lang="en-US" baseline="30000" dirty="0" smtClean="0"/>
              <a:t>4 </a:t>
            </a:r>
            <a:r>
              <a:rPr lang="en-US" dirty="0" smtClean="0"/>
              <a:t>Tm</a:t>
            </a:r>
            <a:endParaRPr lang="en-US" dirty="0"/>
          </a:p>
        </p:txBody>
      </p:sp>
      <p:sp>
        <p:nvSpPr>
          <p:cNvPr id="34" name="Oval 33"/>
          <p:cNvSpPr/>
          <p:nvPr/>
        </p:nvSpPr>
        <p:spPr bwMode="auto">
          <a:xfrm>
            <a:off x="5867400" y="5763161"/>
            <a:ext cx="8382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214022" name="Object 6"/>
          <p:cNvGraphicFramePr>
            <a:graphicFrameLocks noChangeAspect="1"/>
          </p:cNvGraphicFramePr>
          <p:nvPr/>
        </p:nvGraphicFramePr>
        <p:xfrm>
          <a:off x="3094037" y="4515387"/>
          <a:ext cx="2392363" cy="599956"/>
        </p:xfrm>
        <a:graphic>
          <a:graphicData uri="http://schemas.openxmlformats.org/presentationml/2006/ole">
            <p:oleObj spid="_x0000_s214022" name="Equation" r:id="rId5" imgW="1612900" imgH="406400" progId="Equation.3">
              <p:embed/>
            </p:oleObj>
          </a:graphicData>
        </a:graphic>
      </p:graphicFrame>
      <p:graphicFrame>
        <p:nvGraphicFramePr>
          <p:cNvPr id="214025" name="Object 9"/>
          <p:cNvGraphicFramePr>
            <a:graphicFrameLocks noChangeAspect="1"/>
          </p:cNvGraphicFramePr>
          <p:nvPr/>
        </p:nvGraphicFramePr>
        <p:xfrm>
          <a:off x="533400" y="3073400"/>
          <a:ext cx="903287" cy="279400"/>
        </p:xfrm>
        <a:graphic>
          <a:graphicData uri="http://schemas.openxmlformats.org/presentationml/2006/ole">
            <p:oleObj spid="_x0000_s214025" name="Equation" r:id="rId6" imgW="571500" imgH="177800" progId="Equation.3">
              <p:embed/>
            </p:oleObj>
          </a:graphicData>
        </a:graphic>
      </p:graphicFrame>
      <p:graphicFrame>
        <p:nvGraphicFramePr>
          <p:cNvPr id="214026" name="Object 10"/>
          <p:cNvGraphicFramePr>
            <a:graphicFrameLocks noChangeAspect="1"/>
          </p:cNvGraphicFramePr>
          <p:nvPr/>
        </p:nvGraphicFramePr>
        <p:xfrm>
          <a:off x="2679700" y="2819400"/>
          <a:ext cx="2247900" cy="631825"/>
        </p:xfrm>
        <a:graphic>
          <a:graphicData uri="http://schemas.openxmlformats.org/presentationml/2006/ole">
            <p:oleObj spid="_x0000_s214026" name="Equation" r:id="rId7" imgW="1536700" imgH="431800" progId="Equation.3">
              <p:embed/>
            </p:oleObj>
          </a:graphicData>
        </a:graphic>
      </p:graphicFrame>
      <p:sp>
        <p:nvSpPr>
          <p:cNvPr id="26" name="Right Brace 25"/>
          <p:cNvSpPr/>
          <p:nvPr/>
        </p:nvSpPr>
        <p:spPr bwMode="auto">
          <a:xfrm>
            <a:off x="8077200" y="5486400"/>
            <a:ext cx="76200" cy="1219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28600" y="152400"/>
            <a:ext cx="274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Feed Down Effects: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457200"/>
            <a:ext cx="1873250" cy="151085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6200" y="1143000"/>
            <a:ext cx="1873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Quadrupole Error:</a:t>
            </a:r>
            <a:endParaRPr lang="en-US" dirty="0"/>
          </a:p>
        </p:txBody>
      </p:sp>
      <p:graphicFrame>
        <p:nvGraphicFramePr>
          <p:cNvPr id="27" name="Object 6"/>
          <p:cNvGraphicFramePr>
            <a:graphicFrameLocks noChangeAspect="1"/>
          </p:cNvGraphicFramePr>
          <p:nvPr/>
        </p:nvGraphicFramePr>
        <p:xfrm>
          <a:off x="2027237" y="1038225"/>
          <a:ext cx="2544763" cy="638175"/>
        </p:xfrm>
        <a:graphic>
          <a:graphicData uri="http://schemas.openxmlformats.org/presentationml/2006/ole">
            <p:oleObj spid="_x0000_s215045" name="Equation" r:id="rId4" imgW="1612900" imgH="406400" progId="Equation.3">
              <p:embed/>
            </p:oleObj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762000" y="3276600"/>
          <a:ext cx="6096000" cy="22250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0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ΔQ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Δβ/β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2.79*10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2.35*10</a:t>
                      </a:r>
                      <a:r>
                        <a:rPr lang="en-US" baseline="30000" dirty="0" smtClean="0"/>
                        <a:t>-4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0.00262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1.76%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   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2.41*10</a:t>
                      </a:r>
                      <a:r>
                        <a:rPr lang="en-US" baseline="30000" dirty="0" smtClean="0"/>
                        <a:t>-4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0.00268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1.80%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Phase 1  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b3=3*10</a:t>
                      </a:r>
                      <a:r>
                        <a:rPr lang="en-US" baseline="30000" dirty="0" smtClean="0"/>
                        <a:t>-4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3.9%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5046" name="Object 6"/>
          <p:cNvGraphicFramePr>
            <a:graphicFrameLocks noChangeAspect="1"/>
          </p:cNvGraphicFramePr>
          <p:nvPr/>
        </p:nvGraphicFramePr>
        <p:xfrm>
          <a:off x="2041552" y="2317750"/>
          <a:ext cx="1703387" cy="577850"/>
        </p:xfrm>
        <a:graphic>
          <a:graphicData uri="http://schemas.openxmlformats.org/presentationml/2006/ole">
            <p:oleObj spid="_x0000_s215046" name="Equation" r:id="rId5" imgW="1079500" imgH="368300" progId="Equation.3">
              <p:embed/>
            </p:oleObj>
          </a:graphicData>
        </a:graphic>
      </p:graphicFrame>
      <p:graphicFrame>
        <p:nvGraphicFramePr>
          <p:cNvPr id="215047" name="Object 7"/>
          <p:cNvGraphicFramePr>
            <a:graphicFrameLocks noChangeAspect="1"/>
          </p:cNvGraphicFramePr>
          <p:nvPr/>
        </p:nvGraphicFramePr>
        <p:xfrm>
          <a:off x="5932514" y="2266950"/>
          <a:ext cx="2305050" cy="619125"/>
        </p:xfrm>
        <a:graphic>
          <a:graphicData uri="http://schemas.openxmlformats.org/presentationml/2006/ole">
            <p:oleObj spid="_x0000_s215047" name="Equation" r:id="rId6" imgW="1460500" imgH="393700" progId="Equation.3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57200" y="2406233"/>
            <a:ext cx="10779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Tuneshift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72000" y="2414587"/>
            <a:ext cx="1033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Beta Beat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91400" y="3962400"/>
            <a:ext cx="132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per Magnet 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 rot="10800000">
            <a:off x="7086600" y="5332411"/>
            <a:ext cx="609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7010400" y="54102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considered as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tolerance limit (DA)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5943600"/>
            <a:ext cx="751422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dirty="0" smtClean="0">
                <a:solidFill>
                  <a:srgbClr val="FF0000"/>
                </a:solidFill>
              </a:rPr>
              <a:t>... considerably larger than the edge focusing story !!!</a:t>
            </a:r>
          </a:p>
          <a:p>
            <a:r>
              <a:rPr lang="en-US" sz="1900" dirty="0" smtClean="0">
                <a:solidFill>
                  <a:srgbClr val="FF0000"/>
                </a:solidFill>
              </a:rPr>
              <a:t>         Do we have to expect problems concerning the multipoles ?   </a:t>
            </a:r>
            <a:r>
              <a:rPr lang="en-US" sz="1900" dirty="0" smtClean="0">
                <a:solidFill>
                  <a:srgbClr val="0000FF"/>
                </a:solidFill>
              </a:rPr>
              <a:t>YES</a:t>
            </a:r>
            <a:endParaRPr lang="en-US" sz="19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0400" y="228600"/>
            <a:ext cx="20697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worst case  </a:t>
            </a:r>
            <a:r>
              <a:rPr lang="en-US" dirty="0" err="1" smtClean="0">
                <a:solidFill>
                  <a:srgbClr val="008000"/>
                </a:solidFill>
              </a:rPr>
              <a:t>l</a:t>
            </a:r>
            <a:r>
              <a:rPr lang="en-US" dirty="0" smtClean="0">
                <a:solidFill>
                  <a:srgbClr val="008000"/>
                </a:solidFill>
              </a:rPr>
              <a:t> = 11.3 </a:t>
            </a:r>
            <a:r>
              <a:rPr lang="en-US" dirty="0" err="1" smtClean="0">
                <a:solidFill>
                  <a:srgbClr val="008000"/>
                </a:solidFill>
              </a:rPr>
              <a:t>m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                   </a:t>
            </a:r>
            <a:r>
              <a:rPr lang="en-US" dirty="0" err="1" smtClean="0">
                <a:solidFill>
                  <a:srgbClr val="008000"/>
                </a:solidFill>
              </a:rPr>
              <a:t>s</a:t>
            </a:r>
            <a:r>
              <a:rPr lang="en-US" dirty="0" smtClean="0">
                <a:solidFill>
                  <a:srgbClr val="008000"/>
                </a:solidFill>
              </a:rPr>
              <a:t> = 7.2mm</a:t>
            </a:r>
            <a:endParaRPr lang="en-US" dirty="0"/>
          </a:p>
        </p:txBody>
      </p:sp>
      <p:sp>
        <p:nvSpPr>
          <p:cNvPr id="16" name="Right Brace 15"/>
          <p:cNvSpPr/>
          <p:nvPr/>
        </p:nvSpPr>
        <p:spPr bwMode="auto">
          <a:xfrm>
            <a:off x="7010400" y="3200400"/>
            <a:ext cx="152400" cy="19050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417493"/>
            <a:ext cx="63720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C0000"/>
                </a:solidFill>
              </a:rPr>
              <a:t>4.) The Story of the Transfer Function ... </a:t>
            </a:r>
          </a:p>
          <a:p>
            <a:r>
              <a:rPr lang="en-US" sz="2800" dirty="0" smtClean="0">
                <a:solidFill>
                  <a:srgbClr val="CC0000"/>
                </a:solidFill>
              </a:rPr>
              <a:t>	</a:t>
            </a:r>
            <a:r>
              <a:rPr lang="en-US" sz="2800" dirty="0" smtClean="0">
                <a:solidFill>
                  <a:srgbClr val="0000FF"/>
                </a:solidFill>
              </a:rPr>
              <a:t>a closed orbit problem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981200"/>
            <a:ext cx="612218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calculate the ideal (nb3sn) machine</a:t>
            </a:r>
          </a:p>
          <a:p>
            <a:endParaRPr lang="en-US" sz="1800" dirty="0" smtClean="0"/>
          </a:p>
          <a:p>
            <a:r>
              <a:rPr lang="en-US" sz="1800" dirty="0" smtClean="0"/>
              <a:t>flatten the experiment bumps, switch off LHC-B, ALICE etc </a:t>
            </a:r>
          </a:p>
          <a:p>
            <a:endParaRPr lang="en-US" sz="1800" dirty="0" smtClean="0"/>
          </a:p>
          <a:p>
            <a:r>
              <a:rPr lang="en-US" sz="1800" dirty="0" smtClean="0"/>
              <a:t>assign field error to nb3sn dipoles </a:t>
            </a:r>
          </a:p>
          <a:p>
            <a:r>
              <a:rPr lang="en-US" sz="1800" dirty="0" smtClean="0"/>
              <a:t>		</a:t>
            </a:r>
          </a:p>
          <a:p>
            <a:r>
              <a:rPr lang="en-US" sz="1800" dirty="0" smtClean="0"/>
              <a:t>correct the orbit</a:t>
            </a:r>
          </a:p>
          <a:p>
            <a:endParaRPr lang="en-US" sz="1800" dirty="0" smtClean="0"/>
          </a:p>
          <a:p>
            <a:r>
              <a:rPr lang="en-US" sz="1800" dirty="0" smtClean="0"/>
              <a:t>plot the residual error </a:t>
            </a:r>
            <a:endParaRPr lang="en-US" sz="18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733800" y="4876800"/>
          <a:ext cx="1544320" cy="406400"/>
        </p:xfrm>
        <a:graphic>
          <a:graphicData uri="http://schemas.openxmlformats.org/presentationml/2006/ole">
            <p:oleObj spid="_x0000_s188418" name="Equation" r:id="rId3" imgW="965200" imgH="2540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4876800"/>
            <a:ext cx="298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what are we talking about ...</a:t>
            </a:r>
            <a:endParaRPr lang="en-US" sz="18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943600"/>
            <a:ext cx="808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treated not as a geometrical problem but as a orbit problem </a:t>
            </a:r>
            <a:r>
              <a:rPr lang="en-US" sz="1800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 can be corrected.</a:t>
            </a:r>
            <a:endParaRPr lang="en-US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rcRect l="4509" t="5845"/>
          <a:stretch>
            <a:fillRect/>
          </a:stretch>
        </p:blipFill>
        <p:spPr>
          <a:xfrm>
            <a:off x="443175" y="1214019"/>
            <a:ext cx="8579180" cy="521967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b="1" i="1" smtClean="0">
                <a:solidFill>
                  <a:srgbClr val="FF0000"/>
                </a:solidFill>
                <a:latin typeface="Times New Roman"/>
                <a:cs typeface="Times New Roman"/>
              </a:rPr>
              <a:t>The “</a:t>
            </a:r>
            <a:r>
              <a:rPr lang="en-US" sz="36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non-linear” </a:t>
            </a:r>
            <a:r>
              <a:rPr lang="en-US" sz="36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Transfer Function</a:t>
            </a:r>
            <a:endParaRPr lang="en-US" sz="36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TE-MSC-ML</a:t>
            </a:r>
            <a:endParaRPr lang="en-US"/>
          </a:p>
        </p:txBody>
      </p:sp>
      <p:cxnSp>
        <p:nvCxnSpPr>
          <p:cNvPr id="9" name="Straight Arrow Connector 8"/>
          <p:cNvCxnSpPr/>
          <p:nvPr/>
        </p:nvCxnSpPr>
        <p:spPr bwMode="auto">
          <a:xfrm rot="5400000" flipH="1" flipV="1">
            <a:off x="-1104900" y="2247900"/>
            <a:ext cx="2667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91490" name="Object 2"/>
          <p:cNvGraphicFramePr>
            <a:graphicFrameLocks noChangeAspect="1"/>
          </p:cNvGraphicFramePr>
          <p:nvPr/>
        </p:nvGraphicFramePr>
        <p:xfrm>
          <a:off x="381000" y="762000"/>
          <a:ext cx="534987" cy="412750"/>
        </p:xfrm>
        <a:graphic>
          <a:graphicData uri="http://schemas.openxmlformats.org/presentationml/2006/ole">
            <p:oleObj spid="_x0000_s191490" name="Equation" r:id="rId5" imgW="381000" imgH="254000" progId="Equation.3">
              <p:embed/>
            </p:oleObj>
          </a:graphicData>
        </a:graphic>
      </p:graphicFrame>
      <p:cxnSp>
        <p:nvCxnSpPr>
          <p:cNvPr id="10" name="Straight Connector 9"/>
          <p:cNvCxnSpPr/>
          <p:nvPr/>
        </p:nvCxnSpPr>
        <p:spPr bwMode="auto">
          <a:xfrm>
            <a:off x="1524000" y="4191000"/>
            <a:ext cx="5257800" cy="15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04800"/>
            <a:ext cx="5795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again: ... 10 seconds for the contemplation: 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5562600" cy="297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graphicFrame>
        <p:nvGraphicFramePr>
          <p:cNvPr id="211970" name="Object 2"/>
          <p:cNvGraphicFramePr>
            <a:graphicFrameLocks noChangeAspect="1"/>
          </p:cNvGraphicFramePr>
          <p:nvPr/>
        </p:nvGraphicFramePr>
        <p:xfrm>
          <a:off x="6019800" y="1143000"/>
          <a:ext cx="1063625" cy="982663"/>
        </p:xfrm>
        <a:graphic>
          <a:graphicData uri="http://schemas.openxmlformats.org/presentationml/2006/ole">
            <p:oleObj spid="_x0000_s211970" name="Equation" r:id="rId4" imgW="673100" imgH="622300" progId="Equation.3">
              <p:embed/>
            </p:oleObj>
          </a:graphicData>
        </a:graphic>
      </p:graphicFrame>
      <p:graphicFrame>
        <p:nvGraphicFramePr>
          <p:cNvPr id="211971" name="Object 3"/>
          <p:cNvGraphicFramePr>
            <a:graphicFrameLocks noChangeAspect="1"/>
          </p:cNvGraphicFramePr>
          <p:nvPr/>
        </p:nvGraphicFramePr>
        <p:xfrm>
          <a:off x="7523163" y="1524000"/>
          <a:ext cx="1544637" cy="400050"/>
        </p:xfrm>
        <a:graphic>
          <a:graphicData uri="http://schemas.openxmlformats.org/presentationml/2006/ole">
            <p:oleObj spid="_x0000_s211971" name="Equation" r:id="rId5" imgW="977900" imgH="254000" progId="Equation.3">
              <p:embed/>
            </p:oleObj>
          </a:graphicData>
        </a:graphic>
      </p:graphicFrame>
      <p:sp>
        <p:nvSpPr>
          <p:cNvPr id="9" name="Right Brace 8"/>
          <p:cNvSpPr/>
          <p:nvPr/>
        </p:nvSpPr>
        <p:spPr bwMode="auto">
          <a:xfrm>
            <a:off x="7239000" y="1422400"/>
            <a:ext cx="152400" cy="762000"/>
          </a:xfrm>
          <a:prstGeom prst="righ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211972" name="Object 4"/>
          <p:cNvGraphicFramePr>
            <a:graphicFrameLocks noChangeAspect="1"/>
          </p:cNvGraphicFramePr>
          <p:nvPr/>
        </p:nvGraphicFramePr>
        <p:xfrm>
          <a:off x="6096000" y="2711450"/>
          <a:ext cx="1827213" cy="641350"/>
        </p:xfrm>
        <a:graphic>
          <a:graphicData uri="http://schemas.openxmlformats.org/presentationml/2006/ole">
            <p:oleObj spid="_x0000_s211972" name="Equation" r:id="rId6" imgW="1155700" imgH="4064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4800600"/>
            <a:ext cx="6750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Nb3Sn </a:t>
            </a:r>
            <a:r>
              <a:rPr lang="en-US" sz="1800" dirty="0" err="1" smtClean="0"/>
              <a:t>Transferfunction</a:t>
            </a:r>
            <a:r>
              <a:rPr lang="en-US" sz="1800" dirty="0" smtClean="0"/>
              <a:t>: </a:t>
            </a:r>
          </a:p>
          <a:p>
            <a:r>
              <a:rPr lang="en-US" sz="1800" dirty="0" smtClean="0"/>
              <a:t>	worst case (... around 3.5 </a:t>
            </a:r>
            <a:r>
              <a:rPr lang="en-US" sz="1800" dirty="0" err="1" smtClean="0"/>
              <a:t>TeV</a:t>
            </a:r>
            <a:r>
              <a:rPr lang="en-US" sz="1800" dirty="0" smtClean="0"/>
              <a:t>)   = </a:t>
            </a:r>
            <a:r>
              <a:rPr lang="en-US" sz="1800" dirty="0" smtClean="0">
                <a:solidFill>
                  <a:srgbClr val="0000FF"/>
                </a:solidFill>
              </a:rPr>
              <a:t>2.7% lack in main field</a:t>
            </a:r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rough estimate:  </a:t>
            </a:r>
            <a:r>
              <a:rPr lang="en-US" sz="1800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sym typeface="Wingdings"/>
              </a:rPr>
              <a:t>Δx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≈ 13 mm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1"/>
            <a:ext cx="5523864" cy="3886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8400" y="1447800"/>
            <a:ext cx="24991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ideal machine</a:t>
            </a:r>
          </a:p>
          <a:p>
            <a:r>
              <a:rPr lang="en-US" dirty="0" smtClean="0"/>
              <a:t>	with exp bumps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76200"/>
            <a:ext cx="5488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4.) The Story of the Transfer Function ... </a:t>
            </a:r>
          </a:p>
          <a:p>
            <a:r>
              <a:rPr lang="en-US" sz="2400" dirty="0" smtClean="0">
                <a:solidFill>
                  <a:srgbClr val="CC0000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a closed orbit problem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110130"/>
            <a:ext cx="5334000" cy="374787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 bwMode="auto">
          <a:xfrm>
            <a:off x="5245100" y="4826000"/>
            <a:ext cx="3657600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133600" y="5791200"/>
            <a:ext cx="2448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... and without exp bumps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ikko_mbnb_Lattice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460597" y="317597"/>
            <a:ext cx="5384606" cy="7696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89378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... what are we talking about ???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replace two standard dipoles in the dispersion suppressor region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		by stronger </a:t>
            </a:r>
            <a:r>
              <a:rPr lang="en-US" sz="1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</a:t>
            </a:r>
            <a:r>
              <a:rPr lang="en-US" sz="1400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shorter Nb</a:t>
            </a:r>
            <a:r>
              <a:rPr lang="en-US" sz="2000" baseline="-25000" dirty="0" smtClean="0">
                <a:solidFill>
                  <a:srgbClr val="0000FF"/>
                </a:solidFill>
              </a:rPr>
              <a:t>3</a:t>
            </a:r>
            <a:r>
              <a:rPr lang="en-US" sz="2000" dirty="0" smtClean="0">
                <a:solidFill>
                  <a:srgbClr val="0000FF"/>
                </a:solidFill>
              </a:rPr>
              <a:t>Sn dipoles to gain space for Ralph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324600"/>
            <a:ext cx="17752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Mikko</a:t>
            </a:r>
            <a:r>
              <a:rPr lang="en-US" dirty="0" smtClean="0"/>
              <a:t> </a:t>
            </a:r>
            <a:r>
              <a:rPr lang="en-US" dirty="0" err="1" smtClean="0"/>
              <a:t>Karppinen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76200"/>
            <a:ext cx="5488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4.) The Story of the Transfer Function ... </a:t>
            </a:r>
          </a:p>
          <a:p>
            <a:r>
              <a:rPr lang="en-US" sz="2400" dirty="0" smtClean="0">
                <a:solidFill>
                  <a:srgbClr val="CC0000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a closed orbit problem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733961"/>
            <a:ext cx="49914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 of nb3sn field error (1.5 Tm) </a:t>
            </a:r>
          </a:p>
          <a:p>
            <a:r>
              <a:rPr lang="en-US" dirty="0" smtClean="0"/>
              <a:t>two dipoles</a:t>
            </a:r>
          </a:p>
          <a:p>
            <a:r>
              <a:rPr lang="en-US" dirty="0" smtClean="0"/>
              <a:t>distorted orbit,</a:t>
            </a:r>
          </a:p>
          <a:p>
            <a:r>
              <a:rPr lang="en-US" dirty="0" smtClean="0"/>
              <a:t>but partially compensated in a closed 180 degree bump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ΔΦ</a:t>
            </a:r>
            <a:r>
              <a:rPr lang="en-US" dirty="0" smtClean="0">
                <a:solidFill>
                  <a:srgbClr val="0000FF"/>
                </a:solidFill>
              </a:rPr>
              <a:t> = 4.545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≈ </a:t>
            </a:r>
            <a:r>
              <a:rPr lang="en-US" i="1" dirty="0" smtClean="0">
                <a:solidFill>
                  <a:srgbClr val="FF0000"/>
                </a:solidFill>
                <a:latin typeface="Times New Roman"/>
                <a:ea typeface="ＭＳ ゴシック"/>
                <a:cs typeface="Times New Roman"/>
              </a:rPr>
              <a:t>modulo180 degree</a:t>
            </a:r>
            <a:endParaRPr lang="en-US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Right Brace 7"/>
          <p:cNvSpPr/>
          <p:nvPr/>
        </p:nvSpPr>
        <p:spPr bwMode="auto">
          <a:xfrm>
            <a:off x="5486400" y="3352800"/>
            <a:ext cx="152400" cy="2133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4191000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Δx</a:t>
            </a:r>
            <a:r>
              <a:rPr lang="en-US" dirty="0" smtClean="0"/>
              <a:t> ≈ ± 15 mm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rcRect l="18790" t="12737" r="9843" b="9264"/>
          <a:stretch>
            <a:fillRect/>
          </a:stretch>
        </p:blipFill>
        <p:spPr>
          <a:xfrm>
            <a:off x="304800" y="2358056"/>
            <a:ext cx="5057528" cy="42713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9800" y="2667000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one Nb3Sn magnet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76200"/>
            <a:ext cx="5488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4.) The Story of the Transfer Function ... </a:t>
            </a:r>
          </a:p>
          <a:p>
            <a:r>
              <a:rPr lang="en-US" sz="2400" dirty="0" smtClean="0">
                <a:solidFill>
                  <a:srgbClr val="CC0000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a closed orbit problem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733961"/>
            <a:ext cx="35674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 of nb3sn field error (1.5 Tm) </a:t>
            </a:r>
          </a:p>
          <a:p>
            <a:r>
              <a:rPr lang="en-US" dirty="0" smtClean="0"/>
              <a:t>two dipoles</a:t>
            </a:r>
          </a:p>
          <a:p>
            <a:r>
              <a:rPr lang="en-US" dirty="0" smtClean="0"/>
              <a:t>distorted orbit,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and corrected by the “usual methods”</a:t>
            </a:r>
            <a:endParaRPr lang="en-US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324600"/>
            <a:ext cx="1928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two Nb3Sn magnets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rcRect l="18790" t="12737" r="8948" b="11579"/>
          <a:stretch>
            <a:fillRect/>
          </a:stretch>
        </p:blipFill>
        <p:spPr>
          <a:xfrm>
            <a:off x="0" y="2286000"/>
            <a:ext cx="4968025" cy="40207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rcRect l="24159" t="12737" r="12527" b="11579"/>
          <a:stretch>
            <a:fillRect/>
          </a:stretch>
        </p:blipFill>
        <p:spPr>
          <a:xfrm>
            <a:off x="4876800" y="2306758"/>
            <a:ext cx="4267201" cy="39416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18952" y="6324600"/>
            <a:ext cx="2844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corrected by 20 </a:t>
            </a:r>
            <a:r>
              <a:rPr lang="en-US" dirty="0" err="1" smtClean="0">
                <a:solidFill>
                  <a:srgbClr val="0000FF"/>
                </a:solidFill>
              </a:rPr>
              <a:t>orbcor</a:t>
            </a:r>
            <a:r>
              <a:rPr lang="en-US" dirty="0" smtClean="0">
                <a:solidFill>
                  <a:srgbClr val="0000FF"/>
                </a:solidFill>
              </a:rPr>
              <a:t> dipoles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1981200"/>
            <a:ext cx="594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x(m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43966" y="1981200"/>
            <a:ext cx="594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x(m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6" name="Right Brace 15"/>
          <p:cNvSpPr/>
          <p:nvPr/>
        </p:nvSpPr>
        <p:spPr bwMode="auto">
          <a:xfrm flipH="1">
            <a:off x="7683500" y="2768600"/>
            <a:ext cx="152400" cy="1981200"/>
          </a:xfrm>
          <a:prstGeom prst="rightBrac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0" y="3429000"/>
            <a:ext cx="20302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Δx</a:t>
            </a:r>
            <a:r>
              <a:rPr lang="en-US" dirty="0" smtClean="0"/>
              <a:t> ≈ -0.5 ... + 1.5 mm</a:t>
            </a:r>
          </a:p>
          <a:p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≈ 5 </a:t>
            </a:r>
            <a:r>
              <a:rPr lang="en-US" dirty="0" err="1" smtClean="0">
                <a:sym typeface="Wingdings"/>
              </a:rPr>
              <a:t>σ</a:t>
            </a:r>
            <a:r>
              <a:rPr lang="en-US" dirty="0" smtClean="0"/>
              <a:t>  at 3.5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rcRect l="24159" t="4632" r="14316" b="11579"/>
          <a:stretch>
            <a:fillRect/>
          </a:stretch>
        </p:blipFill>
        <p:spPr>
          <a:xfrm>
            <a:off x="0" y="990601"/>
            <a:ext cx="5265699" cy="3962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3349336"/>
            <a:ext cx="4876800" cy="37684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76200"/>
            <a:ext cx="5488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4.) The Story of the Transfer Function ... </a:t>
            </a:r>
          </a:p>
          <a:p>
            <a:r>
              <a:rPr lang="en-US" sz="2400" dirty="0" smtClean="0">
                <a:solidFill>
                  <a:srgbClr val="CC0000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a closed orbit problem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457200"/>
            <a:ext cx="325000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error corrected by 3 (20) most </a:t>
            </a:r>
          </a:p>
          <a:p>
            <a:r>
              <a:rPr lang="en-US" dirty="0" smtClean="0"/>
              <a:t>eff. correctors</a:t>
            </a:r>
          </a:p>
          <a:p>
            <a:r>
              <a:rPr lang="en-US" dirty="0" smtClean="0"/>
              <a:t>zooming the orbit distortion</a:t>
            </a:r>
          </a:p>
          <a:p>
            <a:endParaRPr lang="en-US" dirty="0" smtClean="0"/>
          </a:p>
          <a:p>
            <a:r>
              <a:rPr lang="en-US" dirty="0" smtClean="0"/>
              <a:t>... local distortion due to </a:t>
            </a:r>
          </a:p>
          <a:p>
            <a:r>
              <a:rPr lang="en-US" dirty="0" err="1" smtClean="0"/>
              <a:t>Δ</a:t>
            </a:r>
            <a:r>
              <a:rPr lang="en-US" dirty="0" err="1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dirty="0" smtClean="0"/>
              <a:t> ≈ 4.545 phase relation,  </a:t>
            </a:r>
          </a:p>
          <a:p>
            <a:r>
              <a:rPr lang="en-US" dirty="0" smtClean="0"/>
              <a:t>closed by MCBH correctors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7543800" y="3810000"/>
            <a:ext cx="304800" cy="3048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7594600" y="4038600"/>
            <a:ext cx="330200" cy="3048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7620000" y="42672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4983540"/>
            <a:ext cx="25321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MCBH corrector strength:</a:t>
            </a:r>
          </a:p>
          <a:p>
            <a:endParaRPr lang="en-US" dirty="0" smtClean="0"/>
          </a:p>
          <a:p>
            <a:r>
              <a:rPr lang="en-US" dirty="0" smtClean="0"/>
              <a:t>available:       1.900 Tm </a:t>
            </a:r>
          </a:p>
          <a:p>
            <a:r>
              <a:rPr lang="en-US" dirty="0" smtClean="0"/>
              <a:t>needed:          0.805 Tm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= 42 %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95600" y="4954250"/>
            <a:ext cx="100161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i="1" dirty="0" smtClean="0">
                <a:solidFill>
                  <a:srgbClr val="FF0000"/>
                </a:solidFill>
              </a:rPr>
              <a:t>!</a:t>
            </a:r>
            <a:endParaRPr lang="en-US" sz="8800" i="1" dirty="0">
              <a:solidFill>
                <a:srgbClr val="FF0000"/>
              </a:solidFill>
            </a:endParaRPr>
          </a:p>
        </p:txBody>
      </p:sp>
      <p:graphicFrame>
        <p:nvGraphicFramePr>
          <p:cNvPr id="199682" name="Object 2"/>
          <p:cNvGraphicFramePr>
            <a:graphicFrameLocks noChangeAspect="1"/>
          </p:cNvGraphicFramePr>
          <p:nvPr/>
        </p:nvGraphicFramePr>
        <p:xfrm>
          <a:off x="5257800" y="4581525"/>
          <a:ext cx="2114550" cy="1209675"/>
        </p:xfrm>
        <a:graphic>
          <a:graphicData uri="http://schemas.openxmlformats.org/presentationml/2006/ole">
            <p:oleObj spid="_x0000_s199682" name="Equation" r:id="rId5" imgW="1689100" imgH="965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0" name="Rectangle 108"/>
          <p:cNvSpPr>
            <a:spLocks noChangeArrowheads="1"/>
          </p:cNvSpPr>
          <p:nvPr/>
        </p:nvSpPr>
        <p:spPr bwMode="auto">
          <a:xfrm>
            <a:off x="1447800" y="2133600"/>
            <a:ext cx="304800" cy="152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1" name="Line 109"/>
          <p:cNvSpPr>
            <a:spLocks noChangeShapeType="1"/>
          </p:cNvSpPr>
          <p:nvPr/>
        </p:nvSpPr>
        <p:spPr bwMode="auto">
          <a:xfrm flipH="1">
            <a:off x="13716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2" name="Line 110"/>
          <p:cNvSpPr>
            <a:spLocks noChangeShapeType="1"/>
          </p:cNvSpPr>
          <p:nvPr/>
        </p:nvSpPr>
        <p:spPr bwMode="auto">
          <a:xfrm flipH="1">
            <a:off x="17526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3" name="Line 111"/>
          <p:cNvSpPr>
            <a:spLocks noChangeShapeType="1"/>
          </p:cNvSpPr>
          <p:nvPr/>
        </p:nvSpPr>
        <p:spPr bwMode="auto">
          <a:xfrm flipV="1">
            <a:off x="13716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4" name="Line 112"/>
          <p:cNvSpPr>
            <a:spLocks noChangeShapeType="1"/>
          </p:cNvSpPr>
          <p:nvPr/>
        </p:nvSpPr>
        <p:spPr bwMode="auto">
          <a:xfrm flipV="1">
            <a:off x="18288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5" name="Rectangle 113"/>
          <p:cNvSpPr>
            <a:spLocks noChangeArrowheads="1"/>
          </p:cNvSpPr>
          <p:nvPr/>
        </p:nvSpPr>
        <p:spPr bwMode="auto">
          <a:xfrm>
            <a:off x="2209800" y="2133600"/>
            <a:ext cx="228600" cy="152400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6" name="Line 114"/>
          <p:cNvSpPr>
            <a:spLocks noChangeShapeType="1"/>
          </p:cNvSpPr>
          <p:nvPr/>
        </p:nvSpPr>
        <p:spPr bwMode="auto">
          <a:xfrm flipH="1">
            <a:off x="2057400" y="2209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7" name="Line 115"/>
          <p:cNvSpPr>
            <a:spLocks noChangeShapeType="1"/>
          </p:cNvSpPr>
          <p:nvPr/>
        </p:nvSpPr>
        <p:spPr bwMode="auto">
          <a:xfrm flipH="1">
            <a:off x="24384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8" name="Line 116"/>
          <p:cNvSpPr>
            <a:spLocks noChangeShapeType="1"/>
          </p:cNvSpPr>
          <p:nvPr/>
        </p:nvSpPr>
        <p:spPr bwMode="auto">
          <a:xfrm flipV="1">
            <a:off x="20574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9" name="Rectangle 117"/>
          <p:cNvSpPr>
            <a:spLocks noChangeArrowheads="1"/>
          </p:cNvSpPr>
          <p:nvPr/>
        </p:nvSpPr>
        <p:spPr bwMode="auto">
          <a:xfrm>
            <a:off x="2819400" y="2133600"/>
            <a:ext cx="304800" cy="152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0" name="Line 118"/>
          <p:cNvSpPr>
            <a:spLocks noChangeShapeType="1"/>
          </p:cNvSpPr>
          <p:nvPr/>
        </p:nvSpPr>
        <p:spPr bwMode="auto">
          <a:xfrm flipH="1">
            <a:off x="27432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1" name="Line 119"/>
          <p:cNvSpPr>
            <a:spLocks noChangeShapeType="1"/>
          </p:cNvSpPr>
          <p:nvPr/>
        </p:nvSpPr>
        <p:spPr bwMode="auto">
          <a:xfrm flipH="1">
            <a:off x="31242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2" name="Rectangle 120"/>
          <p:cNvSpPr>
            <a:spLocks noChangeArrowheads="1"/>
          </p:cNvSpPr>
          <p:nvPr/>
        </p:nvSpPr>
        <p:spPr bwMode="auto">
          <a:xfrm>
            <a:off x="3505200" y="2133600"/>
            <a:ext cx="304800" cy="152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3" name="Line 121"/>
          <p:cNvSpPr>
            <a:spLocks noChangeShapeType="1"/>
          </p:cNvSpPr>
          <p:nvPr/>
        </p:nvSpPr>
        <p:spPr bwMode="auto">
          <a:xfrm flipH="1">
            <a:off x="34290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4" name="Line 122"/>
          <p:cNvSpPr>
            <a:spLocks noChangeShapeType="1"/>
          </p:cNvSpPr>
          <p:nvPr/>
        </p:nvSpPr>
        <p:spPr bwMode="auto">
          <a:xfrm flipH="1">
            <a:off x="38100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5" name="Rectangle 123"/>
          <p:cNvSpPr>
            <a:spLocks noChangeArrowheads="1"/>
          </p:cNvSpPr>
          <p:nvPr/>
        </p:nvSpPr>
        <p:spPr bwMode="auto">
          <a:xfrm>
            <a:off x="4191000" y="2133600"/>
            <a:ext cx="304800" cy="152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6" name="Line 124"/>
          <p:cNvSpPr>
            <a:spLocks noChangeShapeType="1"/>
          </p:cNvSpPr>
          <p:nvPr/>
        </p:nvSpPr>
        <p:spPr bwMode="auto">
          <a:xfrm flipH="1">
            <a:off x="41148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7" name="Line 125"/>
          <p:cNvSpPr>
            <a:spLocks noChangeShapeType="1"/>
          </p:cNvSpPr>
          <p:nvPr/>
        </p:nvSpPr>
        <p:spPr bwMode="auto">
          <a:xfrm flipH="1">
            <a:off x="44958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8" name="Rectangle 126"/>
          <p:cNvSpPr>
            <a:spLocks noChangeArrowheads="1"/>
          </p:cNvSpPr>
          <p:nvPr/>
        </p:nvSpPr>
        <p:spPr bwMode="auto">
          <a:xfrm>
            <a:off x="4876800" y="2133600"/>
            <a:ext cx="304800" cy="152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9" name="Line 127"/>
          <p:cNvSpPr>
            <a:spLocks noChangeShapeType="1"/>
          </p:cNvSpPr>
          <p:nvPr/>
        </p:nvSpPr>
        <p:spPr bwMode="auto">
          <a:xfrm flipH="1">
            <a:off x="48006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0" name="Line 128"/>
          <p:cNvSpPr>
            <a:spLocks noChangeShapeType="1"/>
          </p:cNvSpPr>
          <p:nvPr/>
        </p:nvSpPr>
        <p:spPr bwMode="auto">
          <a:xfrm flipH="1">
            <a:off x="51816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1" name="Line 129"/>
          <p:cNvSpPr>
            <a:spLocks noChangeShapeType="1"/>
          </p:cNvSpPr>
          <p:nvPr/>
        </p:nvSpPr>
        <p:spPr bwMode="auto">
          <a:xfrm flipH="1">
            <a:off x="5486400" y="2209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2" name="Line 130"/>
          <p:cNvSpPr>
            <a:spLocks noChangeShapeType="1"/>
          </p:cNvSpPr>
          <p:nvPr/>
        </p:nvSpPr>
        <p:spPr bwMode="auto">
          <a:xfrm flipH="1">
            <a:off x="58674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3" name="Rectangle 131"/>
          <p:cNvSpPr>
            <a:spLocks noChangeArrowheads="1"/>
          </p:cNvSpPr>
          <p:nvPr/>
        </p:nvSpPr>
        <p:spPr bwMode="auto">
          <a:xfrm>
            <a:off x="6248400" y="2133600"/>
            <a:ext cx="304800" cy="152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4" name="Line 132"/>
          <p:cNvSpPr>
            <a:spLocks noChangeShapeType="1"/>
          </p:cNvSpPr>
          <p:nvPr/>
        </p:nvSpPr>
        <p:spPr bwMode="auto">
          <a:xfrm flipH="1">
            <a:off x="61722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5" name="Line 133"/>
          <p:cNvSpPr>
            <a:spLocks noChangeShapeType="1"/>
          </p:cNvSpPr>
          <p:nvPr/>
        </p:nvSpPr>
        <p:spPr bwMode="auto">
          <a:xfrm flipH="1">
            <a:off x="65532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6" name="Oval 134"/>
          <p:cNvSpPr>
            <a:spLocks noChangeArrowheads="1"/>
          </p:cNvSpPr>
          <p:nvPr/>
        </p:nvSpPr>
        <p:spPr bwMode="auto">
          <a:xfrm>
            <a:off x="152400" y="20574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7" name="Line 135"/>
          <p:cNvSpPr>
            <a:spLocks noChangeShapeType="1"/>
          </p:cNvSpPr>
          <p:nvPr/>
        </p:nvSpPr>
        <p:spPr bwMode="auto">
          <a:xfrm flipV="1">
            <a:off x="304800" y="205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8" name="Line 136"/>
          <p:cNvSpPr>
            <a:spLocks noChangeShapeType="1"/>
          </p:cNvSpPr>
          <p:nvPr/>
        </p:nvSpPr>
        <p:spPr bwMode="auto">
          <a:xfrm flipV="1">
            <a:off x="304800" y="1828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9" name="Line 137"/>
          <p:cNvSpPr>
            <a:spLocks noChangeShapeType="1"/>
          </p:cNvSpPr>
          <p:nvPr/>
        </p:nvSpPr>
        <p:spPr bwMode="auto">
          <a:xfrm flipV="1">
            <a:off x="3048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0" name="Line 138"/>
          <p:cNvSpPr>
            <a:spLocks noChangeShapeType="1"/>
          </p:cNvSpPr>
          <p:nvPr/>
        </p:nvSpPr>
        <p:spPr bwMode="auto">
          <a:xfrm flipV="1">
            <a:off x="609600" y="2590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1" name="Line 139"/>
          <p:cNvSpPr>
            <a:spLocks noChangeShapeType="1"/>
          </p:cNvSpPr>
          <p:nvPr/>
        </p:nvSpPr>
        <p:spPr bwMode="auto">
          <a:xfrm>
            <a:off x="685800" y="2590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2" name="Line 140"/>
          <p:cNvSpPr>
            <a:spLocks noChangeShapeType="1"/>
          </p:cNvSpPr>
          <p:nvPr/>
        </p:nvSpPr>
        <p:spPr bwMode="auto">
          <a:xfrm flipV="1">
            <a:off x="762000" y="2590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3" name="Line 141"/>
          <p:cNvSpPr>
            <a:spLocks noChangeShapeType="1"/>
          </p:cNvSpPr>
          <p:nvPr/>
        </p:nvSpPr>
        <p:spPr bwMode="auto">
          <a:xfrm>
            <a:off x="838200" y="2590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4" name="Line 142"/>
          <p:cNvSpPr>
            <a:spLocks noChangeShapeType="1"/>
          </p:cNvSpPr>
          <p:nvPr/>
        </p:nvSpPr>
        <p:spPr bwMode="auto">
          <a:xfrm flipH="1">
            <a:off x="4572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5" name="Line 143"/>
          <p:cNvSpPr>
            <a:spLocks noChangeShapeType="1"/>
          </p:cNvSpPr>
          <p:nvPr/>
        </p:nvSpPr>
        <p:spPr bwMode="auto">
          <a:xfrm flipH="1">
            <a:off x="9144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6" name="Line 144"/>
          <p:cNvSpPr>
            <a:spLocks noChangeShapeType="1"/>
          </p:cNvSpPr>
          <p:nvPr/>
        </p:nvSpPr>
        <p:spPr bwMode="auto">
          <a:xfrm flipV="1">
            <a:off x="457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7" name="Line 145"/>
          <p:cNvSpPr>
            <a:spLocks noChangeShapeType="1"/>
          </p:cNvSpPr>
          <p:nvPr/>
        </p:nvSpPr>
        <p:spPr bwMode="auto">
          <a:xfrm flipH="1">
            <a:off x="457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8" name="Line 146"/>
          <p:cNvSpPr>
            <a:spLocks noChangeShapeType="1"/>
          </p:cNvSpPr>
          <p:nvPr/>
        </p:nvSpPr>
        <p:spPr bwMode="auto">
          <a:xfrm flipV="1">
            <a:off x="1066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9" name="Line 147"/>
          <p:cNvSpPr>
            <a:spLocks noChangeShapeType="1"/>
          </p:cNvSpPr>
          <p:nvPr/>
        </p:nvSpPr>
        <p:spPr bwMode="auto">
          <a:xfrm flipH="1">
            <a:off x="9144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0" name="Line 148"/>
          <p:cNvSpPr>
            <a:spLocks noChangeShapeType="1"/>
          </p:cNvSpPr>
          <p:nvPr/>
        </p:nvSpPr>
        <p:spPr bwMode="auto">
          <a:xfrm flipH="1">
            <a:off x="609600" y="2438400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1" name="Line 149"/>
          <p:cNvSpPr>
            <a:spLocks noChangeShapeType="1"/>
          </p:cNvSpPr>
          <p:nvPr/>
        </p:nvSpPr>
        <p:spPr bwMode="auto">
          <a:xfrm flipV="1">
            <a:off x="762000" y="2667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2" name="Line 150"/>
          <p:cNvSpPr>
            <a:spLocks noChangeShapeType="1"/>
          </p:cNvSpPr>
          <p:nvPr/>
        </p:nvSpPr>
        <p:spPr bwMode="auto">
          <a:xfrm>
            <a:off x="609600" y="2895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3" name="Line 151"/>
          <p:cNvSpPr>
            <a:spLocks noChangeShapeType="1"/>
          </p:cNvSpPr>
          <p:nvPr/>
        </p:nvSpPr>
        <p:spPr bwMode="auto">
          <a:xfrm>
            <a:off x="685800" y="2971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4" name="Line 152"/>
          <p:cNvSpPr>
            <a:spLocks noChangeShapeType="1"/>
          </p:cNvSpPr>
          <p:nvPr/>
        </p:nvSpPr>
        <p:spPr bwMode="auto">
          <a:xfrm flipH="1">
            <a:off x="304800" y="2590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5" name="Line 153"/>
          <p:cNvSpPr>
            <a:spLocks noChangeShapeType="1"/>
          </p:cNvSpPr>
          <p:nvPr/>
        </p:nvSpPr>
        <p:spPr bwMode="auto">
          <a:xfrm flipH="1">
            <a:off x="1066800" y="2590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6" name="Line 154"/>
          <p:cNvSpPr>
            <a:spLocks noChangeShapeType="1"/>
          </p:cNvSpPr>
          <p:nvPr/>
        </p:nvSpPr>
        <p:spPr bwMode="auto">
          <a:xfrm flipH="1">
            <a:off x="304800" y="1828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7" name="Line 155"/>
          <p:cNvSpPr>
            <a:spLocks noChangeShapeType="1"/>
          </p:cNvSpPr>
          <p:nvPr/>
        </p:nvSpPr>
        <p:spPr bwMode="auto">
          <a:xfrm flipH="1">
            <a:off x="1828800" y="1828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8" name="Line 156"/>
          <p:cNvSpPr>
            <a:spLocks noChangeShapeType="1"/>
          </p:cNvSpPr>
          <p:nvPr/>
        </p:nvSpPr>
        <p:spPr bwMode="auto">
          <a:xfrm flipV="1">
            <a:off x="27432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9" name="Line 157"/>
          <p:cNvSpPr>
            <a:spLocks noChangeShapeType="1"/>
          </p:cNvSpPr>
          <p:nvPr/>
        </p:nvSpPr>
        <p:spPr bwMode="auto">
          <a:xfrm flipV="1">
            <a:off x="32004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0" name="Line 158"/>
          <p:cNvSpPr>
            <a:spLocks noChangeShapeType="1"/>
          </p:cNvSpPr>
          <p:nvPr/>
        </p:nvSpPr>
        <p:spPr bwMode="auto">
          <a:xfrm flipV="1">
            <a:off x="41148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1" name="Line 159"/>
          <p:cNvSpPr>
            <a:spLocks noChangeShapeType="1"/>
          </p:cNvSpPr>
          <p:nvPr/>
        </p:nvSpPr>
        <p:spPr bwMode="auto">
          <a:xfrm flipV="1">
            <a:off x="45720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2" name="Line 160"/>
          <p:cNvSpPr>
            <a:spLocks noChangeShapeType="1"/>
          </p:cNvSpPr>
          <p:nvPr/>
        </p:nvSpPr>
        <p:spPr bwMode="auto">
          <a:xfrm flipV="1">
            <a:off x="54864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3" name="Line 161"/>
          <p:cNvSpPr>
            <a:spLocks noChangeShapeType="1"/>
          </p:cNvSpPr>
          <p:nvPr/>
        </p:nvSpPr>
        <p:spPr bwMode="auto">
          <a:xfrm flipV="1">
            <a:off x="59436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4" name="Line 162"/>
          <p:cNvSpPr>
            <a:spLocks noChangeShapeType="1"/>
          </p:cNvSpPr>
          <p:nvPr/>
        </p:nvSpPr>
        <p:spPr bwMode="auto">
          <a:xfrm flipV="1">
            <a:off x="25146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5" name="Line 163"/>
          <p:cNvSpPr>
            <a:spLocks noChangeShapeType="1"/>
          </p:cNvSpPr>
          <p:nvPr/>
        </p:nvSpPr>
        <p:spPr bwMode="auto">
          <a:xfrm flipV="1">
            <a:off x="34290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6" name="Line 164"/>
          <p:cNvSpPr>
            <a:spLocks noChangeShapeType="1"/>
          </p:cNvSpPr>
          <p:nvPr/>
        </p:nvSpPr>
        <p:spPr bwMode="auto">
          <a:xfrm flipV="1">
            <a:off x="38862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7" name="Line 165"/>
          <p:cNvSpPr>
            <a:spLocks noChangeShapeType="1"/>
          </p:cNvSpPr>
          <p:nvPr/>
        </p:nvSpPr>
        <p:spPr bwMode="auto">
          <a:xfrm flipV="1">
            <a:off x="48006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8" name="Line 166"/>
          <p:cNvSpPr>
            <a:spLocks noChangeShapeType="1"/>
          </p:cNvSpPr>
          <p:nvPr/>
        </p:nvSpPr>
        <p:spPr bwMode="auto">
          <a:xfrm flipV="1">
            <a:off x="52578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9" name="Line 167"/>
          <p:cNvSpPr>
            <a:spLocks noChangeShapeType="1"/>
          </p:cNvSpPr>
          <p:nvPr/>
        </p:nvSpPr>
        <p:spPr bwMode="auto">
          <a:xfrm flipV="1">
            <a:off x="61722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0" name="Line 168"/>
          <p:cNvSpPr>
            <a:spLocks noChangeShapeType="1"/>
          </p:cNvSpPr>
          <p:nvPr/>
        </p:nvSpPr>
        <p:spPr bwMode="auto">
          <a:xfrm flipV="1">
            <a:off x="66294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1" name="Line 169"/>
          <p:cNvSpPr>
            <a:spLocks noChangeShapeType="1"/>
          </p:cNvSpPr>
          <p:nvPr/>
        </p:nvSpPr>
        <p:spPr bwMode="auto">
          <a:xfrm flipH="1">
            <a:off x="2514600" y="2590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2" name="Rectangle 170"/>
          <p:cNvSpPr>
            <a:spLocks noChangeArrowheads="1"/>
          </p:cNvSpPr>
          <p:nvPr/>
        </p:nvSpPr>
        <p:spPr bwMode="auto">
          <a:xfrm>
            <a:off x="1295400" y="1524000"/>
            <a:ext cx="1295400" cy="1295400"/>
          </a:xfrm>
          <a:prstGeom prst="rect">
            <a:avLst/>
          </a:prstGeom>
          <a:noFill/>
          <a:ln w="9525">
            <a:solidFill>
              <a:srgbClr val="FF33CC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3" name="Rectangle 171"/>
          <p:cNvSpPr>
            <a:spLocks noChangeArrowheads="1"/>
          </p:cNvSpPr>
          <p:nvPr/>
        </p:nvSpPr>
        <p:spPr bwMode="auto">
          <a:xfrm>
            <a:off x="2667000" y="1524000"/>
            <a:ext cx="1295400" cy="1295400"/>
          </a:xfrm>
          <a:prstGeom prst="rect">
            <a:avLst/>
          </a:prstGeom>
          <a:noFill/>
          <a:ln w="9525">
            <a:solidFill>
              <a:srgbClr val="FF33CC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4" name="Rectangle 172"/>
          <p:cNvSpPr>
            <a:spLocks noChangeArrowheads="1"/>
          </p:cNvSpPr>
          <p:nvPr/>
        </p:nvSpPr>
        <p:spPr bwMode="auto">
          <a:xfrm>
            <a:off x="4038600" y="1524000"/>
            <a:ext cx="1295400" cy="1295400"/>
          </a:xfrm>
          <a:prstGeom prst="rect">
            <a:avLst/>
          </a:prstGeom>
          <a:noFill/>
          <a:ln w="9525">
            <a:solidFill>
              <a:srgbClr val="FF33CC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5" name="Rectangle 173"/>
          <p:cNvSpPr>
            <a:spLocks noChangeArrowheads="1"/>
          </p:cNvSpPr>
          <p:nvPr/>
        </p:nvSpPr>
        <p:spPr bwMode="auto">
          <a:xfrm>
            <a:off x="5410200" y="1524000"/>
            <a:ext cx="1295400" cy="1295400"/>
          </a:xfrm>
          <a:prstGeom prst="rect">
            <a:avLst/>
          </a:prstGeom>
          <a:noFill/>
          <a:ln w="9525">
            <a:solidFill>
              <a:srgbClr val="FF33CC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6" name="Line 174"/>
          <p:cNvSpPr>
            <a:spLocks noChangeShapeType="1"/>
          </p:cNvSpPr>
          <p:nvPr/>
        </p:nvSpPr>
        <p:spPr bwMode="auto">
          <a:xfrm flipH="1">
            <a:off x="3200400" y="1828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7" name="Line 175"/>
          <p:cNvSpPr>
            <a:spLocks noChangeShapeType="1"/>
          </p:cNvSpPr>
          <p:nvPr/>
        </p:nvSpPr>
        <p:spPr bwMode="auto">
          <a:xfrm flipH="1">
            <a:off x="4572000" y="1828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8" name="Line 176"/>
          <p:cNvSpPr>
            <a:spLocks noChangeShapeType="1"/>
          </p:cNvSpPr>
          <p:nvPr/>
        </p:nvSpPr>
        <p:spPr bwMode="auto">
          <a:xfrm flipH="1">
            <a:off x="3886200" y="2590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9" name="Line 177"/>
          <p:cNvSpPr>
            <a:spLocks noChangeShapeType="1"/>
          </p:cNvSpPr>
          <p:nvPr/>
        </p:nvSpPr>
        <p:spPr bwMode="auto">
          <a:xfrm flipH="1">
            <a:off x="5257800" y="2590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0" name="Line 178"/>
          <p:cNvSpPr>
            <a:spLocks noChangeShapeType="1"/>
          </p:cNvSpPr>
          <p:nvPr/>
        </p:nvSpPr>
        <p:spPr bwMode="auto">
          <a:xfrm flipH="1">
            <a:off x="5943600" y="1828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1" name="Line 179"/>
          <p:cNvSpPr>
            <a:spLocks noChangeShapeType="1"/>
          </p:cNvSpPr>
          <p:nvPr/>
        </p:nvSpPr>
        <p:spPr bwMode="auto">
          <a:xfrm flipH="1">
            <a:off x="6629400" y="2590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2" name="Rectangle 180"/>
          <p:cNvSpPr>
            <a:spLocks noChangeArrowheads="1"/>
          </p:cNvSpPr>
          <p:nvPr/>
        </p:nvSpPr>
        <p:spPr bwMode="auto">
          <a:xfrm>
            <a:off x="7162800" y="2133600"/>
            <a:ext cx="304800" cy="152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3" name="Line 181"/>
          <p:cNvSpPr>
            <a:spLocks noChangeShapeType="1"/>
          </p:cNvSpPr>
          <p:nvPr/>
        </p:nvSpPr>
        <p:spPr bwMode="auto">
          <a:xfrm flipH="1">
            <a:off x="70866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4" name="Line 182"/>
          <p:cNvSpPr>
            <a:spLocks noChangeShapeType="1"/>
          </p:cNvSpPr>
          <p:nvPr/>
        </p:nvSpPr>
        <p:spPr bwMode="auto">
          <a:xfrm flipH="1">
            <a:off x="74676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5" name="Rectangle 183"/>
          <p:cNvSpPr>
            <a:spLocks noChangeArrowheads="1"/>
          </p:cNvSpPr>
          <p:nvPr/>
        </p:nvSpPr>
        <p:spPr bwMode="auto">
          <a:xfrm>
            <a:off x="7848600" y="2133600"/>
            <a:ext cx="304800" cy="152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6" name="Line 184"/>
          <p:cNvSpPr>
            <a:spLocks noChangeShapeType="1"/>
          </p:cNvSpPr>
          <p:nvPr/>
        </p:nvSpPr>
        <p:spPr bwMode="auto">
          <a:xfrm flipH="1">
            <a:off x="77724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7" name="Line 185"/>
          <p:cNvSpPr>
            <a:spLocks noChangeShapeType="1"/>
          </p:cNvSpPr>
          <p:nvPr/>
        </p:nvSpPr>
        <p:spPr bwMode="auto">
          <a:xfrm flipH="1">
            <a:off x="8153400" y="2209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8" name="Line 186"/>
          <p:cNvSpPr>
            <a:spLocks noChangeShapeType="1"/>
          </p:cNvSpPr>
          <p:nvPr/>
        </p:nvSpPr>
        <p:spPr bwMode="auto">
          <a:xfrm flipV="1">
            <a:off x="70866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9" name="Line 187"/>
          <p:cNvSpPr>
            <a:spLocks noChangeShapeType="1"/>
          </p:cNvSpPr>
          <p:nvPr/>
        </p:nvSpPr>
        <p:spPr bwMode="auto">
          <a:xfrm flipV="1">
            <a:off x="75438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0" name="Line 188"/>
          <p:cNvSpPr>
            <a:spLocks noChangeShapeType="1"/>
          </p:cNvSpPr>
          <p:nvPr/>
        </p:nvSpPr>
        <p:spPr bwMode="auto">
          <a:xfrm flipV="1">
            <a:off x="77724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1" name="Line 189"/>
          <p:cNvSpPr>
            <a:spLocks noChangeShapeType="1"/>
          </p:cNvSpPr>
          <p:nvPr/>
        </p:nvSpPr>
        <p:spPr bwMode="auto">
          <a:xfrm flipV="1">
            <a:off x="82296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2" name="Line 190"/>
          <p:cNvSpPr>
            <a:spLocks noChangeShapeType="1"/>
          </p:cNvSpPr>
          <p:nvPr/>
        </p:nvSpPr>
        <p:spPr bwMode="auto">
          <a:xfrm flipH="1">
            <a:off x="7543800" y="1828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3" name="Line 191"/>
          <p:cNvSpPr>
            <a:spLocks noChangeShapeType="1"/>
          </p:cNvSpPr>
          <p:nvPr/>
        </p:nvSpPr>
        <p:spPr bwMode="auto">
          <a:xfrm flipH="1">
            <a:off x="8229600" y="2590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92"/>
          <p:cNvGrpSpPr>
            <a:grpSpLocks/>
          </p:cNvGrpSpPr>
          <p:nvPr/>
        </p:nvGrpSpPr>
        <p:grpSpPr bwMode="auto">
          <a:xfrm rot="5400000">
            <a:off x="8572500" y="2095500"/>
            <a:ext cx="609600" cy="228600"/>
            <a:chOff x="384" y="1920"/>
            <a:chExt cx="384" cy="144"/>
          </a:xfrm>
        </p:grpSpPr>
        <p:sp>
          <p:nvSpPr>
            <p:cNvPr id="3265" name="Line 193"/>
            <p:cNvSpPr>
              <a:spLocks noChangeShapeType="1"/>
            </p:cNvSpPr>
            <p:nvPr/>
          </p:nvSpPr>
          <p:spPr bwMode="auto">
            <a:xfrm flipV="1">
              <a:off x="480" y="201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6" name="Line 194"/>
            <p:cNvSpPr>
              <a:spLocks noChangeShapeType="1"/>
            </p:cNvSpPr>
            <p:nvPr/>
          </p:nvSpPr>
          <p:spPr bwMode="auto">
            <a:xfrm>
              <a:off x="528" y="201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7" name="Line 195"/>
            <p:cNvSpPr>
              <a:spLocks noChangeShapeType="1"/>
            </p:cNvSpPr>
            <p:nvPr/>
          </p:nvSpPr>
          <p:spPr bwMode="auto">
            <a:xfrm flipV="1">
              <a:off x="576" y="201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8" name="Line 196"/>
            <p:cNvSpPr>
              <a:spLocks noChangeShapeType="1"/>
            </p:cNvSpPr>
            <p:nvPr/>
          </p:nvSpPr>
          <p:spPr bwMode="auto">
            <a:xfrm>
              <a:off x="624" y="201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9" name="Line 197"/>
            <p:cNvSpPr>
              <a:spLocks noChangeShapeType="1"/>
            </p:cNvSpPr>
            <p:nvPr/>
          </p:nvSpPr>
          <p:spPr bwMode="auto">
            <a:xfrm flipH="1">
              <a:off x="384" y="206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0" name="Line 198"/>
            <p:cNvSpPr>
              <a:spLocks noChangeShapeType="1"/>
            </p:cNvSpPr>
            <p:nvPr/>
          </p:nvSpPr>
          <p:spPr bwMode="auto">
            <a:xfrm flipH="1">
              <a:off x="672" y="206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1" name="Line 199"/>
            <p:cNvSpPr>
              <a:spLocks noChangeShapeType="1"/>
            </p:cNvSpPr>
            <p:nvPr/>
          </p:nvSpPr>
          <p:spPr bwMode="auto">
            <a:xfrm flipV="1">
              <a:off x="384" y="19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2" name="Line 200"/>
            <p:cNvSpPr>
              <a:spLocks noChangeShapeType="1"/>
            </p:cNvSpPr>
            <p:nvPr/>
          </p:nvSpPr>
          <p:spPr bwMode="auto">
            <a:xfrm flipH="1">
              <a:off x="384" y="196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3" name="Line 201"/>
            <p:cNvSpPr>
              <a:spLocks noChangeShapeType="1"/>
            </p:cNvSpPr>
            <p:nvPr/>
          </p:nvSpPr>
          <p:spPr bwMode="auto">
            <a:xfrm flipV="1">
              <a:off x="768" y="19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4" name="Line 202"/>
            <p:cNvSpPr>
              <a:spLocks noChangeShapeType="1"/>
            </p:cNvSpPr>
            <p:nvPr/>
          </p:nvSpPr>
          <p:spPr bwMode="auto">
            <a:xfrm flipH="1">
              <a:off x="672" y="196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5" name="Line 203"/>
            <p:cNvSpPr>
              <a:spLocks noChangeShapeType="1"/>
            </p:cNvSpPr>
            <p:nvPr/>
          </p:nvSpPr>
          <p:spPr bwMode="auto">
            <a:xfrm flipH="1">
              <a:off x="480" y="1920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76" name="Line 204"/>
          <p:cNvSpPr>
            <a:spLocks noChangeShapeType="1"/>
          </p:cNvSpPr>
          <p:nvPr/>
        </p:nvSpPr>
        <p:spPr bwMode="auto">
          <a:xfrm flipV="1">
            <a:off x="8839200" y="18288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" name="Line 205"/>
          <p:cNvSpPr>
            <a:spLocks noChangeShapeType="1"/>
          </p:cNvSpPr>
          <p:nvPr/>
        </p:nvSpPr>
        <p:spPr bwMode="auto">
          <a:xfrm flipV="1">
            <a:off x="8839200" y="2514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8" name="Rectangle 206"/>
          <p:cNvSpPr>
            <a:spLocks noChangeArrowheads="1"/>
          </p:cNvSpPr>
          <p:nvPr/>
        </p:nvSpPr>
        <p:spPr bwMode="auto">
          <a:xfrm>
            <a:off x="7010400" y="1524000"/>
            <a:ext cx="1295400" cy="1295400"/>
          </a:xfrm>
          <a:prstGeom prst="rect">
            <a:avLst/>
          </a:prstGeom>
          <a:noFill/>
          <a:ln w="9525">
            <a:solidFill>
              <a:srgbClr val="FF33CC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9" name="Rectangle 207"/>
          <p:cNvSpPr>
            <a:spLocks noChangeArrowheads="1"/>
          </p:cNvSpPr>
          <p:nvPr/>
        </p:nvSpPr>
        <p:spPr bwMode="auto">
          <a:xfrm>
            <a:off x="5638800" y="2133600"/>
            <a:ext cx="228600" cy="152400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0" name="Line 208"/>
          <p:cNvSpPr>
            <a:spLocks noChangeShapeType="1"/>
          </p:cNvSpPr>
          <p:nvPr/>
        </p:nvSpPr>
        <p:spPr bwMode="auto">
          <a:xfrm>
            <a:off x="2514600" y="2590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1" name="Line 209"/>
          <p:cNvSpPr>
            <a:spLocks noChangeShapeType="1"/>
          </p:cNvSpPr>
          <p:nvPr/>
        </p:nvSpPr>
        <p:spPr bwMode="auto">
          <a:xfrm>
            <a:off x="2057400" y="2590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10"/>
          <p:cNvGrpSpPr>
            <a:grpSpLocks/>
          </p:cNvGrpSpPr>
          <p:nvPr/>
        </p:nvGrpSpPr>
        <p:grpSpPr bwMode="auto">
          <a:xfrm>
            <a:off x="2057400" y="2971800"/>
            <a:ext cx="457200" cy="304800"/>
            <a:chOff x="1296" y="3168"/>
            <a:chExt cx="288" cy="192"/>
          </a:xfrm>
        </p:grpSpPr>
        <p:sp>
          <p:nvSpPr>
            <p:cNvPr id="3283" name="Oval 211"/>
            <p:cNvSpPr>
              <a:spLocks noChangeArrowheads="1"/>
            </p:cNvSpPr>
            <p:nvPr/>
          </p:nvSpPr>
          <p:spPr bwMode="auto">
            <a:xfrm rot="5400000">
              <a:off x="1344" y="3168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4" name="Line 212"/>
            <p:cNvSpPr>
              <a:spLocks noChangeShapeType="1"/>
            </p:cNvSpPr>
            <p:nvPr/>
          </p:nvSpPr>
          <p:spPr bwMode="auto">
            <a:xfrm rot="5400000" flipV="1">
              <a:off x="1440" y="316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5" name="Line 213"/>
            <p:cNvSpPr>
              <a:spLocks noChangeShapeType="1"/>
            </p:cNvSpPr>
            <p:nvPr/>
          </p:nvSpPr>
          <p:spPr bwMode="auto">
            <a:xfrm>
              <a:off x="1296" y="326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234"/>
          <p:cNvGrpSpPr>
            <a:grpSpLocks/>
          </p:cNvGrpSpPr>
          <p:nvPr/>
        </p:nvGrpSpPr>
        <p:grpSpPr bwMode="auto">
          <a:xfrm>
            <a:off x="1371600" y="1905000"/>
            <a:ext cx="457200" cy="152400"/>
            <a:chOff x="864" y="768"/>
            <a:chExt cx="288" cy="96"/>
          </a:xfrm>
        </p:grpSpPr>
        <p:sp>
          <p:nvSpPr>
            <p:cNvPr id="3307" name="AutoShape 235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8" name="Line 236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9" name="Line 237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238"/>
          <p:cNvGrpSpPr>
            <a:grpSpLocks/>
          </p:cNvGrpSpPr>
          <p:nvPr/>
        </p:nvGrpSpPr>
        <p:grpSpPr bwMode="auto">
          <a:xfrm>
            <a:off x="2743200" y="1905000"/>
            <a:ext cx="457200" cy="152400"/>
            <a:chOff x="864" y="768"/>
            <a:chExt cx="288" cy="96"/>
          </a:xfrm>
        </p:grpSpPr>
        <p:sp>
          <p:nvSpPr>
            <p:cNvPr id="3311" name="AutoShape 239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2" name="Line 240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3" name="Line 241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242"/>
          <p:cNvGrpSpPr>
            <a:grpSpLocks/>
          </p:cNvGrpSpPr>
          <p:nvPr/>
        </p:nvGrpSpPr>
        <p:grpSpPr bwMode="auto">
          <a:xfrm>
            <a:off x="4114800" y="1905000"/>
            <a:ext cx="457200" cy="152400"/>
            <a:chOff x="864" y="768"/>
            <a:chExt cx="288" cy="96"/>
          </a:xfrm>
        </p:grpSpPr>
        <p:sp>
          <p:nvSpPr>
            <p:cNvPr id="3315" name="AutoShape 243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6" name="Line 244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7" name="Line 245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246"/>
          <p:cNvGrpSpPr>
            <a:grpSpLocks/>
          </p:cNvGrpSpPr>
          <p:nvPr/>
        </p:nvGrpSpPr>
        <p:grpSpPr bwMode="auto">
          <a:xfrm>
            <a:off x="5486400" y="1905000"/>
            <a:ext cx="457200" cy="152400"/>
            <a:chOff x="864" y="768"/>
            <a:chExt cx="288" cy="96"/>
          </a:xfrm>
        </p:grpSpPr>
        <p:sp>
          <p:nvSpPr>
            <p:cNvPr id="3319" name="AutoShape 247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0" name="Line 248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1" name="Line 249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250"/>
          <p:cNvGrpSpPr>
            <a:grpSpLocks/>
          </p:cNvGrpSpPr>
          <p:nvPr/>
        </p:nvGrpSpPr>
        <p:grpSpPr bwMode="auto">
          <a:xfrm>
            <a:off x="7086600" y="1905000"/>
            <a:ext cx="457200" cy="152400"/>
            <a:chOff x="864" y="768"/>
            <a:chExt cx="288" cy="96"/>
          </a:xfrm>
        </p:grpSpPr>
        <p:sp>
          <p:nvSpPr>
            <p:cNvPr id="3323" name="AutoShape 251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4" name="Line 252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5" name="Line 253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274"/>
          <p:cNvGrpSpPr>
            <a:grpSpLocks/>
          </p:cNvGrpSpPr>
          <p:nvPr/>
        </p:nvGrpSpPr>
        <p:grpSpPr bwMode="auto">
          <a:xfrm flipH="1">
            <a:off x="2057400" y="2362200"/>
            <a:ext cx="457200" cy="152400"/>
            <a:chOff x="864" y="768"/>
            <a:chExt cx="288" cy="96"/>
          </a:xfrm>
        </p:grpSpPr>
        <p:sp>
          <p:nvSpPr>
            <p:cNvPr id="3347" name="AutoShape 275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8" name="Line 276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9" name="Line 277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278"/>
          <p:cNvGrpSpPr>
            <a:grpSpLocks/>
          </p:cNvGrpSpPr>
          <p:nvPr/>
        </p:nvGrpSpPr>
        <p:grpSpPr bwMode="auto">
          <a:xfrm flipH="1">
            <a:off x="3429000" y="2362200"/>
            <a:ext cx="457200" cy="152400"/>
            <a:chOff x="864" y="768"/>
            <a:chExt cx="288" cy="96"/>
          </a:xfrm>
        </p:grpSpPr>
        <p:sp>
          <p:nvSpPr>
            <p:cNvPr id="3351" name="AutoShape 279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2" name="Line 280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3" name="Line 281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282"/>
          <p:cNvGrpSpPr>
            <a:grpSpLocks/>
          </p:cNvGrpSpPr>
          <p:nvPr/>
        </p:nvGrpSpPr>
        <p:grpSpPr bwMode="auto">
          <a:xfrm flipH="1">
            <a:off x="4800600" y="2362200"/>
            <a:ext cx="457200" cy="152400"/>
            <a:chOff x="864" y="768"/>
            <a:chExt cx="288" cy="96"/>
          </a:xfrm>
        </p:grpSpPr>
        <p:sp>
          <p:nvSpPr>
            <p:cNvPr id="3355" name="AutoShape 283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6" name="Line 284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7" name="Line 285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286"/>
          <p:cNvGrpSpPr>
            <a:grpSpLocks/>
          </p:cNvGrpSpPr>
          <p:nvPr/>
        </p:nvGrpSpPr>
        <p:grpSpPr bwMode="auto">
          <a:xfrm flipH="1">
            <a:off x="6172200" y="2362200"/>
            <a:ext cx="457200" cy="152400"/>
            <a:chOff x="864" y="768"/>
            <a:chExt cx="288" cy="96"/>
          </a:xfrm>
        </p:grpSpPr>
        <p:sp>
          <p:nvSpPr>
            <p:cNvPr id="3359" name="AutoShape 287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0" name="Line 288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1" name="Line 289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290"/>
          <p:cNvGrpSpPr>
            <a:grpSpLocks/>
          </p:cNvGrpSpPr>
          <p:nvPr/>
        </p:nvGrpSpPr>
        <p:grpSpPr bwMode="auto">
          <a:xfrm flipH="1">
            <a:off x="7772400" y="2362200"/>
            <a:ext cx="457200" cy="152400"/>
            <a:chOff x="864" y="768"/>
            <a:chExt cx="288" cy="96"/>
          </a:xfrm>
        </p:grpSpPr>
        <p:sp>
          <p:nvSpPr>
            <p:cNvPr id="3363" name="AutoShape 291"/>
            <p:cNvSpPr>
              <a:spLocks noChangeArrowheads="1"/>
            </p:cNvSpPr>
            <p:nvPr/>
          </p:nvSpPr>
          <p:spPr bwMode="auto">
            <a:xfrm rot="5400000">
              <a:off x="960" y="768"/>
              <a:ext cx="96" cy="9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4" name="Line 292"/>
            <p:cNvSpPr>
              <a:spLocks noChangeShapeType="1"/>
            </p:cNvSpPr>
            <p:nvPr/>
          </p:nvSpPr>
          <p:spPr bwMode="auto">
            <a:xfrm>
              <a:off x="1056" y="7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5" name="Line 293"/>
            <p:cNvSpPr>
              <a:spLocks noChangeShapeType="1"/>
            </p:cNvSpPr>
            <p:nvPr/>
          </p:nvSpPr>
          <p:spPr bwMode="auto">
            <a:xfrm>
              <a:off x="864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294"/>
          <p:cNvGrpSpPr>
            <a:grpSpLocks/>
          </p:cNvGrpSpPr>
          <p:nvPr/>
        </p:nvGrpSpPr>
        <p:grpSpPr bwMode="auto">
          <a:xfrm flipH="1">
            <a:off x="5486400" y="1143000"/>
            <a:ext cx="457200" cy="304800"/>
            <a:chOff x="1296" y="3168"/>
            <a:chExt cx="288" cy="192"/>
          </a:xfrm>
        </p:grpSpPr>
        <p:sp>
          <p:nvSpPr>
            <p:cNvPr id="3367" name="Oval 295"/>
            <p:cNvSpPr>
              <a:spLocks noChangeArrowheads="1"/>
            </p:cNvSpPr>
            <p:nvPr/>
          </p:nvSpPr>
          <p:spPr bwMode="auto">
            <a:xfrm rot="5400000">
              <a:off x="1344" y="3168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8" name="Line 296"/>
            <p:cNvSpPr>
              <a:spLocks noChangeShapeType="1"/>
            </p:cNvSpPr>
            <p:nvPr/>
          </p:nvSpPr>
          <p:spPr bwMode="auto">
            <a:xfrm rot="5400000" flipV="1">
              <a:off x="1440" y="316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9" name="Line 297"/>
            <p:cNvSpPr>
              <a:spLocks noChangeShapeType="1"/>
            </p:cNvSpPr>
            <p:nvPr/>
          </p:nvSpPr>
          <p:spPr bwMode="auto">
            <a:xfrm>
              <a:off x="1296" y="326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70" name="Line 298"/>
          <p:cNvSpPr>
            <a:spLocks noChangeShapeType="1"/>
          </p:cNvSpPr>
          <p:nvPr/>
        </p:nvSpPr>
        <p:spPr bwMode="auto">
          <a:xfrm>
            <a:off x="5943600" y="1295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1" name="Line 299"/>
          <p:cNvSpPr>
            <a:spLocks noChangeShapeType="1"/>
          </p:cNvSpPr>
          <p:nvPr/>
        </p:nvSpPr>
        <p:spPr bwMode="auto">
          <a:xfrm>
            <a:off x="64008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2" name="Text Box 300"/>
          <p:cNvSpPr txBox="1">
            <a:spLocks noChangeArrowheads="1"/>
          </p:cNvSpPr>
          <p:nvPr/>
        </p:nvSpPr>
        <p:spPr bwMode="auto">
          <a:xfrm>
            <a:off x="1787525" y="1279525"/>
            <a:ext cx="346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/>
              <a:t>C8</a:t>
            </a:r>
          </a:p>
        </p:txBody>
      </p:sp>
      <p:sp>
        <p:nvSpPr>
          <p:cNvPr id="3373" name="Text Box 301"/>
          <p:cNvSpPr txBox="1">
            <a:spLocks noChangeArrowheads="1"/>
          </p:cNvSpPr>
          <p:nvPr/>
        </p:nvSpPr>
        <p:spPr bwMode="auto">
          <a:xfrm>
            <a:off x="3159125" y="1279525"/>
            <a:ext cx="346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/>
              <a:t>C9</a:t>
            </a:r>
          </a:p>
        </p:txBody>
      </p:sp>
      <p:sp>
        <p:nvSpPr>
          <p:cNvPr id="3374" name="Text Box 302"/>
          <p:cNvSpPr txBox="1">
            <a:spLocks noChangeArrowheads="1"/>
          </p:cNvSpPr>
          <p:nvPr/>
        </p:nvSpPr>
        <p:spPr bwMode="auto">
          <a:xfrm>
            <a:off x="4530725" y="1279525"/>
            <a:ext cx="415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/>
              <a:t>C10</a:t>
            </a:r>
          </a:p>
        </p:txBody>
      </p:sp>
      <p:sp>
        <p:nvSpPr>
          <p:cNvPr id="3375" name="Text Box 303"/>
          <p:cNvSpPr txBox="1">
            <a:spLocks noChangeArrowheads="1"/>
          </p:cNvSpPr>
          <p:nvPr/>
        </p:nvSpPr>
        <p:spPr bwMode="auto">
          <a:xfrm>
            <a:off x="6061075" y="1279525"/>
            <a:ext cx="415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/>
              <a:t>C11</a:t>
            </a:r>
          </a:p>
        </p:txBody>
      </p:sp>
      <p:sp>
        <p:nvSpPr>
          <p:cNvPr id="3376" name="Text Box 304"/>
          <p:cNvSpPr txBox="1">
            <a:spLocks noChangeArrowheads="1"/>
          </p:cNvSpPr>
          <p:nvPr/>
        </p:nvSpPr>
        <p:spPr bwMode="auto">
          <a:xfrm>
            <a:off x="7350125" y="1279525"/>
            <a:ext cx="346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/>
              <a:t>C8</a:t>
            </a:r>
          </a:p>
        </p:txBody>
      </p:sp>
      <p:sp>
        <p:nvSpPr>
          <p:cNvPr id="3377" name="Line 305"/>
          <p:cNvSpPr>
            <a:spLocks noChangeShapeType="1"/>
          </p:cNvSpPr>
          <p:nvPr/>
        </p:nvSpPr>
        <p:spPr bwMode="auto">
          <a:xfrm>
            <a:off x="5486400" y="1295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8" name="Text Box 306"/>
          <p:cNvSpPr txBox="1">
            <a:spLocks noChangeArrowheads="1"/>
          </p:cNvSpPr>
          <p:nvPr/>
        </p:nvSpPr>
        <p:spPr bwMode="auto">
          <a:xfrm>
            <a:off x="419100" y="2076450"/>
            <a:ext cx="63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/>
              <a:t>RB.A23</a:t>
            </a:r>
          </a:p>
        </p:txBody>
      </p:sp>
      <p:sp>
        <p:nvSpPr>
          <p:cNvPr id="3380" name="Text Box 308"/>
          <p:cNvSpPr txBox="1">
            <a:spLocks noChangeArrowheads="1"/>
          </p:cNvSpPr>
          <p:nvPr/>
        </p:nvSpPr>
        <p:spPr bwMode="auto">
          <a:xfrm>
            <a:off x="304800" y="3962400"/>
            <a:ext cx="4736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1604963" algn="l"/>
              </a:tabLst>
            </a:pPr>
            <a:r>
              <a:rPr lang="en-US" b="1" dirty="0"/>
              <a:t>Total inductance:	15.5 H (152x0.1H + 2x0.15H)</a:t>
            </a:r>
          </a:p>
          <a:p>
            <a:pPr>
              <a:tabLst>
                <a:tab pos="1604963" algn="l"/>
              </a:tabLst>
            </a:pPr>
            <a:r>
              <a:rPr lang="en-US" b="1" dirty="0"/>
              <a:t>Total resistance:</a:t>
            </a:r>
            <a:r>
              <a:rPr lang="en-US" b="1" dirty="0" smtClean="0"/>
              <a:t>		1m</a:t>
            </a:r>
            <a:r>
              <a:rPr lang="en-US" b="1" dirty="0" smtClean="0">
                <a:latin typeface="Symbol" charset="2"/>
              </a:rPr>
              <a:t>W</a:t>
            </a:r>
            <a:endParaRPr lang="en-US" b="1" dirty="0">
              <a:latin typeface="Symbol" charset="2"/>
            </a:endParaRPr>
          </a:p>
          <a:p>
            <a:pPr>
              <a:tabLst>
                <a:tab pos="1604963" algn="l"/>
              </a:tabLst>
            </a:pPr>
            <a:r>
              <a:rPr lang="en-US" b="1" dirty="0"/>
              <a:t>Output current:</a:t>
            </a:r>
            <a:r>
              <a:rPr lang="en-US" b="1" dirty="0" smtClean="0"/>
              <a:t>		13 </a:t>
            </a:r>
            <a:r>
              <a:rPr lang="en-US" b="1" dirty="0"/>
              <a:t>kA</a:t>
            </a:r>
          </a:p>
          <a:p>
            <a:pPr>
              <a:tabLst>
                <a:tab pos="1604963" algn="l"/>
              </a:tabLst>
            </a:pPr>
            <a:r>
              <a:rPr lang="en-US" b="1" dirty="0"/>
              <a:t>Output voltage:</a:t>
            </a:r>
            <a:r>
              <a:rPr lang="en-US" b="1" dirty="0" smtClean="0"/>
              <a:t>		190 </a:t>
            </a:r>
            <a:r>
              <a:rPr lang="en-US" b="1" dirty="0"/>
              <a:t>V  </a:t>
            </a:r>
          </a:p>
        </p:txBody>
      </p:sp>
      <p:sp>
        <p:nvSpPr>
          <p:cNvPr id="3381" name="Text Box 309"/>
          <p:cNvSpPr txBox="1">
            <a:spLocks noChangeArrowheads="1"/>
          </p:cNvSpPr>
          <p:nvPr/>
        </p:nvSpPr>
        <p:spPr bwMode="auto">
          <a:xfrm>
            <a:off x="1981200" y="3276600"/>
            <a:ext cx="5984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b="1"/>
              <a:t>Trim1</a:t>
            </a:r>
          </a:p>
        </p:txBody>
      </p:sp>
      <p:sp>
        <p:nvSpPr>
          <p:cNvPr id="3382" name="Text Box 310"/>
          <p:cNvSpPr txBox="1">
            <a:spLocks noChangeArrowheads="1"/>
          </p:cNvSpPr>
          <p:nvPr/>
        </p:nvSpPr>
        <p:spPr bwMode="auto">
          <a:xfrm>
            <a:off x="5421313" y="871538"/>
            <a:ext cx="5984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b="1"/>
              <a:t>Trim2</a:t>
            </a:r>
          </a:p>
        </p:txBody>
      </p:sp>
      <p:sp>
        <p:nvSpPr>
          <p:cNvPr id="3383" name="Text Box 311"/>
          <p:cNvSpPr txBox="1">
            <a:spLocks noChangeArrowheads="1"/>
          </p:cNvSpPr>
          <p:nvPr/>
        </p:nvSpPr>
        <p:spPr bwMode="auto">
          <a:xfrm>
            <a:off x="304800" y="3581400"/>
            <a:ext cx="23442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b="1" dirty="0"/>
              <a:t>Main Power </a:t>
            </a:r>
            <a:r>
              <a:rPr lang="fr-FR" b="1" dirty="0" err="1"/>
              <a:t>Converter</a:t>
            </a:r>
            <a:endParaRPr lang="fr-FR" b="1" dirty="0"/>
          </a:p>
        </p:txBody>
      </p:sp>
      <p:sp>
        <p:nvSpPr>
          <p:cNvPr id="3384" name="Text Box 312"/>
          <p:cNvSpPr txBox="1">
            <a:spLocks noChangeArrowheads="1"/>
          </p:cNvSpPr>
          <p:nvPr/>
        </p:nvSpPr>
        <p:spPr bwMode="auto">
          <a:xfrm>
            <a:off x="1371600" y="2270125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/>
              <a:t>0.1H</a:t>
            </a:r>
          </a:p>
        </p:txBody>
      </p:sp>
      <p:sp>
        <p:nvSpPr>
          <p:cNvPr id="3385" name="Text Box 313"/>
          <p:cNvSpPr txBox="1">
            <a:spLocks noChangeArrowheads="1"/>
          </p:cNvSpPr>
          <p:nvPr/>
        </p:nvSpPr>
        <p:spPr bwMode="auto">
          <a:xfrm>
            <a:off x="2070100" y="1905000"/>
            <a:ext cx="520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000" b="1"/>
              <a:t>0.15H</a:t>
            </a:r>
          </a:p>
        </p:txBody>
      </p:sp>
      <p:sp>
        <p:nvSpPr>
          <p:cNvPr id="3386" name="Text Box 314"/>
          <p:cNvSpPr txBox="1">
            <a:spLocks noChangeArrowheads="1"/>
          </p:cNvSpPr>
          <p:nvPr/>
        </p:nvSpPr>
        <p:spPr bwMode="auto">
          <a:xfrm>
            <a:off x="5141913" y="3962400"/>
            <a:ext cx="312578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tabLst>
                <a:tab pos="1604963" algn="l"/>
              </a:tabLst>
            </a:pPr>
            <a:r>
              <a:rPr lang="en-US" b="1" dirty="0"/>
              <a:t>Total inductance:	0.15 H</a:t>
            </a:r>
          </a:p>
          <a:p>
            <a:pPr>
              <a:tabLst>
                <a:tab pos="1604963" algn="l"/>
              </a:tabLst>
            </a:pPr>
            <a:r>
              <a:rPr lang="en-US" b="1" dirty="0"/>
              <a:t>Total resistance:</a:t>
            </a:r>
            <a:r>
              <a:rPr lang="en-US" b="1" dirty="0" smtClean="0"/>
              <a:t>		1m</a:t>
            </a:r>
            <a:r>
              <a:rPr lang="en-US" b="1" dirty="0" smtClean="0">
                <a:latin typeface="Symbol" charset="2"/>
              </a:rPr>
              <a:t>W</a:t>
            </a:r>
            <a:endParaRPr lang="en-US" b="1" dirty="0">
              <a:latin typeface="Symbol" charset="2"/>
            </a:endParaRPr>
          </a:p>
          <a:p>
            <a:pPr>
              <a:tabLst>
                <a:tab pos="1604963" algn="l"/>
              </a:tabLst>
            </a:pPr>
            <a:r>
              <a:rPr lang="en-US" b="1" dirty="0"/>
              <a:t>RB output current:	±0.6 kA</a:t>
            </a:r>
          </a:p>
          <a:p>
            <a:pPr>
              <a:tabLst>
                <a:tab pos="1604963" algn="l"/>
              </a:tabLst>
            </a:pPr>
            <a:r>
              <a:rPr lang="en-US" b="1" dirty="0"/>
              <a:t>RB output voltage:	±10 V  </a:t>
            </a:r>
          </a:p>
        </p:txBody>
      </p:sp>
      <p:sp>
        <p:nvSpPr>
          <p:cNvPr id="3387" name="Text Box 315"/>
          <p:cNvSpPr txBox="1">
            <a:spLocks noChangeArrowheads="1"/>
          </p:cNvSpPr>
          <p:nvPr/>
        </p:nvSpPr>
        <p:spPr bwMode="auto">
          <a:xfrm>
            <a:off x="5268913" y="3581400"/>
            <a:ext cx="2444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b="1" dirty="0"/>
              <a:t>TRIM Power </a:t>
            </a:r>
            <a:r>
              <a:rPr lang="fr-FR" b="1" dirty="0" err="1"/>
              <a:t>Converters</a:t>
            </a:r>
            <a:endParaRPr lang="fr-FR" b="1" dirty="0"/>
          </a:p>
        </p:txBody>
      </p:sp>
      <p:sp>
        <p:nvSpPr>
          <p:cNvPr id="3390" name="Text Box 318"/>
          <p:cNvSpPr txBox="1">
            <a:spLocks noChangeArrowheads="1"/>
          </p:cNvSpPr>
          <p:nvPr/>
        </p:nvSpPr>
        <p:spPr bwMode="auto">
          <a:xfrm>
            <a:off x="304800" y="5181600"/>
            <a:ext cx="2832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33CC33"/>
                </a:solidFill>
              </a:rPr>
              <a:t>(+)</a:t>
            </a:r>
          </a:p>
          <a:p>
            <a:pPr>
              <a:buFontTx/>
              <a:buChar char="•"/>
            </a:pPr>
            <a:r>
              <a:rPr lang="en-US" b="1">
                <a:solidFill>
                  <a:srgbClr val="33CC33"/>
                </a:solidFill>
              </a:rPr>
              <a:t> Low current CL for the trim circuits</a:t>
            </a:r>
          </a:p>
          <a:p>
            <a:pPr>
              <a:buFontTx/>
              <a:buChar char="•"/>
            </a:pPr>
            <a:r>
              <a:rPr lang="en-US" b="1">
                <a:solidFill>
                  <a:srgbClr val="33CC33"/>
                </a:solidFill>
              </a:rPr>
              <a:t> Size of Trim power converters</a:t>
            </a:r>
          </a:p>
        </p:txBody>
      </p:sp>
      <p:sp>
        <p:nvSpPr>
          <p:cNvPr id="3391" name="Text Box 319"/>
          <p:cNvSpPr txBox="1">
            <a:spLocks noChangeArrowheads="1"/>
          </p:cNvSpPr>
          <p:nvPr/>
        </p:nvSpPr>
        <p:spPr bwMode="auto">
          <a:xfrm>
            <a:off x="5207000" y="5181600"/>
            <a:ext cx="29083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CC3300"/>
                </a:solidFill>
              </a:rPr>
              <a:t>(-)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rgbClr val="CC3300"/>
                </a:solidFill>
              </a:rPr>
              <a:t> Protection of the magnets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rgbClr val="CC3300"/>
                </a:solidFill>
              </a:rPr>
              <a:t> Floating Trim PCs (&gt;2 kV)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rgbClr val="CC3300"/>
                </a:solidFill>
              </a:rPr>
              <a:t> coupled circuits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179388" y="6178034"/>
            <a:ext cx="243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H. </a:t>
            </a:r>
            <a:r>
              <a:rPr lang="en-US" dirty="0" err="1" smtClean="0"/>
              <a:t>Thiessen</a:t>
            </a:r>
            <a:endParaRPr lang="en-US" dirty="0"/>
          </a:p>
        </p:txBody>
      </p:sp>
      <p:sp>
        <p:nvSpPr>
          <p:cNvPr id="175" name="TextBox 174"/>
          <p:cNvSpPr txBox="1"/>
          <p:nvPr/>
        </p:nvSpPr>
        <p:spPr>
          <a:xfrm>
            <a:off x="152400" y="76200"/>
            <a:ext cx="83150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4.) The Story of the Transfer Function ... </a:t>
            </a:r>
          </a:p>
          <a:p>
            <a:r>
              <a:rPr lang="en-US" sz="2400" dirty="0" smtClean="0">
                <a:solidFill>
                  <a:srgbClr val="CC0000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a much better solution: </a:t>
            </a:r>
            <a:r>
              <a:rPr lang="en-US" sz="2400" dirty="0" smtClean="0"/>
              <a:t>additional “trim” power supply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ikko_mbnb_Lattice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460597" y="317597"/>
            <a:ext cx="5384606" cy="7696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946" y="0"/>
            <a:ext cx="89860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non-local correction: </a:t>
            </a:r>
            <a:r>
              <a:rPr lang="en-US" sz="2000" dirty="0" smtClean="0"/>
              <a:t>dedicated MCBH in an free part of the lattice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does not change the picture</a:t>
            </a:r>
            <a:r>
              <a:rPr lang="en-US" sz="2000" dirty="0" smtClean="0"/>
              <a:t>: there will always be a </a:t>
            </a:r>
            <a:r>
              <a:rPr lang="en-US" sz="2000" dirty="0" smtClean="0">
                <a:solidFill>
                  <a:srgbClr val="0000FF"/>
                </a:solidFill>
              </a:rPr>
              <a:t>inner orbit distortion</a:t>
            </a:r>
          </a:p>
          <a:p>
            <a:r>
              <a:rPr lang="en-US" sz="2000" dirty="0" smtClean="0"/>
              <a:t>	in the order of several mm ... the only question is how </a:t>
            </a:r>
            <a:r>
              <a:rPr lang="en-US" sz="2000" dirty="0" err="1" smtClean="0"/>
              <a:t>localised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	we can keep the problem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324600"/>
            <a:ext cx="17752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Mikko</a:t>
            </a:r>
            <a:r>
              <a:rPr lang="en-US" dirty="0" smtClean="0"/>
              <a:t> </a:t>
            </a:r>
            <a:r>
              <a:rPr lang="en-US" dirty="0" err="1" smtClean="0"/>
              <a:t>Karppinen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 bwMode="auto">
          <a:xfrm>
            <a:off x="2679700" y="3583517"/>
            <a:ext cx="3784600" cy="586316"/>
          </a:xfrm>
          <a:custGeom>
            <a:avLst/>
            <a:gdLst>
              <a:gd name="connsiteX0" fmla="*/ 0 w 3784600"/>
              <a:gd name="connsiteY0" fmla="*/ 124883 h 586316"/>
              <a:gd name="connsiteX1" fmla="*/ 406400 w 3784600"/>
              <a:gd name="connsiteY1" fmla="*/ 35983 h 586316"/>
              <a:gd name="connsiteX2" fmla="*/ 838200 w 3784600"/>
              <a:gd name="connsiteY2" fmla="*/ 340783 h 586316"/>
              <a:gd name="connsiteX3" fmla="*/ 1587500 w 3784600"/>
              <a:gd name="connsiteY3" fmla="*/ 124883 h 586316"/>
              <a:gd name="connsiteX4" fmla="*/ 1993900 w 3784600"/>
              <a:gd name="connsiteY4" fmla="*/ 455083 h 586316"/>
              <a:gd name="connsiteX5" fmla="*/ 2641600 w 3784600"/>
              <a:gd name="connsiteY5" fmla="*/ 213783 h 586316"/>
              <a:gd name="connsiteX6" fmla="*/ 3162300 w 3784600"/>
              <a:gd name="connsiteY6" fmla="*/ 556683 h 586316"/>
              <a:gd name="connsiteX7" fmla="*/ 3784600 w 3784600"/>
              <a:gd name="connsiteY7" fmla="*/ 391583 h 58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84600" h="586316">
                <a:moveTo>
                  <a:pt x="0" y="124883"/>
                </a:moveTo>
                <a:cubicBezTo>
                  <a:pt x="133350" y="62441"/>
                  <a:pt x="266700" y="0"/>
                  <a:pt x="406400" y="35983"/>
                </a:cubicBezTo>
                <a:cubicBezTo>
                  <a:pt x="546100" y="71966"/>
                  <a:pt x="641350" y="325966"/>
                  <a:pt x="838200" y="340783"/>
                </a:cubicBezTo>
                <a:cubicBezTo>
                  <a:pt x="1035050" y="355600"/>
                  <a:pt x="1394883" y="105833"/>
                  <a:pt x="1587500" y="124883"/>
                </a:cubicBezTo>
                <a:cubicBezTo>
                  <a:pt x="1780117" y="143933"/>
                  <a:pt x="1818217" y="440266"/>
                  <a:pt x="1993900" y="455083"/>
                </a:cubicBezTo>
                <a:cubicBezTo>
                  <a:pt x="2169583" y="469900"/>
                  <a:pt x="2446867" y="196850"/>
                  <a:pt x="2641600" y="213783"/>
                </a:cubicBezTo>
                <a:cubicBezTo>
                  <a:pt x="2836333" y="230716"/>
                  <a:pt x="2971800" y="527050"/>
                  <a:pt x="3162300" y="556683"/>
                </a:cubicBezTo>
                <a:cubicBezTo>
                  <a:pt x="3352800" y="586316"/>
                  <a:pt x="3784600" y="391583"/>
                  <a:pt x="3784600" y="391583"/>
                </a:cubicBezTo>
              </a:path>
            </a:pathLst>
          </a:cu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198" y="1295402"/>
          <a:ext cx="7467599" cy="4623500"/>
        </p:xfrm>
        <a:graphic>
          <a:graphicData uri="http://schemas.openxmlformats.org/drawingml/2006/table">
            <a:tbl>
              <a:tblPr/>
              <a:tblGrid>
                <a:gridCol w="900434"/>
                <a:gridCol w="1164561"/>
                <a:gridCol w="900434"/>
                <a:gridCol w="900434"/>
                <a:gridCol w="900434"/>
                <a:gridCol w="900434"/>
                <a:gridCol w="900434"/>
                <a:gridCol w="900434"/>
              </a:tblGrid>
              <a:tr h="23261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Verdana"/>
                        </a:rPr>
                        <a:t>Systematic errors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Verdana"/>
                        </a:rPr>
                        <a:t>Current (A)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Verdana"/>
                        </a:rPr>
                        <a:t>B1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Verdana"/>
                        </a:rPr>
                        <a:t>b2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Verdana"/>
                        </a:rPr>
                        <a:t>b3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Verdana"/>
                        </a:rPr>
                        <a:t>b4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Verdana"/>
                        </a:rPr>
                        <a:t>b5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Verdana"/>
                        </a:rPr>
                        <a:t>b6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Verdana"/>
                        </a:rPr>
                        <a:t>b7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763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-0.7325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2.50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13.96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-0.24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1456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-1.3977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2.50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13.96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2149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-2.0628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2.50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13.96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2842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-2.7279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2.50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13.96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3535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-3.3930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2.50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13.96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4228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-4.0581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2.49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13.96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4921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-4.7231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2.48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13.97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5614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-5.3875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2.45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13.99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6307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-6.0499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2.28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14.03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7000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-6.7075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1.84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14.15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-0.01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7692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-7.3565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1.05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14.31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-0.04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8385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-7.9928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14.36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-0.10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-0.18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0.00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9078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-8.6120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-2.13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14.21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-0.21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-0.17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-0.01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9771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-9.2204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-4.43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13.97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-0.31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-0.15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-0.01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10464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-9.8212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-6.94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13.68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-0.41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-0.14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0.29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11157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-10.4160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-9.68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13.37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-0.51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-0.13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0.30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61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11850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-11.0060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-12.49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13.06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-0.58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-0.13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Verdana"/>
                        </a:rPr>
                        <a:t>-0.02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Verdana"/>
                        </a:rPr>
                        <a:t>0.30</a:t>
                      </a:r>
                    </a:p>
                  </a:txBody>
                  <a:tcPr marL="9801" marR="9801" marT="9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381000"/>
            <a:ext cx="4940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5.) Nb3Sn Dipole: Multipole Errors: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6248400"/>
            <a:ext cx="6160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... in the usual units, i.e. 10 </a:t>
            </a:r>
            <a:r>
              <a:rPr lang="en-US" baseline="30000" dirty="0" smtClean="0"/>
              <a:t>-4 </a:t>
            </a:r>
            <a:r>
              <a:rPr lang="en-US" dirty="0" smtClean="0">
                <a:solidFill>
                  <a:srgbClr val="0000FF"/>
                </a:solidFill>
              </a:rPr>
              <a:t>referred to the usual ref radius = 17mm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505200" y="16764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1244600"/>
            <a:ext cx="2893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scaled from the MB experience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28600"/>
            <a:ext cx="4530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Nb3Sn Dipole: Multipole Errors:</a:t>
            </a:r>
            <a:endParaRPr 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206850" name="Object 2"/>
          <p:cNvGraphicFramePr>
            <a:graphicFrameLocks noChangeAspect="1"/>
          </p:cNvGraphicFramePr>
          <p:nvPr/>
        </p:nvGraphicFramePr>
        <p:xfrm>
          <a:off x="914400" y="1066800"/>
          <a:ext cx="6934200" cy="5453277"/>
        </p:xfrm>
        <a:graphic>
          <a:graphicData uri="http://schemas.openxmlformats.org/presentationml/2006/ole">
            <p:oleObj spid="_x0000_s206850" name="Worksheet" r:id="rId3" imgW="5054600" imgH="3975100" progId="Excel.Sheet.12">
              <p:embed/>
            </p:oleObj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5105400" y="1143000"/>
            <a:ext cx="1676400" cy="6858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7874" name="Object 2"/>
          <p:cNvGraphicFramePr>
            <a:graphicFrameLocks noChangeAspect="1"/>
          </p:cNvGraphicFramePr>
          <p:nvPr/>
        </p:nvGraphicFramePr>
        <p:xfrm>
          <a:off x="1219200" y="1143000"/>
          <a:ext cx="6543039" cy="5220509"/>
        </p:xfrm>
        <a:graphic>
          <a:graphicData uri="http://schemas.openxmlformats.org/presentationml/2006/ole">
            <p:oleObj spid="_x0000_s207874" name="Worksheet" r:id="rId3" imgW="4775200" imgH="3810000" progId="Excel.Sheet.12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228600"/>
            <a:ext cx="4319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0000FF"/>
                </a:solidFill>
              </a:rPr>
              <a:t>NbTi </a:t>
            </a:r>
            <a:r>
              <a:rPr lang="en-US" sz="2400" dirty="0" smtClean="0">
                <a:solidFill>
                  <a:srgbClr val="0000FF"/>
                </a:solidFill>
              </a:rPr>
              <a:t>Dipole: Multipole Errors: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1600" y="990600"/>
            <a:ext cx="2895600" cy="476250"/>
          </a:xfrm>
        </p:spPr>
        <p:txBody>
          <a:bodyPr/>
          <a:lstStyle/>
          <a:p>
            <a:pPr algn="l"/>
            <a:r>
              <a:rPr lang="en-US" sz="16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Comparison: </a:t>
            </a:r>
          </a:p>
          <a:p>
            <a:pPr algn="l"/>
            <a:r>
              <a:rPr lang="en-US" sz="16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b3 Hysteresis   Nb3Sn / </a:t>
            </a:r>
            <a:r>
              <a:rPr lang="en-US" sz="16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NbTi</a:t>
            </a:r>
            <a:endParaRPr lang="en-US" sz="1600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l"/>
            <a:r>
              <a:rPr lang="en-US" sz="1600" b="1" i="1" dirty="0" smtClean="0">
                <a:latin typeface="Times New Roman"/>
                <a:cs typeface="Times New Roman"/>
              </a:rPr>
              <a:t>M. </a:t>
            </a:r>
            <a:r>
              <a:rPr lang="en-US" sz="1600" b="1" i="1" dirty="0" err="1" smtClean="0">
                <a:latin typeface="Times New Roman"/>
                <a:cs typeface="Times New Roman"/>
              </a:rPr>
              <a:t>Karppinen</a:t>
            </a:r>
            <a:endParaRPr lang="en-US" sz="1600" b="1" i="1" dirty="0" smtClean="0">
              <a:latin typeface="Times New Roman"/>
              <a:cs typeface="Times New Roman"/>
            </a:endParaRPr>
          </a:p>
          <a:p>
            <a:pPr algn="l"/>
            <a:endParaRPr lang="en-US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l"/>
            <a:endParaRPr lang="en-US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l"/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endParaRPr lang="en-US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99" y="990599"/>
            <a:ext cx="4559675" cy="29718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228600"/>
            <a:ext cx="440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persistent current problem: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7" name="Picture 6" descr="Auchmann_b3_Hysteres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565" y="3155462"/>
            <a:ext cx="5096435" cy="3702538"/>
          </a:xfrm>
          <a:prstGeom prst="rect">
            <a:avLst/>
          </a:prstGeom>
        </p:spPr>
      </p:pic>
      <p:sp>
        <p:nvSpPr>
          <p:cNvPr id="10" name="Footer Placeholder 3"/>
          <p:cNvSpPr txBox="1">
            <a:spLocks/>
          </p:cNvSpPr>
          <p:nvPr/>
        </p:nvSpPr>
        <p:spPr bwMode="auto">
          <a:xfrm>
            <a:off x="1600200" y="5867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b3 </a:t>
            </a:r>
            <a:r>
              <a:rPr kumimoji="0" lang="en-US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remanence</a:t>
            </a: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as a function of </a:t>
            </a:r>
            <a:r>
              <a:rPr lang="en-US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precycle</a:t>
            </a:r>
            <a:r>
              <a:rPr lang="en-US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(pre-injection plateau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B.</a:t>
            </a:r>
            <a:r>
              <a:rPr kumimoji="0" lang="en-US" b="1" i="1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r>
              <a:rPr kumimoji="0" lang="en-US" b="1" i="1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Auchmann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 rot="20218380">
            <a:off x="2000007" y="3029736"/>
            <a:ext cx="43113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tracking studies needed </a:t>
            </a:r>
            <a:endParaRPr lang="en-US" sz="32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l="15053" t="11632" r="11579" b="15211"/>
          <a:stretch>
            <a:fillRect/>
          </a:stretch>
        </p:blipFill>
        <p:spPr>
          <a:xfrm rot="5400000">
            <a:off x="2613531" y="-765545"/>
            <a:ext cx="5702508" cy="73584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228600"/>
            <a:ext cx="3249608" cy="83099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optics situation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collision optics, 7 </a:t>
            </a:r>
            <a:r>
              <a:rPr lang="en-US" sz="1800" dirty="0" err="1" smtClean="0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6250" y="3143250"/>
            <a:ext cx="3238500" cy="4191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3352800" y="4953000"/>
            <a:ext cx="4343400" cy="609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ikko_mbnb_Lattice.tif"/>
          <p:cNvPicPr>
            <a:picLocks noChangeAspect="1"/>
          </p:cNvPicPr>
          <p:nvPr/>
        </p:nvPicPr>
        <p:blipFill>
          <a:blip r:embed="rId2"/>
          <a:srcRect t="-1997" r="57099"/>
          <a:stretch>
            <a:fillRect/>
          </a:stretch>
        </p:blipFill>
        <p:spPr>
          <a:xfrm rot="16200000">
            <a:off x="5172145" y="-2124145"/>
            <a:ext cx="1771509" cy="60198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52400" y="76200"/>
            <a:ext cx="27622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Where are we ?</a:t>
            </a:r>
          </a:p>
          <a:p>
            <a:endParaRPr lang="en-US" sz="8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	    </a:t>
            </a:r>
            <a:r>
              <a:rPr lang="en-US" sz="2400" dirty="0" smtClean="0"/>
              <a:t>IP2 &amp; IP7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00" y="1752600"/>
            <a:ext cx="4889500" cy="354446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28600" y="1447800"/>
            <a:ext cx="1595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Example: IP7 R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8" name="Picture 27" descr="madx_inj_zoo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 rot="5400000">
            <a:off x="3522518" y="1049482"/>
            <a:ext cx="5299364" cy="73152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876800" y="2057400"/>
            <a:ext cx="2407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Q8             Q9             Q10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4660900" y="2362200"/>
            <a:ext cx="228600" cy="304800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 rot="5400000">
            <a:off x="2501900" y="4229100"/>
            <a:ext cx="434340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rot="5400000">
            <a:off x="5180805" y="4228306"/>
            <a:ext cx="434340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737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rot="5400000">
            <a:off x="2756694" y="4228306"/>
            <a:ext cx="434340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737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rot="5400000">
            <a:off x="4914105" y="4228306"/>
            <a:ext cx="434340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737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Rectangle 38"/>
          <p:cNvSpPr/>
          <p:nvPr/>
        </p:nvSpPr>
        <p:spPr bwMode="auto">
          <a:xfrm>
            <a:off x="4876800" y="2362200"/>
            <a:ext cx="114300" cy="304800"/>
          </a:xfrm>
          <a:prstGeom prst="rect">
            <a:avLst/>
          </a:prstGeom>
          <a:solidFill>
            <a:srgbClr val="F737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4622800" y="2362200"/>
            <a:ext cx="101600" cy="304800"/>
          </a:xfrm>
          <a:prstGeom prst="rect">
            <a:avLst/>
          </a:prstGeom>
          <a:solidFill>
            <a:srgbClr val="F737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086600" y="2362200"/>
            <a:ext cx="228600" cy="304800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302500" y="2362200"/>
            <a:ext cx="114300" cy="304800"/>
          </a:xfrm>
          <a:prstGeom prst="rect">
            <a:avLst/>
          </a:prstGeom>
          <a:solidFill>
            <a:srgbClr val="F737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048500" y="2362200"/>
            <a:ext cx="101600" cy="304800"/>
          </a:xfrm>
          <a:prstGeom prst="rect">
            <a:avLst/>
          </a:prstGeom>
          <a:solidFill>
            <a:srgbClr val="F737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36475" y="5986046"/>
            <a:ext cx="2778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 Option: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  2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 5.5m </a:t>
            </a:r>
            <a:r>
              <a:rPr lang="en-US" dirty="0" smtClean="0"/>
              <a:t>Nb3Sn Dipoles </a:t>
            </a:r>
          </a:p>
          <a:p>
            <a:r>
              <a:rPr lang="en-US" dirty="0" smtClean="0"/>
              <a:t>          separated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52400" y="4876800"/>
            <a:ext cx="34111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Previous Option: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  1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 11m </a:t>
            </a:r>
            <a:r>
              <a:rPr lang="en-US" dirty="0" smtClean="0"/>
              <a:t>Nb3Sn Dipoles, shifted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3Res_c_Animation.avi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1447800"/>
            <a:ext cx="3429000" cy="1854243"/>
          </a:xfrm>
          <a:prstGeom prst="rect">
            <a:avLst/>
          </a:prstGeom>
        </p:spPr>
      </p:pic>
      <p:pic>
        <p:nvPicPr>
          <p:cNvPr id="14" name="3Res_b_Animation.avi">
            <a:hlinkClick r:id="" action="ppaction://media"/>
          </p:cNvPr>
          <p:cNvPicPr/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5486400" y="2819400"/>
            <a:ext cx="3657600" cy="187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0" y="6096000"/>
            <a:ext cx="2544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b3 = 98, full &amp; local correction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6770" y="6324600"/>
            <a:ext cx="1867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b3 = 98, no correction</a:t>
            </a:r>
            <a:endParaRPr lang="en-US" sz="1400" dirty="0">
              <a:solidFill>
                <a:srgbClr val="0000FF"/>
              </a:solidFill>
            </a:endParaRPr>
          </a:p>
        </p:txBody>
      </p:sp>
      <p:pic>
        <p:nvPicPr>
          <p:cNvPr id="8" name="Picture 7" descr="distance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09600" y="4114800"/>
            <a:ext cx="2743200" cy="1920240"/>
          </a:xfrm>
          <a:prstGeom prst="rect">
            <a:avLst/>
          </a:prstGeom>
        </p:spPr>
      </p:pic>
      <p:pic>
        <p:nvPicPr>
          <p:cNvPr id="9" name="Picture 8" descr="distance2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4419600" y="4724400"/>
            <a:ext cx="2939143" cy="2057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7400" y="76200"/>
            <a:ext cx="3165309" cy="23089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14600" y="3276600"/>
            <a:ext cx="1782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ideal, linear machine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647700" y="4152900"/>
            <a:ext cx="2667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5400000" flipH="1" flipV="1">
            <a:off x="692944" y="4107656"/>
            <a:ext cx="2667000" cy="904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975309" y="2296180"/>
            <a:ext cx="2473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theory: phase space ellipse 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defined by optical parameters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228600"/>
            <a:ext cx="5622052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Tracking Studies: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            </a:t>
            </a:r>
            <a:r>
              <a:rPr lang="en-US" sz="1900" dirty="0" smtClean="0"/>
              <a:t>Dynamic Aperture determined </a:t>
            </a:r>
            <a:r>
              <a:rPr lang="en-US" sz="1900" dirty="0" smtClean="0">
                <a:solidFill>
                  <a:srgbClr val="FF0000"/>
                </a:solidFill>
              </a:rPr>
              <a:t>via stability</a:t>
            </a:r>
          </a:p>
          <a:p>
            <a:r>
              <a:rPr lang="en-US" sz="1900" dirty="0" smtClean="0">
                <a:solidFill>
                  <a:srgbClr val="FF0000"/>
                </a:solidFill>
              </a:rPr>
              <a:t>                    </a:t>
            </a:r>
            <a:r>
              <a:rPr lang="en-US" sz="1900" dirty="0" smtClean="0"/>
              <a:t>/ survival time </a:t>
            </a:r>
            <a:endParaRPr lang="en-US" sz="1900" dirty="0"/>
          </a:p>
        </p:txBody>
      </p:sp>
      <p:sp>
        <p:nvSpPr>
          <p:cNvPr id="20" name="TextBox 19"/>
          <p:cNvSpPr txBox="1"/>
          <p:nvPr/>
        </p:nvSpPr>
        <p:spPr>
          <a:xfrm>
            <a:off x="7390125" y="4572000"/>
            <a:ext cx="1677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strong b3 multipole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urvival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521023"/>
            <a:ext cx="2971800" cy="20802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228600"/>
            <a:ext cx="780393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Tracking Studies: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            </a:t>
            </a:r>
            <a:r>
              <a:rPr lang="en-US" sz="2100" dirty="0" smtClean="0"/>
              <a:t>Dynamic Aperture determined via stability </a:t>
            </a:r>
            <a:r>
              <a:rPr lang="en-US" sz="2100" dirty="0" smtClean="0">
                <a:solidFill>
                  <a:srgbClr val="FF0000"/>
                </a:solidFill>
              </a:rPr>
              <a:t>/ survival time </a:t>
            </a:r>
            <a:endParaRPr lang="en-US" sz="21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5200" y="1597223"/>
            <a:ext cx="2544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b3 = 98, full &amp; local correction</a:t>
            </a:r>
            <a:endParaRPr lang="en-US" sz="1400" dirty="0">
              <a:solidFill>
                <a:srgbClr val="0000FF"/>
              </a:solidFill>
            </a:endParaRPr>
          </a:p>
        </p:txBody>
      </p:sp>
      <p:pic>
        <p:nvPicPr>
          <p:cNvPr id="6" name="Picture 5" descr="survival2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953000" y="2511623"/>
            <a:ext cx="2830285" cy="1981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170" y="4188023"/>
            <a:ext cx="1867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b3 = 98, no correction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800600"/>
            <a:ext cx="797415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survival time</a:t>
            </a:r>
            <a:r>
              <a:rPr lang="en-US" dirty="0" smtClean="0"/>
              <a:t> ... measured in number of turns ... gives an </a:t>
            </a:r>
            <a:r>
              <a:rPr lang="en-US" dirty="0" smtClean="0">
                <a:solidFill>
                  <a:srgbClr val="FF0000"/>
                </a:solidFill>
              </a:rPr>
              <a:t>indication of the influence of the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non-linear fields</a:t>
            </a:r>
            <a:r>
              <a:rPr lang="en-US" dirty="0" smtClean="0"/>
              <a:t> on the ( an- ) harmonic oscillation of the particles.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800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For the experts: </a:t>
            </a:r>
          </a:p>
          <a:p>
            <a:r>
              <a:rPr lang="en-US" dirty="0" smtClean="0"/>
              <a:t>	60 seeds, 10^5 turns, 4-14 </a:t>
            </a:r>
            <a:r>
              <a:rPr lang="en-US" dirty="0" err="1" smtClean="0"/>
              <a:t>σ</a:t>
            </a:r>
            <a:r>
              <a:rPr lang="en-US" dirty="0" smtClean="0"/>
              <a:t> in units of 2, </a:t>
            </a:r>
          </a:p>
          <a:p>
            <a:r>
              <a:rPr lang="en-US" dirty="0" smtClean="0"/>
              <a:t>	30 particle pairs, 17 angles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 bwMode="auto">
          <a:xfrm>
            <a:off x="6629400" y="5562600"/>
            <a:ext cx="1676400" cy="1295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7467600" y="6172200"/>
            <a:ext cx="9906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rot="5400000">
            <a:off x="6970711" y="5676900"/>
            <a:ext cx="992188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5400000">
            <a:off x="7123906" y="5601494"/>
            <a:ext cx="915988" cy="228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rot="5400000">
            <a:off x="7314406" y="5487194"/>
            <a:ext cx="839788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rot="10800000" flipV="1">
            <a:off x="7467600" y="5486400"/>
            <a:ext cx="762000" cy="6873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rot="10800000" flipV="1">
            <a:off x="7467606" y="5715000"/>
            <a:ext cx="914395" cy="4587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10800000" flipV="1">
            <a:off x="7467606" y="5943600"/>
            <a:ext cx="990595" cy="2301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6553200" y="6172200"/>
            <a:ext cx="1905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V="1">
            <a:off x="3733800" y="5791200"/>
            <a:ext cx="3962400" cy="8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8534400" y="6096000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x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7162800" y="49530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y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838200"/>
            <a:ext cx="7543800" cy="5829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1905000"/>
            <a:ext cx="38302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dynamic aperture for ...</a:t>
            </a:r>
          </a:p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ideal Nb3Sn dipoles (red)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   full error table (green) </a:t>
            </a:r>
          </a:p>
          <a:p>
            <a:endParaRPr lang="en-US" dirty="0" smtClean="0"/>
          </a:p>
          <a:p>
            <a:r>
              <a:rPr lang="en-US" dirty="0" smtClean="0"/>
              <a:t>and for completeness: limits in DA for the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phase 1 upgrade study (blue)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044624"/>
            <a:ext cx="783519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 experts: the plot shows the minimum DA for the 60 error distribution seeds used </a:t>
            </a:r>
          </a:p>
          <a:p>
            <a:r>
              <a:rPr lang="en-US" dirty="0" smtClean="0"/>
              <a:t>in the tracking calculations.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228600"/>
            <a:ext cx="76170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Field Quality: Dynamic Aperture Studies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                    </a:t>
            </a:r>
            <a:r>
              <a:rPr lang="en-US" sz="2300" dirty="0" smtClean="0">
                <a:solidFill>
                  <a:srgbClr val="FF0000"/>
                </a:solidFill>
              </a:rPr>
              <a:t>collision optics, 7 </a:t>
            </a:r>
            <a:r>
              <a:rPr lang="en-US" sz="2300" dirty="0" err="1" smtClean="0">
                <a:solidFill>
                  <a:srgbClr val="FF0000"/>
                </a:solidFill>
              </a:rPr>
              <a:t>TeV</a:t>
            </a:r>
            <a:r>
              <a:rPr lang="en-US" sz="2300" dirty="0" smtClean="0">
                <a:solidFill>
                  <a:srgbClr val="FF0000"/>
                </a:solidFill>
              </a:rPr>
              <a:t>, 2 IP’s = 8 dipoles</a:t>
            </a:r>
            <a:endParaRPr lang="en-US" sz="23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5200" y="1261646"/>
            <a:ext cx="541020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0" i="1" dirty="0" err="1" smtClean="0"/>
              <a:t>dyn</a:t>
            </a:r>
            <a:r>
              <a:rPr lang="en-US" b="0" i="1" dirty="0" smtClean="0"/>
              <a:t> aperture luminosity optics, 7 </a:t>
            </a:r>
            <a:r>
              <a:rPr lang="en-US" b="0" i="1" dirty="0" err="1" smtClean="0"/>
              <a:t>TeV</a:t>
            </a:r>
            <a:r>
              <a:rPr lang="en-US" b="0" i="1" dirty="0" smtClean="0"/>
              <a:t>, minimum of  60 seeds</a:t>
            </a:r>
            <a:endParaRPr lang="en-US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828800"/>
            <a:ext cx="2702082" cy="121571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dynamic aperture for Nb3Sn </a:t>
            </a:r>
          </a:p>
          <a:p>
            <a:endParaRPr lang="en-US" sz="800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full error table (blue)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b3 = 0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 = </a:t>
            </a:r>
            <a:r>
              <a:rPr lang="en-US" dirty="0" err="1" smtClean="0">
                <a:solidFill>
                  <a:srgbClr val="FF0000"/>
                </a:solidFill>
              </a:rPr>
              <a:t>bn</a:t>
            </a:r>
            <a:r>
              <a:rPr lang="en-US" dirty="0" smtClean="0">
                <a:solidFill>
                  <a:srgbClr val="FF0000"/>
                </a:solidFill>
              </a:rPr>
              <a:t> = 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11204"/>
            <a:ext cx="808709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Field Quality: Dynamic Aperture Studies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2200" dirty="0" smtClean="0">
                <a:solidFill>
                  <a:srgbClr val="FF0000"/>
                </a:solidFill>
              </a:rPr>
              <a:t>injection optics, 450 </a:t>
            </a:r>
            <a:r>
              <a:rPr lang="en-US" sz="2200" dirty="0" err="1" smtClean="0">
                <a:solidFill>
                  <a:srgbClr val="FF0000"/>
                </a:solidFill>
              </a:rPr>
              <a:t>GeV</a:t>
            </a:r>
            <a:r>
              <a:rPr lang="en-US" sz="2200" dirty="0" smtClean="0">
                <a:solidFill>
                  <a:srgbClr val="FF0000"/>
                </a:solidFill>
              </a:rPr>
              <a:t>, </a:t>
            </a:r>
            <a:r>
              <a:rPr lang="en-US" sz="2200" dirty="0" smtClean="0"/>
              <a:t>no special spool piece correctors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	influence of b3 values, </a:t>
            </a:r>
            <a:r>
              <a:rPr lang="en-US" sz="2200" dirty="0" smtClean="0">
                <a:solidFill>
                  <a:srgbClr val="000000"/>
                </a:solidFill>
              </a:rPr>
              <a:t>2 IP’s = 8 dipoles 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1219200"/>
            <a:ext cx="541020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0" i="1" dirty="0" err="1" smtClean="0"/>
              <a:t>dyn</a:t>
            </a:r>
            <a:r>
              <a:rPr lang="en-US" b="0" i="1" dirty="0" smtClean="0"/>
              <a:t> aperture injection optics, minimum of 60 seeds</a:t>
            </a:r>
            <a:endParaRPr lang="en-US" b="0" i="1" dirty="0"/>
          </a:p>
        </p:txBody>
      </p:sp>
      <p:pic>
        <p:nvPicPr>
          <p:cNvPr id="11" name="Picture 10" descr="DA_Nb3Sn_2: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58470" y="838200"/>
            <a:ext cx="7790330" cy="6019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800" y="4740493"/>
            <a:ext cx="4140200" cy="21175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" y="5657671"/>
            <a:ext cx="8628985" cy="120032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 the experts: unlike to the collision case: at injection the </a:t>
            </a:r>
            <a:r>
              <a:rPr lang="en-US" dirty="0" smtClean="0">
                <a:solidFill>
                  <a:srgbClr val="FF0000"/>
                </a:solidFill>
              </a:rPr>
              <a:t>b3 of the Nb3Sn dipoles is the driving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force to the limit in dynamic aperture.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Higher order multipoles have only a very small impact on the DA.</a:t>
            </a:r>
          </a:p>
          <a:p>
            <a:endParaRPr lang="en-US" sz="800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Scan of b3 to find the tolerance limit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762000"/>
            <a:ext cx="7494494" cy="5791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828800"/>
            <a:ext cx="31862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dynamic aperture for Nb3Sn case: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full error table (red)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b3 reduced to 50% (green)</a:t>
            </a:r>
          </a:p>
          <a:p>
            <a:r>
              <a:rPr lang="en-US" dirty="0" smtClean="0">
                <a:solidFill>
                  <a:srgbClr val="FF33CC"/>
                </a:solidFill>
              </a:rPr>
              <a:t>b3 reduced to 25% (</a:t>
            </a:r>
            <a:r>
              <a:rPr lang="en-US" dirty="0" err="1" smtClean="0">
                <a:solidFill>
                  <a:srgbClr val="FF33CC"/>
                </a:solidFill>
              </a:rPr>
              <a:t>violett</a:t>
            </a:r>
            <a:r>
              <a:rPr lang="en-US" dirty="0" smtClean="0">
                <a:solidFill>
                  <a:srgbClr val="FF33CC"/>
                </a:solidFill>
              </a:rPr>
              <a:t>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b3 = 0 </a:t>
            </a:r>
          </a:p>
          <a:p>
            <a:r>
              <a:rPr lang="en-US" dirty="0" smtClean="0"/>
              <a:t>and to compare with: 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present LHC injection</a:t>
            </a:r>
          </a:p>
          <a:p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5182850"/>
            <a:ext cx="8934056" cy="144655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 the experts: unlike to the collision case: at injection the </a:t>
            </a:r>
            <a:r>
              <a:rPr lang="en-US" dirty="0" smtClean="0">
                <a:solidFill>
                  <a:srgbClr val="FF0000"/>
                </a:solidFill>
              </a:rPr>
              <a:t>b3 of the Nb3Sn dipoles is the driving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force to the limit in dynamic aperture.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 scan in b3 values has been performed</a:t>
            </a:r>
            <a:r>
              <a:rPr lang="en-US" dirty="0" smtClean="0"/>
              <a:t> and shows that values up to b3 ≈ 20 units are ok.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There is not much difference between b3=0 and perfect Nb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Sn magnets !!</a:t>
            </a:r>
          </a:p>
          <a:p>
            <a:endParaRPr lang="en-US" sz="800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Alternative solution: strong local spool piece corrector ...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111204"/>
            <a:ext cx="681816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Field Quality: Dynamic Aperture Studies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injection optics, 450 </a:t>
            </a:r>
            <a:r>
              <a:rPr lang="en-US" sz="1800" dirty="0" err="1" smtClean="0">
                <a:solidFill>
                  <a:srgbClr val="FF0000"/>
                </a:solidFill>
              </a:rPr>
              <a:t>GeV</a:t>
            </a:r>
            <a:r>
              <a:rPr lang="en-US" sz="1800" dirty="0" smtClean="0">
                <a:solidFill>
                  <a:srgbClr val="FF0000"/>
                </a:solidFill>
              </a:rPr>
              <a:t>, no special spool piece correctors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	scan of b3 values, , 2 IP’s = 8 dipoles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1219200"/>
            <a:ext cx="541020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0" i="1" dirty="0" err="1" smtClean="0"/>
              <a:t>dyn</a:t>
            </a:r>
            <a:r>
              <a:rPr lang="en-US" b="0" i="1" dirty="0" smtClean="0"/>
              <a:t> aperture injection optics, minimum of 60 seeds</a:t>
            </a:r>
            <a:endParaRPr lang="en-US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t="10421" b="9264"/>
          <a:stretch>
            <a:fillRect/>
          </a:stretch>
        </p:blipFill>
        <p:spPr>
          <a:xfrm>
            <a:off x="1981200" y="2176905"/>
            <a:ext cx="7162800" cy="44455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5382161"/>
            <a:ext cx="7609776" cy="107721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 the experts: </a:t>
            </a:r>
            <a:r>
              <a:rPr lang="en-US" dirty="0" smtClean="0">
                <a:solidFill>
                  <a:srgbClr val="0000FF"/>
                </a:solidFill>
              </a:rPr>
              <a:t>if b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 is corrected locally the Nb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Sn behave like (nearly) ideal magnets</a:t>
            </a:r>
          </a:p>
          <a:p>
            <a:r>
              <a:rPr lang="en-US" dirty="0" smtClean="0"/>
              <a:t>Higher order multipoles do not have a strong influence on the DA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 strong “</a:t>
            </a:r>
            <a:r>
              <a:rPr lang="en-US" dirty="0" err="1" smtClean="0">
                <a:solidFill>
                  <a:srgbClr val="FF0000"/>
                </a:solidFill>
              </a:rPr>
              <a:t>mcs</a:t>
            </a:r>
            <a:r>
              <a:rPr lang="en-US" dirty="0" smtClean="0">
                <a:solidFill>
                  <a:srgbClr val="FF0000"/>
                </a:solidFill>
              </a:rPr>
              <a:t>” like compensator is needed at every Nb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Sn.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228600"/>
            <a:ext cx="82183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Field Quality:  local b</a:t>
            </a:r>
            <a:r>
              <a:rPr lang="en-US" sz="2400" baseline="-25000" dirty="0" smtClean="0">
                <a:solidFill>
                  <a:srgbClr val="0000FF"/>
                </a:solidFill>
              </a:rPr>
              <a:t>3</a:t>
            </a:r>
            <a:r>
              <a:rPr lang="en-US" sz="2400" dirty="0" smtClean="0">
                <a:solidFill>
                  <a:srgbClr val="0000FF"/>
                </a:solidFill>
              </a:rPr>
              <a:t> correction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injection optics, 450 </a:t>
            </a:r>
            <a:r>
              <a:rPr lang="en-US" sz="1800" dirty="0" err="1" smtClean="0">
                <a:solidFill>
                  <a:srgbClr val="FF0000"/>
                </a:solidFill>
              </a:rPr>
              <a:t>GeV</a:t>
            </a:r>
            <a:r>
              <a:rPr lang="en-US" sz="1800" dirty="0" smtClean="0">
                <a:solidFill>
                  <a:srgbClr val="FF0000"/>
                </a:solidFill>
              </a:rPr>
              <a:t>, special spool piece correctors for the Nb</a:t>
            </a:r>
            <a:r>
              <a:rPr lang="en-US" sz="1800" baseline="-25000" dirty="0" smtClean="0">
                <a:solidFill>
                  <a:srgbClr val="FF0000"/>
                </a:solidFill>
              </a:rPr>
              <a:t>3</a:t>
            </a:r>
            <a:r>
              <a:rPr lang="en-US" sz="1800" dirty="0" smtClean="0">
                <a:solidFill>
                  <a:srgbClr val="FF0000"/>
                </a:solidFill>
              </a:rPr>
              <a:t>Sn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1219200"/>
            <a:ext cx="541020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0" i="1" dirty="0" err="1" smtClean="0"/>
              <a:t>dyn</a:t>
            </a:r>
            <a:r>
              <a:rPr lang="en-US" b="0" i="1" dirty="0" smtClean="0"/>
              <a:t> aperture injection optics, average of 60 seeds</a:t>
            </a:r>
            <a:endParaRPr lang="en-US" b="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1447800"/>
            <a:ext cx="319276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ideal Nb3Sn magnets (all a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=</a:t>
            </a:r>
            <a:r>
              <a:rPr lang="en-US" dirty="0" err="1" smtClean="0">
                <a:solidFill>
                  <a:srgbClr val="FF0000"/>
                </a:solidFill>
              </a:rPr>
              <a:t>b</a:t>
            </a:r>
            <a:r>
              <a:rPr lang="en-US" baseline="-25000" dirty="0" err="1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=0)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US" baseline="-25000" dirty="0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=</a:t>
            </a:r>
            <a:r>
              <a:rPr lang="en-US" dirty="0" err="1" smtClean="0">
                <a:solidFill>
                  <a:srgbClr val="0000FF"/>
                </a:solidFill>
              </a:rPr>
              <a:t>b</a:t>
            </a:r>
            <a:r>
              <a:rPr lang="en-US" baseline="-25000" dirty="0" err="1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=Nb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Sn values but b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 = 0  </a:t>
            </a:r>
            <a:endParaRPr lang="en-US" dirty="0" smtClean="0">
              <a:solidFill>
                <a:srgbClr val="66FFFF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b</a:t>
            </a:r>
            <a:r>
              <a:rPr lang="en-US" baseline="-25000" dirty="0" smtClean="0">
                <a:solidFill>
                  <a:srgbClr val="008000"/>
                </a:solidFill>
              </a:rPr>
              <a:t>3</a:t>
            </a:r>
            <a:r>
              <a:rPr lang="en-US" dirty="0" smtClean="0">
                <a:solidFill>
                  <a:srgbClr val="008000"/>
                </a:solidFill>
              </a:rPr>
              <a:t>=full, local compensation</a:t>
            </a:r>
          </a:p>
          <a:p>
            <a:r>
              <a:rPr lang="en-US" dirty="0" smtClean="0">
                <a:solidFill>
                  <a:srgbClr val="FF33CC"/>
                </a:solidFill>
              </a:rPr>
              <a:t>b</a:t>
            </a:r>
            <a:r>
              <a:rPr lang="en-US" baseline="-25000" dirty="0" smtClean="0">
                <a:solidFill>
                  <a:srgbClr val="FF33CC"/>
                </a:solidFill>
              </a:rPr>
              <a:t>3</a:t>
            </a:r>
            <a:r>
              <a:rPr lang="en-US" dirty="0" smtClean="0">
                <a:solidFill>
                  <a:srgbClr val="FF33CC"/>
                </a:solidFill>
              </a:rPr>
              <a:t> =full, no correction</a:t>
            </a:r>
            <a:endParaRPr lang="en-US" dirty="0" smtClean="0">
              <a:solidFill>
                <a:srgbClr val="008000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18634"/>
            <a:ext cx="59617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 local b</a:t>
            </a:r>
            <a:r>
              <a:rPr lang="en-US" sz="2400" baseline="-25000" dirty="0" smtClean="0">
                <a:solidFill>
                  <a:srgbClr val="0000FF"/>
                </a:solidFill>
              </a:rPr>
              <a:t>3</a:t>
            </a:r>
            <a:r>
              <a:rPr lang="en-US" sz="2400" dirty="0" smtClean="0">
                <a:solidFill>
                  <a:srgbClr val="0000FF"/>
                </a:solidFill>
              </a:rPr>
              <a:t> correction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              </a:t>
            </a:r>
            <a:r>
              <a:rPr lang="en-US" sz="1800" i="1" dirty="0" smtClean="0">
                <a:solidFill>
                  <a:srgbClr val="FF0000"/>
                </a:solidFill>
              </a:rPr>
              <a:t>some numbers to confuse the audience</a:t>
            </a:r>
            <a:endParaRPr lang="en-US" sz="2400" i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7900" y="904459"/>
            <a:ext cx="30099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237834"/>
            <a:ext cx="33798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Standard MCS:   	</a:t>
            </a:r>
            <a:r>
              <a:rPr lang="en-US" i="1" dirty="0" err="1" smtClean="0"/>
              <a:t>l</a:t>
            </a:r>
            <a:r>
              <a:rPr lang="en-US" i="1" dirty="0" smtClean="0"/>
              <a:t> = 110 mm</a:t>
            </a:r>
          </a:p>
          <a:p>
            <a:r>
              <a:rPr lang="en-US" i="1" dirty="0" smtClean="0"/>
              <a:t>		g</a:t>
            </a:r>
            <a:r>
              <a:rPr lang="en-US" i="1" baseline="-25000" dirty="0" smtClean="0"/>
              <a:t>2</a:t>
            </a:r>
            <a:r>
              <a:rPr lang="en-US" i="1" dirty="0" smtClean="0"/>
              <a:t> = 1630 T/m</a:t>
            </a:r>
            <a:r>
              <a:rPr lang="en-US" i="1" baseline="30000" dirty="0" smtClean="0"/>
              <a:t>2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78740" y="1999834"/>
            <a:ext cx="659635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Standard pc contribution: </a:t>
            </a:r>
            <a:r>
              <a:rPr lang="en-US" i="1" dirty="0" err="1" smtClean="0"/>
              <a:t>NbTi</a:t>
            </a:r>
            <a:r>
              <a:rPr lang="en-US" i="1" dirty="0" smtClean="0"/>
              <a:t>      </a:t>
            </a:r>
            <a:r>
              <a:rPr lang="en-US" i="1" dirty="0" smtClean="0">
                <a:solidFill>
                  <a:srgbClr val="0000FF"/>
                </a:solidFill>
              </a:rPr>
              <a:t>b</a:t>
            </a:r>
            <a:r>
              <a:rPr lang="en-US" i="1" baseline="-25000" dirty="0" smtClean="0">
                <a:solidFill>
                  <a:srgbClr val="0000FF"/>
                </a:solidFill>
              </a:rPr>
              <a:t>3 </a:t>
            </a:r>
            <a:r>
              <a:rPr lang="en-US" i="1" dirty="0" smtClean="0">
                <a:solidFill>
                  <a:srgbClr val="0000FF"/>
                </a:solidFill>
              </a:rPr>
              <a:t>= 7.9 units</a:t>
            </a:r>
          </a:p>
          <a:p>
            <a:endParaRPr lang="en-US" i="1" dirty="0" smtClean="0"/>
          </a:p>
          <a:p>
            <a:r>
              <a:rPr lang="en-US" i="1" dirty="0" smtClean="0"/>
              <a:t>pc contribution: Nb</a:t>
            </a:r>
            <a:r>
              <a:rPr lang="en-US" i="1" baseline="-25000" dirty="0" smtClean="0"/>
              <a:t>3</a:t>
            </a:r>
            <a:r>
              <a:rPr lang="en-US" i="1" dirty="0" smtClean="0"/>
              <a:t>Sn    </a:t>
            </a:r>
            <a:r>
              <a:rPr lang="en-US" i="1" dirty="0" smtClean="0">
                <a:solidFill>
                  <a:srgbClr val="FF0000"/>
                </a:solidFill>
              </a:rPr>
              <a:t>b</a:t>
            </a:r>
            <a:r>
              <a:rPr lang="en-US" i="1" baseline="-25000" dirty="0" smtClean="0">
                <a:solidFill>
                  <a:srgbClr val="FF0000"/>
                </a:solidFill>
              </a:rPr>
              <a:t>3 </a:t>
            </a:r>
            <a:r>
              <a:rPr lang="en-US" i="1" dirty="0" smtClean="0">
                <a:solidFill>
                  <a:srgbClr val="FF0000"/>
                </a:solidFill>
              </a:rPr>
              <a:t>= 108 units,</a:t>
            </a:r>
          </a:p>
          <a:p>
            <a:r>
              <a:rPr lang="en-US" i="1" dirty="0" smtClean="0"/>
              <a:t>         		      compensation via MCS: k</a:t>
            </a:r>
            <a:r>
              <a:rPr lang="en-US" i="1" baseline="-25000" dirty="0" smtClean="0"/>
              <a:t>2 </a:t>
            </a:r>
            <a:r>
              <a:rPr lang="en-US" i="1" dirty="0" err="1" smtClean="0"/>
              <a:t>l</a:t>
            </a:r>
            <a:r>
              <a:rPr lang="en-US" i="1" dirty="0" smtClean="0"/>
              <a:t> = 0.412 /m</a:t>
            </a:r>
            <a:r>
              <a:rPr lang="en-US" i="1" baseline="30000" dirty="0" smtClean="0"/>
              <a:t>2</a:t>
            </a:r>
          </a:p>
          <a:p>
            <a:r>
              <a:rPr lang="en-US" i="1" baseline="30000" dirty="0" smtClean="0"/>
              <a:t>		</a:t>
            </a:r>
            <a:r>
              <a:rPr lang="en-US" i="1" baseline="30000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en-US" i="1" dirty="0" smtClean="0">
                <a:solidFill>
                  <a:srgbClr val="FF0000"/>
                </a:solidFill>
              </a:rPr>
              <a:t>g</a:t>
            </a:r>
            <a:r>
              <a:rPr lang="en-US" i="1" baseline="-25000" dirty="0" smtClean="0">
                <a:solidFill>
                  <a:srgbClr val="FF0000"/>
                </a:solidFill>
              </a:rPr>
              <a:t>2</a:t>
            </a:r>
            <a:r>
              <a:rPr lang="en-US" i="1" dirty="0" smtClean="0">
                <a:solidFill>
                  <a:srgbClr val="FF0000"/>
                </a:solidFill>
              </a:rPr>
              <a:t> = 5618 T/m</a:t>
            </a:r>
            <a:r>
              <a:rPr lang="en-US" i="1" baseline="30000" dirty="0" smtClean="0">
                <a:solidFill>
                  <a:srgbClr val="FF0000"/>
                </a:solidFill>
              </a:rPr>
              <a:t>2  </a:t>
            </a:r>
            <a:r>
              <a:rPr lang="en-US" i="1" dirty="0" smtClean="0"/>
              <a:t>... without snap back contribution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14756"/>
            <a:ext cx="6629400" cy="324324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2362200" y="3505200"/>
            <a:ext cx="1371600" cy="762000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1800" y="3810000"/>
            <a:ext cx="23096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? what about higher 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                       multipoles</a:t>
            </a:r>
          </a:p>
          <a:p>
            <a:endParaRPr lang="en-US" i="1" dirty="0" smtClean="0">
              <a:solidFill>
                <a:srgbClr val="0000FF"/>
              </a:solidFill>
            </a:endParaRPr>
          </a:p>
          <a:p>
            <a:r>
              <a:rPr lang="en-US" i="1" dirty="0" smtClean="0">
                <a:solidFill>
                  <a:srgbClr val="0000FF"/>
                </a:solidFill>
              </a:rPr>
              <a:t>?? what about the skews</a:t>
            </a:r>
          </a:p>
          <a:p>
            <a:endParaRPr lang="en-US" i="1" dirty="0" smtClean="0">
              <a:solidFill>
                <a:srgbClr val="0000FF"/>
              </a:solidFill>
            </a:endParaRPr>
          </a:p>
          <a:p>
            <a:r>
              <a:rPr lang="en-US" i="1" dirty="0" smtClean="0">
                <a:solidFill>
                  <a:srgbClr val="0000FF"/>
                </a:solidFill>
              </a:rPr>
              <a:t>??? what about reality  </a:t>
            </a:r>
            <a:endParaRPr lang="en-US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ikko_mbnb_Lattice.tif"/>
          <p:cNvPicPr>
            <a:picLocks noChangeAspect="1"/>
          </p:cNvPicPr>
          <p:nvPr/>
        </p:nvPicPr>
        <p:blipFill>
          <a:blip r:embed="rId2"/>
          <a:srcRect t="-1997" r="57099"/>
          <a:stretch>
            <a:fillRect/>
          </a:stretch>
        </p:blipFill>
        <p:spPr>
          <a:xfrm rot="16200000">
            <a:off x="2962675" y="-2067757"/>
            <a:ext cx="2153082" cy="7316431"/>
          </a:xfrm>
          <a:prstGeom prst="rect">
            <a:avLst/>
          </a:prstGeom>
        </p:spPr>
      </p:pic>
      <p:pic>
        <p:nvPicPr>
          <p:cNvPr id="13" name="Picture 12" descr="madx_inj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12737"/>
              <a:stretch>
                <a:fillRect/>
              </a:stretch>
            </p:blipFill>
          </mc:Choice>
          <mc:Fallback>
            <p:blipFill>
              <a:blip r:embed="rId4"/>
              <a:srcRect l="12737"/>
              <a:stretch>
                <a:fillRect/>
              </a:stretch>
            </p:blipFill>
          </mc:Fallback>
        </mc:AlternateContent>
        <p:spPr>
          <a:xfrm rot="5400000">
            <a:off x="810492" y="1551710"/>
            <a:ext cx="2112819" cy="46482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981158" y="159603"/>
            <a:ext cx="51628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Field Quality:  non-local b</a:t>
            </a:r>
            <a:r>
              <a:rPr lang="en-US" sz="2400" baseline="-25000" dirty="0" smtClean="0">
                <a:solidFill>
                  <a:srgbClr val="0000FF"/>
                </a:solidFill>
              </a:rPr>
              <a:t>3</a:t>
            </a:r>
            <a:r>
              <a:rPr lang="en-US" sz="2400" dirty="0" smtClean="0">
                <a:solidFill>
                  <a:srgbClr val="0000FF"/>
                </a:solidFill>
              </a:rPr>
              <a:t> correction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5943600"/>
            <a:ext cx="3206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spool piece correctors at the quads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7" name="Picture 26" descr="madx_inj_zoo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 rot="5400000">
            <a:off x="3522518" y="1049482"/>
            <a:ext cx="5299364" cy="73152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876800" y="2057400"/>
            <a:ext cx="2407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Q8             Q9             Q10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622800" y="2362200"/>
            <a:ext cx="228600" cy="304800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213600" y="2362200"/>
            <a:ext cx="228600" cy="304800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035800" y="2362200"/>
            <a:ext cx="165100" cy="304800"/>
          </a:xfrm>
          <a:prstGeom prst="rect">
            <a:avLst/>
          </a:prstGeom>
          <a:solidFill>
            <a:srgbClr val="F737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4826000" y="2362200"/>
            <a:ext cx="165100" cy="304800"/>
          </a:xfrm>
          <a:prstGeom prst="rect">
            <a:avLst/>
          </a:prstGeom>
          <a:solidFill>
            <a:srgbClr val="F737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rot="5400000">
            <a:off x="2552700" y="4229100"/>
            <a:ext cx="434340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rot="5400000">
            <a:off x="5142705" y="4228306"/>
            <a:ext cx="434340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rot="5400000">
            <a:off x="2856706" y="4228306"/>
            <a:ext cx="434340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737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rot="5400000">
            <a:off x="4812505" y="4228306"/>
            <a:ext cx="434340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737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228600"/>
            <a:ext cx="8479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Field Quality:  non-local b</a:t>
            </a:r>
            <a:r>
              <a:rPr lang="en-US" sz="2400" baseline="-25000" dirty="0" smtClean="0">
                <a:solidFill>
                  <a:srgbClr val="0000FF"/>
                </a:solidFill>
              </a:rPr>
              <a:t>3</a:t>
            </a:r>
            <a:r>
              <a:rPr lang="en-US" sz="2400" dirty="0" smtClean="0">
                <a:solidFill>
                  <a:srgbClr val="0000FF"/>
                </a:solidFill>
              </a:rPr>
              <a:t> correction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injection optics, 450 </a:t>
            </a:r>
            <a:r>
              <a:rPr lang="en-US" sz="1800" dirty="0" err="1" smtClean="0">
                <a:solidFill>
                  <a:srgbClr val="FF0000"/>
                </a:solidFill>
              </a:rPr>
              <a:t>GeV</a:t>
            </a:r>
            <a:r>
              <a:rPr lang="en-US" sz="1800" dirty="0" smtClean="0">
                <a:solidFill>
                  <a:srgbClr val="FF0000"/>
                </a:solidFill>
              </a:rPr>
              <a:t>, special spool piece correctors placed at the quads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447800"/>
            <a:ext cx="27109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local correction of b3 at B8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scan of non-local  spool piece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corrector, located at Q10  </a:t>
            </a:r>
            <a:endParaRPr lang="en-US" dirty="0" smtClean="0">
              <a:solidFill>
                <a:srgbClr val="66FF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8" name="Picture 7" descr="DA_d11_sca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39470" y="1752600"/>
            <a:ext cx="7104530" cy="5489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229136"/>
            <a:ext cx="8245066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 </a:t>
            </a:r>
            <a:r>
              <a:rPr lang="en-US" sz="2800" dirty="0" smtClean="0">
                <a:solidFill>
                  <a:srgbClr val="008000"/>
                </a:solidFill>
              </a:rPr>
              <a:t>Resume Nb3Sn dipoles </a:t>
            </a:r>
          </a:p>
          <a:p>
            <a:endParaRPr lang="en-US" sz="2400" dirty="0" smtClean="0">
              <a:solidFill>
                <a:srgbClr val="CC0000"/>
              </a:solidFill>
            </a:endParaRPr>
          </a:p>
          <a:p>
            <a:r>
              <a:rPr lang="en-US" sz="2000" dirty="0" smtClean="0"/>
              <a:t>have (nearly) </a:t>
            </a:r>
            <a:r>
              <a:rPr lang="en-US" sz="2000" dirty="0" smtClean="0">
                <a:solidFill>
                  <a:srgbClr val="0000FF"/>
                </a:solidFill>
              </a:rPr>
              <a:t>no effect on the linear beam optic</a:t>
            </a:r>
          </a:p>
          <a:p>
            <a:endParaRPr lang="en-US" sz="1200" dirty="0" smtClean="0">
              <a:solidFill>
                <a:srgbClr val="CC0000"/>
              </a:solidFill>
            </a:endParaRPr>
          </a:p>
          <a:p>
            <a:r>
              <a:rPr lang="en-US" sz="2000" dirty="0" smtClean="0"/>
              <a:t>have (nearly) </a:t>
            </a:r>
            <a:r>
              <a:rPr lang="en-US" sz="2000" dirty="0" smtClean="0">
                <a:solidFill>
                  <a:srgbClr val="0000FF"/>
                </a:solidFill>
              </a:rPr>
              <a:t>no effect on the LHC global geometry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	                                      </a:t>
            </a:r>
            <a:r>
              <a:rPr lang="en-US" sz="2000" dirty="0" smtClean="0">
                <a:solidFill>
                  <a:srgbClr val="FF0000"/>
                </a:solidFill>
              </a:rPr>
              <a:t>local geometry has to be discussed</a:t>
            </a:r>
          </a:p>
          <a:p>
            <a:endParaRPr lang="en-US" sz="1200" dirty="0" smtClean="0">
              <a:solidFill>
                <a:srgbClr val="CC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have a strong influence on the orbit </a:t>
            </a:r>
            <a:r>
              <a:rPr lang="en-US" sz="2000" dirty="0" smtClean="0">
                <a:solidFill>
                  <a:srgbClr val="000000"/>
                </a:solidFill>
              </a:rPr>
              <a:t>that can be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corrected outside the dipole pair </a:t>
            </a:r>
            <a:r>
              <a:rPr lang="en-US" sz="2000" dirty="0" smtClean="0">
                <a:solidFill>
                  <a:srgbClr val="0000FF"/>
                </a:solidFill>
              </a:rPr>
              <a:t>using a considerable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	fraction of the available corrector strength </a:t>
            </a:r>
            <a:r>
              <a:rPr lang="en-US" sz="2000" dirty="0" smtClean="0">
                <a:solidFill>
                  <a:srgbClr val="FF0000"/>
                </a:solidFill>
              </a:rPr>
              <a:t>but a large orbit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	distortion (5σ) remains </a:t>
            </a:r>
            <a:r>
              <a:rPr lang="en-US" sz="2000" dirty="0" smtClean="0"/>
              <a:t>between the dipole pairs</a:t>
            </a:r>
          </a:p>
          <a:p>
            <a:endParaRPr lang="en-US" sz="1200" dirty="0" smtClean="0">
              <a:solidFill>
                <a:srgbClr val="CC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would be a great idea to </a:t>
            </a:r>
            <a:r>
              <a:rPr lang="en-US" sz="2000" dirty="0" smtClean="0">
                <a:solidFill>
                  <a:srgbClr val="0000FF"/>
                </a:solidFill>
              </a:rPr>
              <a:t>install trim power supply </a:t>
            </a:r>
            <a:r>
              <a:rPr lang="en-US" sz="2000" dirty="0" smtClean="0">
                <a:solidFill>
                  <a:srgbClr val="000000"/>
                </a:solidFill>
              </a:rPr>
              <a:t>to compensate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the effect and forget about the problems !!!</a:t>
            </a:r>
          </a:p>
          <a:p>
            <a:endParaRPr lang="en-US" sz="1200" dirty="0" smtClean="0">
              <a:solidFill>
                <a:srgbClr val="CC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multipoles are enormous (mainly b3):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	They have only small impact at high energy,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At 450 </a:t>
            </a:r>
            <a:r>
              <a:rPr lang="en-US" sz="2000" dirty="0" err="1" smtClean="0">
                <a:solidFill>
                  <a:srgbClr val="FF0000"/>
                </a:solidFill>
              </a:rPr>
              <a:t>GeV</a:t>
            </a:r>
            <a:r>
              <a:rPr lang="en-US" sz="2000" dirty="0" smtClean="0">
                <a:solidFill>
                  <a:srgbClr val="FF0000"/>
                </a:solidFill>
              </a:rPr>
              <a:t> injection they are too strong  </a:t>
            </a:r>
            <a:r>
              <a:rPr lang="en-US" sz="2000" dirty="0" smtClean="0">
                <a:solidFill>
                  <a:srgbClr val="000000"/>
                </a:solidFill>
              </a:rPr>
              <a:t>and </a:t>
            </a:r>
            <a:r>
              <a:rPr lang="en-US" sz="2000" dirty="0" smtClean="0">
                <a:solidFill>
                  <a:srgbClr val="FF0000"/>
                </a:solidFill>
              </a:rPr>
              <a:t>have to be </a:t>
            </a:r>
            <a:r>
              <a:rPr lang="en-US" sz="2000" dirty="0" smtClean="0">
                <a:solidFill>
                  <a:srgbClr val="000000"/>
                </a:solidFill>
              </a:rPr>
              <a:t>either reduced to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roughly 20 units or </a:t>
            </a:r>
            <a:r>
              <a:rPr lang="en-US" sz="2000" dirty="0" smtClean="0">
                <a:solidFill>
                  <a:srgbClr val="FF0000"/>
                </a:solidFill>
              </a:rPr>
              <a:t>compensated by strong spool piece correctors</a:t>
            </a:r>
            <a:r>
              <a:rPr lang="en-US" sz="2000" dirty="0" smtClean="0">
                <a:solidFill>
                  <a:srgbClr val="000000"/>
                </a:solidFill>
              </a:rPr>
              <a:t>.   </a:t>
            </a:r>
          </a:p>
          <a:p>
            <a:r>
              <a:rPr lang="en-US" sz="2000" dirty="0" smtClean="0">
                <a:solidFill>
                  <a:srgbClr val="CC0000"/>
                </a:solidFill>
              </a:rPr>
              <a:t>			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703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Cryo</a:t>
            </a:r>
            <a:r>
              <a:rPr lang="en-US" dirty="0" smtClean="0"/>
              <a:t>-collimator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TE-MSC-ML</a:t>
            </a:r>
            <a:endParaRPr lang="en-US"/>
          </a:p>
        </p:txBody>
      </p:sp>
      <p:pic>
        <p:nvPicPr>
          <p:cNvPr id="4" name="Picture 3" descr="CryoCollAxon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489" y="71438"/>
            <a:ext cx="4814511" cy="2862262"/>
          </a:xfrm>
          <a:prstGeom prst="rect">
            <a:avLst/>
          </a:prstGeom>
        </p:spPr>
      </p:pic>
      <p:grpSp>
        <p:nvGrpSpPr>
          <p:cNvPr id="3" name="Group 9"/>
          <p:cNvGrpSpPr/>
          <p:nvPr/>
        </p:nvGrpSpPr>
        <p:grpSpPr>
          <a:xfrm>
            <a:off x="12700" y="2781300"/>
            <a:ext cx="9144000" cy="3746500"/>
            <a:chOff x="12700" y="2781300"/>
            <a:chExt cx="9144000" cy="3746500"/>
          </a:xfrm>
        </p:grpSpPr>
        <p:pic>
          <p:nvPicPr>
            <p:cNvPr id="6" name="Picture 5" descr="CryoCollDims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00" y="2925618"/>
              <a:ext cx="9144000" cy="360218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354889" y="3073400"/>
              <a:ext cx="5486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1541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16789" y="2781300"/>
              <a:ext cx="5486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3061</a:t>
              </a:r>
              <a:endParaRPr lang="en-US" sz="14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908800" y="6121400"/>
            <a:ext cx="2187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D. Ramos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671929"/>
            <a:ext cx="7097115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To be done: </a:t>
            </a:r>
            <a:endParaRPr lang="en-US" sz="2800" dirty="0" smtClean="0">
              <a:solidFill>
                <a:srgbClr val="008000"/>
              </a:solidFill>
            </a:endParaRPr>
          </a:p>
          <a:p>
            <a:endParaRPr lang="en-US" sz="2400" dirty="0" smtClean="0">
              <a:solidFill>
                <a:srgbClr val="CC0000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Repeat the DA calculations &amp; local compensation </a:t>
            </a:r>
            <a:r>
              <a:rPr lang="en-US" sz="2000" dirty="0" smtClean="0">
                <a:solidFill>
                  <a:srgbClr val="FF0000"/>
                </a:solidFill>
              </a:rPr>
              <a:t>for the actual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Dipole option </a:t>
            </a:r>
            <a:r>
              <a:rPr lang="en-US" sz="2000" dirty="0" smtClean="0"/>
              <a:t>(1 * 11m, </a:t>
            </a:r>
            <a:r>
              <a:rPr lang="en-US" sz="2000" dirty="0" smtClean="0">
                <a:solidFill>
                  <a:srgbClr val="0000FF"/>
                </a:solidFill>
              </a:rPr>
              <a:t>2 * 5.5m </a:t>
            </a:r>
            <a:r>
              <a:rPr lang="en-US" sz="2000" dirty="0" smtClean="0"/>
              <a:t>.... 3 * 4711 </a:t>
            </a:r>
            <a:r>
              <a:rPr lang="en-US" sz="2000" dirty="0" err="1" smtClean="0"/>
              <a:t>m</a:t>
            </a:r>
            <a:r>
              <a:rPr lang="en-US" sz="2000" dirty="0" smtClean="0"/>
              <a:t> )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... and the number of IP’s </a:t>
            </a:r>
          </a:p>
          <a:p>
            <a:endParaRPr lang="en-US" sz="1200" dirty="0" smtClean="0">
              <a:solidFill>
                <a:srgbClr val="CC0000"/>
              </a:solidFill>
            </a:endParaRPr>
          </a:p>
          <a:p>
            <a:endParaRPr lang="en-US" sz="1200" dirty="0" smtClean="0">
              <a:solidFill>
                <a:srgbClr val="CC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Follow up of actual multipoles</a:t>
            </a:r>
          </a:p>
          <a:p>
            <a:r>
              <a:rPr lang="en-US" sz="2000" dirty="0" smtClean="0"/>
              <a:t>	Bernhard </a:t>
            </a:r>
            <a:r>
              <a:rPr lang="en-US" sz="2000" dirty="0" err="1" smtClean="0"/>
              <a:t>Auchmanns</a:t>
            </a:r>
            <a:r>
              <a:rPr lang="en-US" sz="2000" dirty="0" smtClean="0"/>
              <a:t> improved </a:t>
            </a:r>
            <a:r>
              <a:rPr lang="en-US" sz="2000" dirty="0" err="1" smtClean="0"/>
              <a:t>precycle</a:t>
            </a:r>
            <a:r>
              <a:rPr lang="en-US" sz="2000" dirty="0" smtClean="0"/>
              <a:t>,</a:t>
            </a:r>
          </a:p>
          <a:p>
            <a:r>
              <a:rPr lang="en-US" sz="2000" dirty="0" smtClean="0"/>
              <a:t>	results of first actual magnet measurements</a:t>
            </a:r>
          </a:p>
          <a:p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uncertainties / </a:t>
            </a:r>
            <a:r>
              <a:rPr lang="en-US" sz="2000" dirty="0" err="1" smtClean="0">
                <a:solidFill>
                  <a:srgbClr val="0000FF"/>
                </a:solidFill>
              </a:rPr>
              <a:t>systematics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	pc contributions</a:t>
            </a:r>
            <a:r>
              <a:rPr lang="en-US" sz="2000" dirty="0" smtClean="0"/>
              <a:t> 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CC0000"/>
              </a:solidFill>
            </a:endParaRPr>
          </a:p>
          <a:p>
            <a:endParaRPr lang="en-US" sz="2000" dirty="0" smtClean="0">
              <a:solidFill>
                <a:srgbClr val="CC0000"/>
              </a:solidFill>
            </a:endParaRPr>
          </a:p>
          <a:p>
            <a:r>
              <a:rPr lang="en-US" sz="2000" dirty="0" err="1" smtClean="0">
                <a:solidFill>
                  <a:srgbClr val="FF0000"/>
                </a:solidFill>
              </a:rPr>
              <a:t>Summarise</a:t>
            </a:r>
            <a:r>
              <a:rPr lang="en-US" sz="2000" dirty="0" smtClean="0">
                <a:solidFill>
                  <a:srgbClr val="FF0000"/>
                </a:solidFill>
              </a:rPr>
              <a:t> all this in a HL-LHC report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             in progress		</a:t>
            </a:r>
            <a:r>
              <a:rPr lang="en-US" sz="2000" dirty="0" smtClean="0">
                <a:solidFill>
                  <a:srgbClr val="CC0000"/>
                </a:solidFill>
              </a:rPr>
              <a:t>	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381000"/>
            <a:ext cx="8427570" cy="6001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Effects to be expected:</a:t>
            </a:r>
          </a:p>
          <a:p>
            <a:endParaRPr lang="en-US" sz="1800" dirty="0" smtClean="0">
              <a:solidFill>
                <a:srgbClr val="0000FF"/>
              </a:solidFill>
            </a:endParaRPr>
          </a:p>
          <a:p>
            <a:endParaRPr lang="en-US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	* magnets are shorter than MB Standards  </a:t>
            </a:r>
            <a:r>
              <a:rPr lang="en-US" sz="1800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change of geometry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					               </a:t>
            </a:r>
            <a:r>
              <a:rPr lang="en-US" sz="1800" dirty="0" smtClean="0">
                <a:solidFill>
                  <a:srgbClr val="000000"/>
                </a:solidFill>
              </a:rPr>
              <a:t>distortion of design orbit</a:t>
            </a:r>
          </a:p>
          <a:p>
            <a:endParaRPr lang="en-US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	* R-Bends </a:t>
            </a:r>
            <a:r>
              <a:rPr lang="en-US" sz="18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</a:t>
            </a:r>
            <a:r>
              <a:rPr lang="en-US" sz="1800" dirty="0" smtClean="0">
                <a:solidFill>
                  <a:srgbClr val="0000FF"/>
                </a:solidFill>
              </a:rPr>
              <a:t> S-Bends 		          </a:t>
            </a:r>
            <a:r>
              <a:rPr lang="en-US" sz="1800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 edge focusing</a:t>
            </a:r>
          </a:p>
          <a:p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					               </a:t>
            </a:r>
            <a:r>
              <a:rPr lang="en-US" sz="1800" dirty="0" smtClean="0">
                <a:solidFill>
                  <a:srgbClr val="000000"/>
                </a:solidFill>
                <a:sym typeface="Wingdings"/>
              </a:rPr>
              <a:t>distortion of the optics</a:t>
            </a:r>
          </a:p>
          <a:p>
            <a:r>
              <a:rPr lang="en-US" sz="1800" dirty="0" smtClean="0">
                <a:solidFill>
                  <a:srgbClr val="000000"/>
                </a:solidFill>
                <a:sym typeface="Wingdings"/>
              </a:rPr>
              <a:t>					               tune shift, beta beat</a:t>
            </a:r>
          </a:p>
          <a:p>
            <a:endParaRPr lang="en-US" sz="1800" dirty="0" smtClean="0">
              <a:solidFill>
                <a:srgbClr val="000000"/>
              </a:solidFill>
              <a:sym typeface="Wingdings"/>
            </a:endParaRPr>
          </a:p>
          <a:p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	* </a:t>
            </a:r>
            <a:r>
              <a:rPr lang="en-US" sz="1800" dirty="0" err="1" smtClean="0">
                <a:solidFill>
                  <a:srgbClr val="0000FF"/>
                </a:solidFill>
                <a:sym typeface="Wingdings"/>
              </a:rPr>
              <a:t>nonlinar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 transfer function (3.5 </a:t>
            </a:r>
            <a:r>
              <a:rPr lang="en-US" sz="1800" dirty="0" err="1" smtClean="0">
                <a:solidFill>
                  <a:srgbClr val="0000FF"/>
                </a:solidFill>
                <a:sym typeface="Wingdings"/>
              </a:rPr>
              <a:t>TeV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)          </a:t>
            </a:r>
            <a:r>
              <a:rPr lang="en-US" sz="1800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 distortion of closed orbit</a:t>
            </a:r>
          </a:p>
          <a:p>
            <a:r>
              <a:rPr lang="en-US" sz="1800" dirty="0" smtClean="0">
                <a:solidFill>
                  <a:srgbClr val="000000"/>
                </a:solidFill>
                <a:sym typeface="Wingdings"/>
              </a:rPr>
              <a:t>						to be corrected locally ??</a:t>
            </a:r>
          </a:p>
          <a:p>
            <a:r>
              <a:rPr lang="en-US" sz="1800" dirty="0" smtClean="0">
                <a:solidFill>
                  <a:srgbClr val="000000"/>
                </a:solidFill>
                <a:sym typeface="Wingdings"/>
              </a:rPr>
              <a:t>						dedicated corrector coils ??</a:t>
            </a:r>
          </a:p>
          <a:p>
            <a:r>
              <a:rPr lang="en-US" sz="1800" dirty="0" smtClean="0">
                <a:solidFill>
                  <a:srgbClr val="000000"/>
                </a:solidFill>
                <a:sym typeface="Wingdings"/>
              </a:rPr>
              <a:t>						trim power supply ??</a:t>
            </a:r>
          </a:p>
          <a:p>
            <a:endParaRPr lang="en-US" sz="1800" dirty="0" smtClean="0">
              <a:solidFill>
                <a:srgbClr val="000000"/>
              </a:solidFill>
              <a:sym typeface="Wingdings"/>
            </a:endParaRPr>
          </a:p>
          <a:p>
            <a:r>
              <a:rPr lang="en-US" sz="1800" dirty="0" smtClean="0">
                <a:solidFill>
                  <a:srgbClr val="000000"/>
                </a:solidFill>
                <a:sym typeface="Wingdings"/>
              </a:rPr>
              <a:t>	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* feed down effects from </a:t>
            </a:r>
            <a:r>
              <a:rPr lang="en-US" sz="1800" dirty="0" err="1" smtClean="0">
                <a:solidFill>
                  <a:srgbClr val="0000FF"/>
                </a:solidFill>
                <a:sym typeface="Wingdings"/>
              </a:rPr>
              <a:t>sagitta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 ? </a:t>
            </a:r>
          </a:p>
          <a:p>
            <a:endParaRPr lang="en-US" sz="1800" dirty="0" smtClean="0">
              <a:solidFill>
                <a:srgbClr val="0000FF"/>
              </a:solidFill>
              <a:sym typeface="Wingdings"/>
            </a:endParaRPr>
          </a:p>
          <a:p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	* field imperfections: effect on dynamic aperture ?</a:t>
            </a:r>
          </a:p>
          <a:p>
            <a:endParaRPr lang="en-US" sz="1800" dirty="0" smtClean="0">
              <a:solidFill>
                <a:srgbClr val="0000FF"/>
              </a:solidFill>
              <a:sym typeface="Wingdings"/>
            </a:endParaRPr>
          </a:p>
          <a:p>
            <a:r>
              <a:rPr lang="en-US" sz="1800" dirty="0" smtClean="0">
                <a:solidFill>
                  <a:srgbClr val="CC0000"/>
                </a:solidFill>
                <a:sym typeface="Wingdings"/>
              </a:rPr>
              <a:t>Analytical approach /  Mad-X  / </a:t>
            </a:r>
            <a:r>
              <a:rPr lang="en-US" sz="1800" dirty="0" err="1" smtClean="0">
                <a:solidFill>
                  <a:srgbClr val="CC0000"/>
                </a:solidFill>
                <a:sym typeface="Wingdings"/>
              </a:rPr>
              <a:t>Sixtrack</a:t>
            </a:r>
            <a:r>
              <a:rPr lang="en-US" sz="1800" dirty="0" smtClean="0">
                <a:solidFill>
                  <a:srgbClr val="CC0000"/>
                </a:solidFill>
                <a:sym typeface="Wingdings"/>
              </a:rPr>
              <a:t> Simulations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	</a:t>
            </a:r>
            <a:endParaRPr lang="en-US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Text Box 2"/>
          <p:cNvSpPr txBox="1">
            <a:spLocks noChangeArrowheads="1"/>
          </p:cNvSpPr>
          <p:nvPr/>
        </p:nvSpPr>
        <p:spPr bwMode="auto">
          <a:xfrm>
            <a:off x="80962" y="1120914"/>
            <a:ext cx="6083300" cy="707886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err="1">
                <a:solidFill>
                  <a:srgbClr val="0000FF"/>
                </a:solidFill>
                <a:latin typeface="Comic Sans MS" pitchFamily="-105" charset="0"/>
              </a:rPr>
              <a:t>Quadrupole</a:t>
            </a:r>
            <a:r>
              <a:rPr lang="de-DE" dirty="0">
                <a:solidFill>
                  <a:srgbClr val="0000FF"/>
                </a:solidFill>
                <a:latin typeface="Comic Sans MS" pitchFamily="-105" charset="0"/>
              </a:rPr>
              <a:t> Error in </a:t>
            </a:r>
            <a:r>
              <a:rPr lang="de-DE" dirty="0" err="1">
                <a:solidFill>
                  <a:srgbClr val="0000FF"/>
                </a:solidFill>
                <a:latin typeface="Comic Sans MS" pitchFamily="-105" charset="0"/>
              </a:rPr>
              <a:t>the</a:t>
            </a:r>
            <a:r>
              <a:rPr lang="de-DE" dirty="0">
                <a:solidFill>
                  <a:srgbClr val="0000FF"/>
                </a:solidFill>
                <a:latin typeface="Comic Sans MS" pitchFamily="-105" charset="0"/>
              </a:rPr>
              <a:t> </a:t>
            </a:r>
            <a:r>
              <a:rPr lang="de-DE" dirty="0" err="1" smtClean="0">
                <a:solidFill>
                  <a:srgbClr val="0000FF"/>
                </a:solidFill>
                <a:latin typeface="Comic Sans MS" pitchFamily="-105" charset="0"/>
              </a:rPr>
              <a:t>Lattice</a:t>
            </a:r>
            <a:endParaRPr lang="de-DE" dirty="0" smtClean="0">
              <a:solidFill>
                <a:srgbClr val="0000FF"/>
              </a:solidFill>
              <a:latin typeface="Comic Sans MS" pitchFamily="-105" charset="0"/>
            </a:endParaRPr>
          </a:p>
          <a:p>
            <a:r>
              <a:rPr lang="de-DE" sz="800" dirty="0">
                <a:solidFill>
                  <a:srgbClr val="0000FF"/>
                </a:solidFill>
                <a:latin typeface="Comic Sans MS" pitchFamily="-105" charset="0"/>
              </a:rPr>
              <a:t> </a:t>
            </a:r>
            <a:endParaRPr lang="de-DE" sz="800" dirty="0">
              <a:latin typeface="Comic Sans MS" pitchFamily="-105" charset="0"/>
            </a:endParaRPr>
          </a:p>
          <a:p>
            <a:r>
              <a:rPr lang="de-DE" dirty="0">
                <a:latin typeface="Comic Sans MS" pitchFamily="-105" charset="0"/>
              </a:rPr>
              <a:t>        </a:t>
            </a:r>
            <a:r>
              <a:rPr lang="de-DE" dirty="0" err="1">
                <a:latin typeface="Comic Sans MS" pitchFamily="-105" charset="0"/>
              </a:rPr>
              <a:t>optic</a:t>
            </a:r>
            <a:r>
              <a:rPr lang="de-DE" dirty="0">
                <a:latin typeface="Comic Sans MS" pitchFamily="-105" charset="0"/>
              </a:rPr>
              <a:t> </a:t>
            </a:r>
            <a:r>
              <a:rPr lang="de-DE" dirty="0" err="1">
                <a:solidFill>
                  <a:srgbClr val="FF3300"/>
                </a:solidFill>
                <a:latin typeface="Comic Sans MS" pitchFamily="-105" charset="0"/>
              </a:rPr>
              <a:t>perturbation</a:t>
            </a:r>
            <a:r>
              <a:rPr lang="de-DE" dirty="0">
                <a:latin typeface="Comic Sans MS" pitchFamily="-105" charset="0"/>
              </a:rPr>
              <a:t> </a:t>
            </a:r>
            <a:r>
              <a:rPr lang="de-DE" dirty="0" err="1">
                <a:latin typeface="Comic Sans MS" pitchFamily="-105" charset="0"/>
              </a:rPr>
              <a:t>described</a:t>
            </a:r>
            <a:r>
              <a:rPr lang="de-DE" dirty="0">
                <a:latin typeface="Comic Sans MS" pitchFamily="-105" charset="0"/>
              </a:rPr>
              <a:t> </a:t>
            </a:r>
            <a:r>
              <a:rPr lang="de-DE" dirty="0" err="1">
                <a:latin typeface="Comic Sans MS" pitchFamily="-105" charset="0"/>
              </a:rPr>
              <a:t>by</a:t>
            </a:r>
            <a:r>
              <a:rPr lang="de-DE" dirty="0">
                <a:latin typeface="Comic Sans MS" pitchFamily="-105" charset="0"/>
              </a:rPr>
              <a:t> </a:t>
            </a:r>
            <a:r>
              <a:rPr lang="de-DE" dirty="0" err="1">
                <a:solidFill>
                  <a:srgbClr val="00CC00"/>
                </a:solidFill>
                <a:latin typeface="Comic Sans MS" pitchFamily="-105" charset="0"/>
              </a:rPr>
              <a:t>thin</a:t>
            </a:r>
            <a:r>
              <a:rPr lang="de-DE" dirty="0">
                <a:solidFill>
                  <a:srgbClr val="00CC00"/>
                </a:solidFill>
                <a:latin typeface="Comic Sans MS" pitchFamily="-105" charset="0"/>
              </a:rPr>
              <a:t> </a:t>
            </a:r>
            <a:r>
              <a:rPr lang="de-DE" dirty="0" err="1">
                <a:solidFill>
                  <a:srgbClr val="00CC00"/>
                </a:solidFill>
                <a:latin typeface="Comic Sans MS" pitchFamily="-105" charset="0"/>
              </a:rPr>
              <a:t>lens</a:t>
            </a:r>
            <a:r>
              <a:rPr lang="de-DE" dirty="0">
                <a:solidFill>
                  <a:srgbClr val="00CC00"/>
                </a:solidFill>
                <a:latin typeface="Comic Sans MS" pitchFamily="-105" charset="0"/>
              </a:rPr>
              <a:t> </a:t>
            </a:r>
            <a:r>
              <a:rPr lang="de-DE" dirty="0" err="1">
                <a:solidFill>
                  <a:srgbClr val="00CC00"/>
                </a:solidFill>
                <a:latin typeface="Comic Sans MS" pitchFamily="-105" charset="0"/>
              </a:rPr>
              <a:t>quadrupole</a:t>
            </a:r>
            <a:endParaRPr lang="de-DE" dirty="0">
              <a:solidFill>
                <a:srgbClr val="00CC00"/>
              </a:solidFill>
              <a:latin typeface="Comic Sans MS" pitchFamily="-105" charset="0"/>
            </a:endParaRPr>
          </a:p>
        </p:txBody>
      </p:sp>
      <p:sp>
        <p:nvSpPr>
          <p:cNvPr id="27656" name="AutoShape 9"/>
          <p:cNvSpPr>
            <a:spLocks/>
          </p:cNvSpPr>
          <p:nvPr/>
        </p:nvSpPr>
        <p:spPr bwMode="auto">
          <a:xfrm rot="5400000">
            <a:off x="4630737" y="1047750"/>
            <a:ext cx="228600" cy="3810000"/>
          </a:xfrm>
          <a:prstGeom prst="rightBrace">
            <a:avLst>
              <a:gd name="adj1" fmla="val 138889"/>
              <a:gd name="adj2" fmla="val 50000"/>
            </a:avLst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7" name="AutoShape 10"/>
          <p:cNvSpPr>
            <a:spLocks/>
          </p:cNvSpPr>
          <p:nvPr/>
        </p:nvSpPr>
        <p:spPr bwMode="auto">
          <a:xfrm rot="5400000">
            <a:off x="2039937" y="2495550"/>
            <a:ext cx="2286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8" name="Text Box 11"/>
          <p:cNvSpPr txBox="1">
            <a:spLocks noChangeArrowheads="1"/>
          </p:cNvSpPr>
          <p:nvPr/>
        </p:nvSpPr>
        <p:spPr bwMode="auto">
          <a:xfrm>
            <a:off x="4059237" y="3092450"/>
            <a:ext cx="1655763" cy="3365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>
                <a:solidFill>
                  <a:srgbClr val="00CC00"/>
                </a:solidFill>
              </a:rPr>
              <a:t>ideal storage ring</a:t>
            </a:r>
            <a:endParaRPr lang="en-GB">
              <a:solidFill>
                <a:srgbClr val="00CC00"/>
              </a:solidFill>
            </a:endParaRPr>
          </a:p>
        </p:txBody>
      </p:sp>
      <p:sp>
        <p:nvSpPr>
          <p:cNvPr id="27659" name="Text Box 12"/>
          <p:cNvSpPr txBox="1">
            <a:spLocks noChangeArrowheads="1"/>
          </p:cNvSpPr>
          <p:nvPr/>
        </p:nvSpPr>
        <p:spPr bwMode="auto">
          <a:xfrm>
            <a:off x="1681162" y="3086100"/>
            <a:ext cx="1082675" cy="3365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>
                <a:solidFill>
                  <a:srgbClr val="FF3300"/>
                </a:solidFill>
              </a:rPr>
              <a:t>quad error</a:t>
            </a:r>
            <a:endParaRPr lang="en-GB">
              <a:solidFill>
                <a:srgbClr val="FF3300"/>
              </a:solidFill>
            </a:endParaRPr>
          </a:p>
        </p:txBody>
      </p:sp>
      <p:sp>
        <p:nvSpPr>
          <p:cNvPr id="27660" name="Oval 13"/>
          <p:cNvSpPr>
            <a:spLocks noChangeArrowheads="1"/>
          </p:cNvSpPr>
          <p:nvPr/>
        </p:nvSpPr>
        <p:spPr bwMode="auto">
          <a:xfrm>
            <a:off x="6019800" y="3014663"/>
            <a:ext cx="2600325" cy="723900"/>
          </a:xfrm>
          <a:prstGeom prst="ellips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61" name="Line 14"/>
          <p:cNvSpPr>
            <a:spLocks noChangeShapeType="1"/>
          </p:cNvSpPr>
          <p:nvPr/>
        </p:nvSpPr>
        <p:spPr bwMode="auto">
          <a:xfrm>
            <a:off x="7391400" y="3357563"/>
            <a:ext cx="30480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62" name="Line 15"/>
          <p:cNvSpPr>
            <a:spLocks noChangeShapeType="1"/>
          </p:cNvSpPr>
          <p:nvPr/>
        </p:nvSpPr>
        <p:spPr bwMode="auto">
          <a:xfrm>
            <a:off x="7391400" y="3357563"/>
            <a:ext cx="914400" cy="1524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63" name="Line 16"/>
          <p:cNvSpPr>
            <a:spLocks noChangeShapeType="1"/>
          </p:cNvSpPr>
          <p:nvPr/>
        </p:nvSpPr>
        <p:spPr bwMode="auto">
          <a:xfrm flipV="1">
            <a:off x="7391400" y="2654300"/>
            <a:ext cx="1588" cy="70326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64" name="Freeform 17"/>
          <p:cNvSpPr>
            <a:spLocks/>
          </p:cNvSpPr>
          <p:nvPr/>
        </p:nvSpPr>
        <p:spPr bwMode="auto">
          <a:xfrm rot="-676108">
            <a:off x="7607300" y="3408363"/>
            <a:ext cx="236538" cy="160337"/>
          </a:xfrm>
          <a:custGeom>
            <a:avLst/>
            <a:gdLst>
              <a:gd name="T0" fmla="*/ 0 w 144"/>
              <a:gd name="T1" fmla="*/ 393489903 h 56"/>
              <a:gd name="T2" fmla="*/ 259028822 w 144"/>
              <a:gd name="T3" fmla="*/ 393489903 h 56"/>
              <a:gd name="T4" fmla="*/ 388543232 w 144"/>
              <a:gd name="T5" fmla="*/ 0 h 56"/>
              <a:gd name="T6" fmla="*/ 0 60000 65536"/>
              <a:gd name="T7" fmla="*/ 0 60000 65536"/>
              <a:gd name="T8" fmla="*/ 0 60000 65536"/>
              <a:gd name="T9" fmla="*/ 0 w 144"/>
              <a:gd name="T10" fmla="*/ 0 h 56"/>
              <a:gd name="T11" fmla="*/ 144 w 144"/>
              <a:gd name="T12" fmla="*/ 56 h 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56">
                <a:moveTo>
                  <a:pt x="0" y="48"/>
                </a:moveTo>
                <a:cubicBezTo>
                  <a:pt x="36" y="52"/>
                  <a:pt x="72" y="56"/>
                  <a:pt x="96" y="48"/>
                </a:cubicBezTo>
                <a:cubicBezTo>
                  <a:pt x="120" y="40"/>
                  <a:pt x="132" y="20"/>
                  <a:pt x="144" y="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65" name="Text Box 18"/>
          <p:cNvSpPr txBox="1">
            <a:spLocks noChangeArrowheads="1"/>
          </p:cNvSpPr>
          <p:nvPr/>
        </p:nvSpPr>
        <p:spPr bwMode="auto">
          <a:xfrm>
            <a:off x="8575675" y="3233738"/>
            <a:ext cx="263525" cy="30480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de-DE" sz="1400" b="0" i="0">
                <a:solidFill>
                  <a:srgbClr val="FF3300"/>
                </a:solidFill>
              </a:rPr>
              <a:t>z</a:t>
            </a:r>
          </a:p>
        </p:txBody>
      </p:sp>
      <p:sp>
        <p:nvSpPr>
          <p:cNvPr id="27666" name="Text Box 19"/>
          <p:cNvSpPr txBox="1">
            <a:spLocks noChangeArrowheads="1"/>
          </p:cNvSpPr>
          <p:nvPr/>
        </p:nvSpPr>
        <p:spPr bwMode="auto">
          <a:xfrm>
            <a:off x="7391400" y="3357563"/>
            <a:ext cx="298450" cy="366712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800" b="0" i="0">
                <a:ea typeface="Times New Roman" pitchFamily="-105" charset="0"/>
                <a:cs typeface="Times New Roman" pitchFamily="-105" charset="0"/>
              </a:rPr>
              <a:t>ρ</a:t>
            </a:r>
          </a:p>
        </p:txBody>
      </p:sp>
      <p:sp>
        <p:nvSpPr>
          <p:cNvPr id="27667" name="Line 20"/>
          <p:cNvSpPr>
            <a:spLocks noChangeShapeType="1"/>
          </p:cNvSpPr>
          <p:nvPr/>
        </p:nvSpPr>
        <p:spPr bwMode="auto">
          <a:xfrm flipV="1">
            <a:off x="7848600" y="3662363"/>
            <a:ext cx="298450" cy="50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68" name="Text Box 21"/>
          <p:cNvSpPr txBox="1">
            <a:spLocks noChangeArrowheads="1"/>
          </p:cNvSpPr>
          <p:nvPr/>
        </p:nvSpPr>
        <p:spPr bwMode="auto">
          <a:xfrm>
            <a:off x="7686675" y="3814763"/>
            <a:ext cx="273050" cy="366712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de-DE" sz="1800" b="0" i="0"/>
              <a:t>s</a:t>
            </a:r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7239000" y="2443163"/>
          <a:ext cx="134938" cy="193675"/>
        </p:xfrm>
        <a:graphic>
          <a:graphicData uri="http://schemas.openxmlformats.org/presentationml/2006/ole">
            <p:oleObj spid="_x0000_s292866" name="Equation" r:id="rId3" imgW="114120" imgH="164880" progId="">
              <p:embed/>
            </p:oleObj>
          </a:graphicData>
        </a:graphic>
      </p:graphicFrame>
      <p:sp>
        <p:nvSpPr>
          <p:cNvPr id="27669" name="Text Box 23"/>
          <p:cNvSpPr txBox="1">
            <a:spLocks noChangeArrowheads="1"/>
          </p:cNvSpPr>
          <p:nvPr/>
        </p:nvSpPr>
        <p:spPr bwMode="auto">
          <a:xfrm>
            <a:off x="7543800" y="3524250"/>
            <a:ext cx="322263" cy="366713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de-DE" sz="1800">
                <a:ea typeface="Times New Roman" pitchFamily="-105" charset="0"/>
                <a:cs typeface="Times New Roman" pitchFamily="-105" charset="0"/>
              </a:rPr>
              <a:t>●</a:t>
            </a:r>
          </a:p>
        </p:txBody>
      </p:sp>
      <p:sp>
        <p:nvSpPr>
          <p:cNvPr id="27670" name="Freeform 24"/>
          <p:cNvSpPr>
            <a:spLocks/>
          </p:cNvSpPr>
          <p:nvPr/>
        </p:nvSpPr>
        <p:spPr bwMode="auto">
          <a:xfrm rot="-497148">
            <a:off x="6705600" y="2900363"/>
            <a:ext cx="2084388" cy="895350"/>
          </a:xfrm>
          <a:custGeom>
            <a:avLst/>
            <a:gdLst>
              <a:gd name="T0" fmla="*/ 5954655 w 2416"/>
              <a:gd name="T1" fmla="*/ 722643227 h 832"/>
              <a:gd name="T2" fmla="*/ 41682584 w 2416"/>
              <a:gd name="T3" fmla="*/ 722643227 h 832"/>
              <a:gd name="T4" fmla="*/ 256048431 w 2416"/>
              <a:gd name="T5" fmla="*/ 555878908 h 832"/>
              <a:gd name="T6" fmla="*/ 506141344 w 2416"/>
              <a:gd name="T7" fmla="*/ 833818363 h 832"/>
              <a:gd name="T8" fmla="*/ 684780125 w 2416"/>
              <a:gd name="T9" fmla="*/ 944994575 h 832"/>
              <a:gd name="T10" fmla="*/ 1006328895 w 2416"/>
              <a:gd name="T11" fmla="*/ 722643227 h 832"/>
              <a:gd name="T12" fmla="*/ 1292150600 w 2416"/>
              <a:gd name="T13" fmla="*/ 611467014 h 832"/>
              <a:gd name="T14" fmla="*/ 1720882294 w 2416"/>
              <a:gd name="T15" fmla="*/ 555878908 h 832"/>
              <a:gd name="T16" fmla="*/ 1756609360 w 2416"/>
              <a:gd name="T17" fmla="*/ 277939454 h 832"/>
              <a:gd name="T18" fmla="*/ 1577971441 w 2416"/>
              <a:gd name="T19" fmla="*/ 111176212 h 832"/>
              <a:gd name="T20" fmla="*/ 1292150600 w 2416"/>
              <a:gd name="T21" fmla="*/ 55588106 h 832"/>
              <a:gd name="T22" fmla="*/ 1042056824 w 2416"/>
              <a:gd name="T23" fmla="*/ 222351348 h 832"/>
              <a:gd name="T24" fmla="*/ 791963048 w 2416"/>
              <a:gd name="T25" fmla="*/ 222351348 h 832"/>
              <a:gd name="T26" fmla="*/ 577597201 w 2416"/>
              <a:gd name="T27" fmla="*/ 111176212 h 832"/>
              <a:gd name="T28" fmla="*/ 291775497 w 2416"/>
              <a:gd name="T29" fmla="*/ 0 h 8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416"/>
              <a:gd name="T46" fmla="*/ 0 h 832"/>
              <a:gd name="T47" fmla="*/ 2416 w 2416"/>
              <a:gd name="T48" fmla="*/ 832 h 83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416" h="832">
                <a:moveTo>
                  <a:pt x="8" y="624"/>
                </a:moveTo>
                <a:cubicBezTo>
                  <a:pt x="4" y="636"/>
                  <a:pt x="0" y="648"/>
                  <a:pt x="56" y="624"/>
                </a:cubicBezTo>
                <a:cubicBezTo>
                  <a:pt x="112" y="600"/>
                  <a:pt x="240" y="464"/>
                  <a:pt x="344" y="480"/>
                </a:cubicBezTo>
                <a:cubicBezTo>
                  <a:pt x="448" y="496"/>
                  <a:pt x="584" y="664"/>
                  <a:pt x="680" y="720"/>
                </a:cubicBezTo>
                <a:cubicBezTo>
                  <a:pt x="776" y="776"/>
                  <a:pt x="808" y="832"/>
                  <a:pt x="920" y="816"/>
                </a:cubicBezTo>
                <a:cubicBezTo>
                  <a:pt x="1032" y="800"/>
                  <a:pt x="1216" y="672"/>
                  <a:pt x="1352" y="624"/>
                </a:cubicBezTo>
                <a:cubicBezTo>
                  <a:pt x="1488" y="576"/>
                  <a:pt x="1576" y="552"/>
                  <a:pt x="1736" y="528"/>
                </a:cubicBezTo>
                <a:cubicBezTo>
                  <a:pt x="1896" y="504"/>
                  <a:pt x="2208" y="528"/>
                  <a:pt x="2312" y="480"/>
                </a:cubicBezTo>
                <a:cubicBezTo>
                  <a:pt x="2416" y="432"/>
                  <a:pt x="2392" y="304"/>
                  <a:pt x="2360" y="240"/>
                </a:cubicBezTo>
                <a:cubicBezTo>
                  <a:pt x="2328" y="176"/>
                  <a:pt x="2224" y="128"/>
                  <a:pt x="2120" y="96"/>
                </a:cubicBezTo>
                <a:cubicBezTo>
                  <a:pt x="2016" y="64"/>
                  <a:pt x="1856" y="32"/>
                  <a:pt x="1736" y="48"/>
                </a:cubicBezTo>
                <a:cubicBezTo>
                  <a:pt x="1616" y="64"/>
                  <a:pt x="1512" y="168"/>
                  <a:pt x="1400" y="192"/>
                </a:cubicBezTo>
                <a:cubicBezTo>
                  <a:pt x="1288" y="216"/>
                  <a:pt x="1168" y="208"/>
                  <a:pt x="1064" y="192"/>
                </a:cubicBezTo>
                <a:cubicBezTo>
                  <a:pt x="960" y="176"/>
                  <a:pt x="888" y="128"/>
                  <a:pt x="776" y="96"/>
                </a:cubicBezTo>
                <a:cubicBezTo>
                  <a:pt x="664" y="64"/>
                  <a:pt x="528" y="32"/>
                  <a:pt x="392" y="0"/>
                </a:cubicBezTo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71" name="Line 25"/>
          <p:cNvSpPr>
            <a:spLocks noChangeShapeType="1"/>
          </p:cNvSpPr>
          <p:nvPr/>
        </p:nvSpPr>
        <p:spPr bwMode="auto">
          <a:xfrm flipV="1">
            <a:off x="8526463" y="3289300"/>
            <a:ext cx="0" cy="228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72" name="Line 26"/>
          <p:cNvSpPr>
            <a:spLocks noChangeShapeType="1"/>
          </p:cNvSpPr>
          <p:nvPr/>
        </p:nvSpPr>
        <p:spPr bwMode="auto">
          <a:xfrm>
            <a:off x="8289925" y="3505200"/>
            <a:ext cx="244475" cy="20638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73" name="Rectangle 27"/>
          <p:cNvSpPr>
            <a:spLocks noChangeArrowheads="1"/>
          </p:cNvSpPr>
          <p:nvPr/>
        </p:nvSpPr>
        <p:spPr bwMode="auto">
          <a:xfrm>
            <a:off x="8261350" y="3509963"/>
            <a:ext cx="273050" cy="30480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b="0" i="0">
                <a:solidFill>
                  <a:srgbClr val="FF3300"/>
                </a:solidFill>
              </a:rPr>
              <a:t>x</a:t>
            </a:r>
            <a:endParaRPr lang="en-GB" sz="1400" b="0" i="0">
              <a:solidFill>
                <a:srgbClr val="FF3300"/>
              </a:solidFill>
            </a:endParaRPr>
          </a:p>
        </p:txBody>
      </p:sp>
      <p:sp>
        <p:nvSpPr>
          <p:cNvPr id="27674" name="Oval 28"/>
          <p:cNvSpPr>
            <a:spLocks noChangeArrowheads="1"/>
          </p:cNvSpPr>
          <p:nvPr/>
        </p:nvSpPr>
        <p:spPr bwMode="auto">
          <a:xfrm>
            <a:off x="8001000" y="2900363"/>
            <a:ext cx="152400" cy="381000"/>
          </a:xfrm>
          <a:prstGeom prst="ellipse">
            <a:avLst/>
          </a:prstGeom>
          <a:solidFill>
            <a:srgbClr val="00CC00"/>
          </a:solidFill>
          <a:ln w="1905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76200" y="2057400"/>
          <a:ext cx="6553200" cy="765174"/>
        </p:xfrm>
        <a:graphic>
          <a:graphicData uri="http://schemas.openxmlformats.org/presentationml/2006/ole">
            <p:oleObj spid="_x0000_s292867" name="Equation" r:id="rId4" imgW="4736880" imgH="482400" progId="Equation.3">
              <p:embed/>
            </p:oleObj>
          </a:graphicData>
        </a:graphic>
      </p:graphicFrame>
      <p:graphicFrame>
        <p:nvGraphicFramePr>
          <p:cNvPr id="579614" name="Object 4"/>
          <p:cNvGraphicFramePr>
            <a:graphicFrameLocks noChangeAspect="1"/>
          </p:cNvGraphicFramePr>
          <p:nvPr/>
        </p:nvGraphicFramePr>
        <p:xfrm>
          <a:off x="228600" y="3758624"/>
          <a:ext cx="5287962" cy="598368"/>
        </p:xfrm>
        <a:graphic>
          <a:graphicData uri="http://schemas.openxmlformats.org/presentationml/2006/ole">
            <p:oleObj spid="_x0000_s292868" name="Equation" r:id="rId5" imgW="4800600" imgH="482400" progId="Equation.3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81000" y="4825424"/>
            <a:ext cx="46869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Quadrupole Error in this case: 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		</a:t>
            </a:r>
            <a:r>
              <a:rPr lang="en-US" dirty="0" smtClean="0"/>
              <a:t>Edge Focusing effect of Dipole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 bwMode="auto">
          <a:xfrm>
            <a:off x="5562600" y="4876006"/>
            <a:ext cx="1981200" cy="838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0" name="Straight Connector 29"/>
          <p:cNvCxnSpPr>
            <a:endCxn id="28" idx="1"/>
          </p:cNvCxnSpPr>
          <p:nvPr/>
        </p:nvCxnSpPr>
        <p:spPr bwMode="auto">
          <a:xfrm flipV="1">
            <a:off x="4267200" y="5295106"/>
            <a:ext cx="1295400" cy="648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7543800" y="5295106"/>
            <a:ext cx="1600200" cy="6477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Freeform 39"/>
          <p:cNvSpPr/>
          <p:nvPr/>
        </p:nvSpPr>
        <p:spPr bwMode="auto">
          <a:xfrm>
            <a:off x="5562600" y="4952206"/>
            <a:ext cx="1981200" cy="342900"/>
          </a:xfrm>
          <a:custGeom>
            <a:avLst/>
            <a:gdLst>
              <a:gd name="connsiteX0" fmla="*/ 0 w 1981200"/>
              <a:gd name="connsiteY0" fmla="*/ 342900 h 342900"/>
              <a:gd name="connsiteX1" fmla="*/ 927100 w 1981200"/>
              <a:gd name="connsiteY1" fmla="*/ 0 h 342900"/>
              <a:gd name="connsiteX2" fmla="*/ 1981200 w 1981200"/>
              <a:gd name="connsiteY2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1200" h="342900">
                <a:moveTo>
                  <a:pt x="0" y="342900"/>
                </a:moveTo>
                <a:cubicBezTo>
                  <a:pt x="298450" y="171450"/>
                  <a:pt x="596900" y="0"/>
                  <a:pt x="927100" y="0"/>
                </a:cubicBezTo>
                <a:cubicBezTo>
                  <a:pt x="1257300" y="0"/>
                  <a:pt x="1981200" y="342900"/>
                  <a:pt x="1981200" y="342900"/>
                </a:cubicBez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6273800" y="6124839"/>
            <a:ext cx="622300" cy="160867"/>
          </a:xfrm>
          <a:custGeom>
            <a:avLst/>
            <a:gdLst>
              <a:gd name="connsiteX0" fmla="*/ 0 w 622300"/>
              <a:gd name="connsiteY0" fmla="*/ 160867 h 160867"/>
              <a:gd name="connsiteX1" fmla="*/ 254000 w 622300"/>
              <a:gd name="connsiteY1" fmla="*/ 8467 h 160867"/>
              <a:gd name="connsiteX2" fmla="*/ 622300 w 622300"/>
              <a:gd name="connsiteY2" fmla="*/ 110067 h 16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2300" h="160867">
                <a:moveTo>
                  <a:pt x="0" y="160867"/>
                </a:moveTo>
                <a:cubicBezTo>
                  <a:pt x="75141" y="88900"/>
                  <a:pt x="150283" y="16934"/>
                  <a:pt x="254000" y="8467"/>
                </a:cubicBezTo>
                <a:cubicBezTo>
                  <a:pt x="357717" y="0"/>
                  <a:pt x="622300" y="110067"/>
                  <a:pt x="622300" y="110067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 rot="16200000" flipH="1">
            <a:off x="5334000" y="5561806"/>
            <a:ext cx="24391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7162800" y="5714206"/>
            <a:ext cx="6649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Lucida Grande"/>
                <a:ea typeface="Lucida Grande"/>
                <a:cs typeface="Lucida Grande"/>
              </a:rPr>
              <a:t>ϕ/2</a:t>
            </a:r>
            <a:endParaRPr lang="en-US" i="1" dirty="0"/>
          </a:p>
        </p:txBody>
      </p:sp>
      <p:cxnSp>
        <p:nvCxnSpPr>
          <p:cNvPr id="50" name="Straight Connector 49"/>
          <p:cNvCxnSpPr/>
          <p:nvPr/>
        </p:nvCxnSpPr>
        <p:spPr bwMode="auto">
          <a:xfrm rot="16200000" flipH="1">
            <a:off x="6591300" y="5295105"/>
            <a:ext cx="1905795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381000" y="76200"/>
            <a:ext cx="6283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1.) R-Bernd / S-Bend: a </a:t>
            </a:r>
            <a:r>
              <a:rPr lang="en-US" sz="2400" dirty="0" smtClean="0"/>
              <a:t>(small) </a:t>
            </a:r>
            <a:r>
              <a:rPr lang="en-US" sz="2400" dirty="0" smtClean="0">
                <a:solidFill>
                  <a:srgbClr val="CC0000"/>
                </a:solidFill>
              </a:rPr>
              <a:t>optics problem</a:t>
            </a:r>
          </a:p>
          <a:p>
            <a:r>
              <a:rPr lang="en-US" sz="2400" dirty="0" smtClean="0">
                <a:solidFill>
                  <a:srgbClr val="CC0000"/>
                </a:solidFill>
              </a:rPr>
              <a:t>	the “edge focusing”</a:t>
            </a:r>
            <a:endParaRPr lang="en-US" sz="2400" dirty="0">
              <a:solidFill>
                <a:srgbClr val="CC0000"/>
              </a:solidFill>
            </a:endParaRPr>
          </a:p>
        </p:txBody>
      </p:sp>
      <p:graphicFrame>
        <p:nvGraphicFramePr>
          <p:cNvPr id="154631" name="Object 7"/>
          <p:cNvGraphicFramePr>
            <a:graphicFrameLocks noChangeAspect="1"/>
          </p:cNvGraphicFramePr>
          <p:nvPr/>
        </p:nvGraphicFramePr>
        <p:xfrm>
          <a:off x="914400" y="5594350"/>
          <a:ext cx="1797050" cy="882650"/>
        </p:xfrm>
        <a:graphic>
          <a:graphicData uri="http://schemas.openxmlformats.org/presentationml/2006/ole">
            <p:oleObj spid="_x0000_s292869" name="Equation" r:id="rId6" imgW="1282700" imgH="558800" progId="Equation.3">
              <p:embed/>
            </p:oleObj>
          </a:graphicData>
        </a:graphic>
      </p:graphicFrame>
      <p:cxnSp>
        <p:nvCxnSpPr>
          <p:cNvPr id="33" name="Straight Connector 32"/>
          <p:cNvCxnSpPr>
            <a:endCxn id="28" idx="1"/>
          </p:cNvCxnSpPr>
          <p:nvPr/>
        </p:nvCxnSpPr>
        <p:spPr bwMode="auto">
          <a:xfrm rot="16200000" flipV="1">
            <a:off x="5314950" y="5542756"/>
            <a:ext cx="1485900" cy="990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5400000" flipH="1" flipV="1">
            <a:off x="6305550" y="5542756"/>
            <a:ext cx="1485900" cy="990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6477000" y="6171406"/>
            <a:ext cx="6649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Lucida Grande"/>
                <a:ea typeface="Lucida Grande"/>
                <a:cs typeface="Lucida Grande"/>
              </a:rPr>
              <a:t>ϕ/2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dge_Foc_Nb3Sn.tif"/>
          <p:cNvPicPr>
            <a:picLocks noChangeAspect="1"/>
          </p:cNvPicPr>
          <p:nvPr/>
        </p:nvPicPr>
        <p:blipFill>
          <a:blip r:embed="rId3">
            <a:lum bright="-40000" contrast="57000"/>
          </a:blip>
          <a:stretch>
            <a:fillRect/>
          </a:stretch>
        </p:blipFill>
        <p:spPr>
          <a:xfrm rot="10800000">
            <a:off x="4318568" y="0"/>
            <a:ext cx="482543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381000"/>
            <a:ext cx="2007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</a:rPr>
              <a:t>Edge </a:t>
            </a:r>
            <a:r>
              <a:rPr lang="en-US" sz="2000" dirty="0" err="1" smtClean="0">
                <a:solidFill>
                  <a:srgbClr val="800000"/>
                </a:solidFill>
              </a:rPr>
              <a:t>Foc</a:t>
            </a:r>
            <a:r>
              <a:rPr lang="en-US" sz="2000" dirty="0" smtClean="0">
                <a:solidFill>
                  <a:srgbClr val="800000"/>
                </a:solidFill>
              </a:rPr>
              <a:t> Effect:</a:t>
            </a:r>
            <a:endParaRPr lang="en-US" sz="2000" dirty="0">
              <a:solidFill>
                <a:srgbClr val="80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33400" y="3962400"/>
          <a:ext cx="1752600" cy="337038"/>
        </p:xfrm>
        <a:graphic>
          <a:graphicData uri="http://schemas.openxmlformats.org/presentationml/2006/ole">
            <p:oleObj spid="_x0000_s293890" name="Equation" r:id="rId4" imgW="990600" imgH="1905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3048000"/>
            <a:ext cx="31774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 two effects (entrance / exit) </a:t>
            </a:r>
          </a:p>
          <a:p>
            <a:r>
              <a:rPr lang="en-US" dirty="0" smtClean="0"/>
              <a:t>of two dipoles we obtain ...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876800"/>
            <a:ext cx="2988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effect on beam optics is small !!!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dx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2737"/>
              <a:stretch>
                <a:fillRect/>
              </a:stretch>
            </p:blipFill>
          </mc:Choice>
          <mc:Fallback>
            <p:blipFill>
              <a:blip r:embed="rId3"/>
              <a:srcRect l="12737"/>
              <a:stretch>
                <a:fillRect/>
              </a:stretch>
            </p:blipFill>
          </mc:Fallback>
        </mc:AlternateContent>
        <p:spPr>
          <a:xfrm rot="5400000">
            <a:off x="1538754" y="-608700"/>
            <a:ext cx="6371292" cy="944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381000"/>
            <a:ext cx="5211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</a:rPr>
              <a:t>Edge </a:t>
            </a:r>
            <a:r>
              <a:rPr lang="en-US" sz="2000" dirty="0" err="1" smtClean="0">
                <a:solidFill>
                  <a:srgbClr val="800000"/>
                </a:solidFill>
              </a:rPr>
              <a:t>Foc</a:t>
            </a:r>
            <a:r>
              <a:rPr lang="en-US" sz="2000" dirty="0" smtClean="0">
                <a:solidFill>
                  <a:srgbClr val="800000"/>
                </a:solidFill>
              </a:rPr>
              <a:t> Effect: Optics distortion / Tune shift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81000"/>
            <a:ext cx="6054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</a:rPr>
              <a:t>Edge </a:t>
            </a:r>
            <a:r>
              <a:rPr lang="en-US" sz="2000" dirty="0" err="1" smtClean="0">
                <a:solidFill>
                  <a:srgbClr val="800000"/>
                </a:solidFill>
              </a:rPr>
              <a:t>Foc</a:t>
            </a:r>
            <a:r>
              <a:rPr lang="en-US" sz="2000" dirty="0" smtClean="0">
                <a:solidFill>
                  <a:srgbClr val="800000"/>
                </a:solidFill>
              </a:rPr>
              <a:t> Effect: </a:t>
            </a:r>
            <a:r>
              <a:rPr lang="en-US" sz="2000" dirty="0" smtClean="0">
                <a:solidFill>
                  <a:srgbClr val="0000FF"/>
                </a:solidFill>
              </a:rPr>
              <a:t>MADX calculation: optics distortion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371600"/>
            <a:ext cx="1056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beta beat: 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20838" y="1405354"/>
          <a:ext cx="1484312" cy="320675"/>
        </p:xfrm>
        <a:graphic>
          <a:graphicData uri="http://schemas.openxmlformats.org/presentationml/2006/ole">
            <p:oleObj spid="_x0000_s295938" name="Equation" r:id="rId3" imgW="939800" imgH="203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0" y="1371600"/>
            <a:ext cx="1079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tune shift: </a:t>
            </a:r>
            <a:endParaRPr lang="en-US" dirty="0"/>
          </a:p>
        </p:txBody>
      </p:sp>
      <p:graphicFrame>
        <p:nvGraphicFramePr>
          <p:cNvPr id="186371" name="Object 3"/>
          <p:cNvGraphicFramePr>
            <a:graphicFrameLocks noChangeAspect="1"/>
          </p:cNvGraphicFramePr>
          <p:nvPr/>
        </p:nvGraphicFramePr>
        <p:xfrm>
          <a:off x="4913355" y="1371600"/>
          <a:ext cx="1663700" cy="762000"/>
        </p:xfrm>
        <a:graphic>
          <a:graphicData uri="http://schemas.openxmlformats.org/presentationml/2006/ole">
            <p:oleObj spid="_x0000_s295939" name="Equation" r:id="rId4" imgW="1054100" imgH="4826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" y="5181600"/>
            <a:ext cx="2159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remember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tolerance for beta beat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Δβ/β</a:t>
            </a:r>
            <a:r>
              <a:rPr lang="en-US" dirty="0" smtClean="0">
                <a:solidFill>
                  <a:srgbClr val="0000FF"/>
                </a:solidFill>
              </a:rPr>
              <a:t>=20% 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rcRect l="10737" t="13895" r="3579" b="11579"/>
          <a:stretch>
            <a:fillRect/>
          </a:stretch>
        </p:blipFill>
        <p:spPr>
          <a:xfrm>
            <a:off x="3048000" y="2514600"/>
            <a:ext cx="6116214" cy="41107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62200" y="2895600"/>
            <a:ext cx="586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Δβ/β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2401094" y="3237706"/>
            <a:ext cx="1143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7239000" y="1524000"/>
            <a:ext cx="13776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for 8 magnets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Right Brace 16"/>
          <p:cNvSpPr/>
          <p:nvPr/>
        </p:nvSpPr>
        <p:spPr bwMode="auto">
          <a:xfrm>
            <a:off x="6781800" y="1295400"/>
            <a:ext cx="152400" cy="838200"/>
          </a:xfrm>
          <a:prstGeom prst="rightBrac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2872</TotalTime>
  <Words>2536</Words>
  <Application>Microsoft Macintosh PowerPoint</Application>
  <PresentationFormat>On-screen Show (4:3)</PresentationFormat>
  <Paragraphs>559</Paragraphs>
  <Slides>40</Slides>
  <Notes>1</Notes>
  <HiddenSlides>0</HiddenSlides>
  <MMClips>2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Default Design</vt:lpstr>
      <vt:lpstr>Equation</vt:lpstr>
      <vt:lpstr>Worksheet</vt:lpstr>
      <vt:lpstr>Slide 1</vt:lpstr>
      <vt:lpstr>Slide 2</vt:lpstr>
      <vt:lpstr>Slide 3</vt:lpstr>
      <vt:lpstr>Cryo-collimator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The “non-linear” Transfer Function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holzer</dc:creator>
  <cp:lastModifiedBy>Bernhard Holzer</cp:lastModifiedBy>
  <cp:revision>250</cp:revision>
  <cp:lastPrinted>2011-10-04T08:34:21Z</cp:lastPrinted>
  <dcterms:created xsi:type="dcterms:W3CDTF">2011-10-04T08:59:42Z</dcterms:created>
  <dcterms:modified xsi:type="dcterms:W3CDTF">2011-10-04T09:00:50Z</dcterms:modified>
</cp:coreProperties>
</file>