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7" r:id="rId3"/>
    <p:sldId id="356" r:id="rId4"/>
    <p:sldId id="334" r:id="rId5"/>
    <p:sldId id="353" r:id="rId6"/>
    <p:sldId id="365" r:id="rId7"/>
    <p:sldId id="306" r:id="rId8"/>
    <p:sldId id="362" r:id="rId9"/>
    <p:sldId id="352" r:id="rId10"/>
    <p:sldId id="307" r:id="rId11"/>
    <p:sldId id="368" r:id="rId12"/>
    <p:sldId id="369" r:id="rId13"/>
    <p:sldId id="364" r:id="rId14"/>
    <p:sldId id="340" r:id="rId15"/>
    <p:sldId id="346" r:id="rId16"/>
    <p:sldId id="357" r:id="rId17"/>
    <p:sldId id="361" r:id="rId18"/>
    <p:sldId id="366" r:id="rId19"/>
  </p:sldIdLst>
  <p:sldSz cx="9906000" cy="6858000" type="A4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lio Ramos" initials="dr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EA"/>
    <a:srgbClr val="0EBE44"/>
    <a:srgbClr val="008000"/>
    <a:srgbClr val="FF9966"/>
    <a:srgbClr val="78D6B9"/>
    <a:srgbClr val="BEFAD1"/>
  </p:clrMru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44" autoAdjust="0"/>
    <p:restoredTop sz="85185" autoAdjust="0"/>
  </p:normalViewPr>
  <p:slideViewPr>
    <p:cSldViewPr>
      <p:cViewPr>
        <p:scale>
          <a:sx n="100" d="100"/>
          <a:sy n="100" d="100"/>
        </p:scale>
        <p:origin x="-768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6728" cy="497291"/>
          </a:xfrm>
          <a:prstGeom prst="rect">
            <a:avLst/>
          </a:prstGeom>
        </p:spPr>
        <p:txBody>
          <a:bodyPr vert="horz" lIns="91452" tIns="45726" rIns="91452" bIns="4572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346" y="1"/>
            <a:ext cx="2946728" cy="497291"/>
          </a:xfrm>
          <a:prstGeom prst="rect">
            <a:avLst/>
          </a:prstGeom>
        </p:spPr>
        <p:txBody>
          <a:bodyPr vert="horz" lIns="91452" tIns="45726" rIns="91452" bIns="4572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3DF9BBD-343B-479F-9234-A5B5F9154047}" type="datetimeFigureOut">
              <a:rPr lang="en-US"/>
              <a:pPr>
                <a:defRPr/>
              </a:pPr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9335"/>
            <a:ext cx="2946728" cy="497290"/>
          </a:xfrm>
          <a:prstGeom prst="rect">
            <a:avLst/>
          </a:prstGeom>
        </p:spPr>
        <p:txBody>
          <a:bodyPr vert="horz" lIns="91452" tIns="45726" rIns="91452" bIns="4572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346" y="9429335"/>
            <a:ext cx="2946728" cy="497290"/>
          </a:xfrm>
          <a:prstGeom prst="rect">
            <a:avLst/>
          </a:prstGeom>
        </p:spPr>
        <p:txBody>
          <a:bodyPr vert="horz" lIns="91452" tIns="45726" rIns="91452" bIns="4572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5F1198E-F340-4A60-B1AF-73B525759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25" cy="495692"/>
          </a:xfrm>
          <a:prstGeom prst="rect">
            <a:avLst/>
          </a:prstGeom>
        </p:spPr>
        <p:txBody>
          <a:bodyPr vert="horz" lIns="92202" tIns="46101" rIns="92202" bIns="4610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947" y="0"/>
            <a:ext cx="2945125" cy="495692"/>
          </a:xfrm>
          <a:prstGeom prst="rect">
            <a:avLst/>
          </a:prstGeom>
        </p:spPr>
        <p:txBody>
          <a:bodyPr vert="horz" lIns="92202" tIns="46101" rIns="92202" bIns="4610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3A96B3F-63B0-4F72-BB0B-81F25A770E4E}" type="datetimeFigureOut">
              <a:rPr lang="en-US"/>
              <a:pPr>
                <a:defRPr/>
              </a:pPr>
              <a:t>10/5/2011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2" tIns="46101" rIns="92202" bIns="4610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467"/>
            <a:ext cx="5438140" cy="4467621"/>
          </a:xfrm>
          <a:prstGeom prst="rect">
            <a:avLst/>
          </a:prstGeom>
        </p:spPr>
        <p:txBody>
          <a:bodyPr vert="horz" lIns="92202" tIns="46101" rIns="92202" bIns="4610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335"/>
            <a:ext cx="2945125" cy="497290"/>
          </a:xfrm>
          <a:prstGeom prst="rect">
            <a:avLst/>
          </a:prstGeom>
        </p:spPr>
        <p:txBody>
          <a:bodyPr vert="horz" lIns="92202" tIns="46101" rIns="92202" bIns="4610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947" y="9429335"/>
            <a:ext cx="2945125" cy="497290"/>
          </a:xfrm>
          <a:prstGeom prst="rect">
            <a:avLst/>
          </a:prstGeom>
        </p:spPr>
        <p:txBody>
          <a:bodyPr vert="horz" lIns="92202" tIns="46101" rIns="92202" bIns="4610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FA43379-55C1-4680-B3F4-78125C16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BAD48-CB52-4437-8C42-447518D323E9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BAD48-CB52-4437-8C42-447518D323E9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BAD48-CB52-4437-8C42-447518D323E9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AE215B-5CAE-44C7-A292-69DD3CF66132}" type="slidenum">
              <a:rPr lang="it-IT" smtClean="0"/>
              <a:pPr/>
              <a:t>6</a:t>
            </a:fld>
            <a:endParaRPr lang="it-IT" smtClean="0"/>
          </a:p>
        </p:txBody>
      </p:sp>
      <p:sp>
        <p:nvSpPr>
          <p:cNvPr id="53251" name="Rectangle 7"/>
          <p:cNvSpPr txBox="1">
            <a:spLocks noGrp="1" noChangeArrowheads="1"/>
          </p:cNvSpPr>
          <p:nvPr/>
        </p:nvSpPr>
        <p:spPr bwMode="auto">
          <a:xfrm>
            <a:off x="3850947" y="9429335"/>
            <a:ext cx="2945125" cy="49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99" tIns="46099" rIns="92199" bIns="46099" anchor="b"/>
          <a:lstStyle/>
          <a:p>
            <a:pPr algn="r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F814A2DB-4D4F-42B3-8A0F-8E99D6A02148}" type="slidenum">
              <a:rPr lang="it-IT" sz="1200"/>
              <a:pPr algn="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6</a:t>
            </a:fld>
            <a:endParaRPr lang="it-IT" sz="1200" dirty="0"/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BAD48-CB52-4437-8C42-447518D323E9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43379-55C1-4680-B3F4-78125C16F5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24" y="9"/>
            <a:ext cx="8232707" cy="7077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4" cstate="print">
            <a:lum bright="-10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6074" y="436578"/>
            <a:ext cx="8232707" cy="7077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6072" y="1282640"/>
            <a:ext cx="8232706" cy="48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220" y="6408010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08010"/>
            <a:ext cx="31369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n-US" smtClean="0"/>
              <a:t>Alessandro Bertarelli - EN-MME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8000" y="6408010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97220" y="6330287"/>
            <a:ext cx="8856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/>
          </p:cNvSpPr>
          <p:nvPr/>
        </p:nvSpPr>
        <p:spPr bwMode="auto">
          <a:xfrm rot="16200000">
            <a:off x="-1171366" y="3492005"/>
            <a:ext cx="3281348" cy="33855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200" b="1" baseline="0" dirty="0"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lin ang="0" scaled="1"/>
                  <a:tileRect/>
                </a:gradFill>
                <a:effectLst/>
                <a:latin typeface="Palatino"/>
                <a:ea typeface="Palatino" charset="0"/>
                <a:cs typeface="Palatino"/>
              </a:rPr>
              <a:t>Engineering Department</a:t>
            </a:r>
          </a:p>
        </p:txBody>
      </p:sp>
      <p:sp>
        <p:nvSpPr>
          <p:cNvPr id="13" name="Oval 12"/>
          <p:cNvSpPr>
            <a:spLocks noChangeAspect="1"/>
          </p:cNvSpPr>
          <p:nvPr/>
        </p:nvSpPr>
        <p:spPr bwMode="auto">
          <a:xfrm rot="16200000">
            <a:off x="179307" y="5425958"/>
            <a:ext cx="614768" cy="666000"/>
          </a:xfrm>
          <a:prstGeom prst="ellipse">
            <a:avLst/>
          </a:prstGeom>
          <a:solidFill>
            <a:srgbClr val="6E6E6E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79375" dist="38100" dir="2700000" algn="ctr" rotWithShape="0">
              <a:schemeClr val="bg1">
                <a:lumMod val="65000"/>
                <a:alpha val="92000"/>
              </a:schemeClr>
            </a:outerShdw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2400" b="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</a:t>
            </a:r>
          </a:p>
        </p:txBody>
      </p:sp>
      <p:pic>
        <p:nvPicPr>
          <p:cNvPr id="11" name="Picture 5" descr="logo_web_09_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7006" y="108000"/>
            <a:ext cx="897731" cy="82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iming>
    <p:tnLst>
      <p:par>
        <p:cTn id="1" dur="indefinite" restart="never" nodeType="tmRoot"/>
      </p:par>
    </p:tnLst>
  </p:timing>
  <p:hf hdr="0"/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1076074" y="548680"/>
            <a:ext cx="8232707" cy="576063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z="4000" b="1" dirty="0" smtClean="0">
                <a:solidFill>
                  <a:srgbClr val="002060"/>
                </a:solidFill>
              </a:rPr>
              <a:t> Cold </a:t>
            </a:r>
            <a:r>
              <a:rPr lang="fr-FR" sz="4000" b="1" dirty="0" err="1" smtClean="0">
                <a:solidFill>
                  <a:srgbClr val="002060"/>
                </a:solidFill>
              </a:rPr>
              <a:t>Collimator</a:t>
            </a:r>
            <a:r>
              <a:rPr lang="fr-FR" sz="4000" b="1" dirty="0" smtClean="0">
                <a:solidFill>
                  <a:srgbClr val="002060"/>
                </a:solidFill>
              </a:rPr>
              <a:t> </a:t>
            </a:r>
            <a:r>
              <a:rPr lang="fr-FR" sz="4000" b="1" dirty="0" err="1" smtClean="0">
                <a:solidFill>
                  <a:srgbClr val="002060"/>
                </a:solidFill>
              </a:rPr>
              <a:t>Preliminary</a:t>
            </a:r>
            <a:r>
              <a:rPr lang="fr-FR" sz="4000" b="1" dirty="0" smtClean="0">
                <a:solidFill>
                  <a:srgbClr val="002060"/>
                </a:solidFill>
              </a:rPr>
              <a:t> </a:t>
            </a:r>
            <a:r>
              <a:rPr lang="fr-FR" sz="4000" b="1" dirty="0" err="1" smtClean="0">
                <a:solidFill>
                  <a:srgbClr val="002060"/>
                </a:solidFill>
              </a:rPr>
              <a:t>Study</a:t>
            </a:r>
            <a:r>
              <a:rPr lang="fr-FR" sz="4000" b="1" dirty="0" smtClean="0">
                <a:solidFill>
                  <a:srgbClr val="002060"/>
                </a:solidFill>
              </a:rPr>
              <a:t> </a:t>
            </a:r>
            <a:r>
              <a:rPr lang="fr-FR" sz="4000" b="1" dirty="0" err="1" smtClean="0">
                <a:solidFill>
                  <a:srgbClr val="002060"/>
                </a:solidFill>
              </a:rPr>
              <a:t>at</a:t>
            </a:r>
            <a:r>
              <a:rPr lang="fr-FR" sz="4000" b="1" dirty="0" smtClean="0">
                <a:solidFill>
                  <a:srgbClr val="002060"/>
                </a:solidFill>
              </a:rPr>
              <a:t> CERN:</a:t>
            </a:r>
            <a:br>
              <a:rPr lang="fr-FR" sz="4000" b="1" dirty="0" smtClean="0">
                <a:solidFill>
                  <a:srgbClr val="002060"/>
                </a:solidFill>
              </a:rPr>
            </a:br>
            <a:r>
              <a:rPr lang="fr-FR" sz="4000" b="1" dirty="0" smtClean="0">
                <a:solidFill>
                  <a:srgbClr val="002060"/>
                </a:solidFill>
              </a:rPr>
              <a:t>Issues and Challenges</a:t>
            </a:r>
            <a:br>
              <a:rPr lang="fr-FR" sz="4000" b="1" dirty="0" smtClean="0">
                <a:solidFill>
                  <a:srgbClr val="002060"/>
                </a:solidFill>
              </a:rPr>
            </a:br>
            <a:r>
              <a:rPr lang="fr-FR" sz="4000" b="1" dirty="0" smtClean="0">
                <a:solidFill>
                  <a:srgbClr val="002060"/>
                </a:solidFill>
              </a:rPr>
              <a:t/>
            </a:r>
            <a:br>
              <a:rPr lang="fr-FR" sz="4000" b="1" dirty="0" smtClean="0">
                <a:solidFill>
                  <a:srgbClr val="002060"/>
                </a:solidFill>
              </a:rPr>
            </a:br>
            <a:r>
              <a:rPr lang="fr-FR" sz="2400" b="1" dirty="0" smtClean="0">
                <a:solidFill>
                  <a:srgbClr val="002060"/>
                </a:solidFill>
              </a:rPr>
              <a:t/>
            </a:r>
            <a:br>
              <a:rPr lang="fr-FR" sz="2400" b="1" dirty="0" smtClean="0">
                <a:solidFill>
                  <a:srgbClr val="002060"/>
                </a:solidFill>
              </a:rPr>
            </a:br>
            <a:r>
              <a:rPr lang="en-GB" sz="2400" b="1" dirty="0" smtClean="0">
                <a:solidFill>
                  <a:srgbClr val="002060"/>
                </a:solidFill>
              </a:rPr>
              <a:t>Preliminary Meeting on 11 T - Cold Collimation Interface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fr-FR" sz="2400" b="1" dirty="0" smtClean="0">
                <a:solidFill>
                  <a:srgbClr val="002060"/>
                </a:solidFill>
              </a:rPr>
              <a:t>05.10.2011</a:t>
            </a: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u="sng" dirty="0" smtClean="0">
                <a:solidFill>
                  <a:srgbClr val="002060"/>
                </a:solidFill>
              </a:rPr>
              <a:t>Alessandro Bertarelli</a:t>
            </a:r>
            <a:r>
              <a:rPr lang="en-US" sz="2000" b="1" dirty="0" smtClean="0">
                <a:solidFill>
                  <a:srgbClr val="002060"/>
                </a:solidFill>
              </a:rPr>
              <a:t> (EN-MME) 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on behalf of the Collimation Design Team</a:t>
            </a:r>
            <a:endParaRPr lang="en-US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c\cmucher\Public\Cryo collimateur\11-06-2010\cyo collimateur_version 6_14-06-10__04.JPG"/>
          <p:cNvPicPr>
            <a:picLocks noChangeAspect="1" noChangeArrowheads="1"/>
          </p:cNvPicPr>
          <p:nvPr/>
        </p:nvPicPr>
        <p:blipFill>
          <a:blip r:embed="rId3" cstate="print"/>
          <a:srcRect l="28842"/>
          <a:stretch>
            <a:fillRect/>
          </a:stretch>
        </p:blipFill>
        <p:spPr bwMode="auto">
          <a:xfrm>
            <a:off x="776536" y="620688"/>
            <a:ext cx="5869032" cy="4681728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6654" y="0"/>
            <a:ext cx="9906000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Pre-Design </a:t>
            </a:r>
            <a:r>
              <a:rPr lang="en-US" sz="2800" b="1" kern="0" cap="all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2: Cold Collimator</a:t>
            </a:r>
            <a:endParaRPr kumimoji="0" lang="en-US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60512" y="4005064"/>
            <a:ext cx="1157158" cy="375341"/>
          </a:xfrm>
          <a:prstGeom prst="rightArrow">
            <a:avLst>
              <a:gd name="adj1" fmla="val 50000"/>
              <a:gd name="adj2" fmla="val 89149"/>
            </a:avLst>
          </a:prstGeom>
          <a:solidFill>
            <a:srgbClr val="004EEA"/>
          </a:solidFill>
          <a:ln w="0">
            <a:noFill/>
          </a:ln>
          <a:effectLst/>
          <a:scene3d>
            <a:camera prst="isometricRightUp">
              <a:rot lat="2700000" lon="19800000" rev="0"/>
            </a:camera>
            <a:lightRig rig="threePt" dir="t"/>
          </a:scene3d>
          <a:sp3d extrusionH="12700" contourW="12700" prstMaterial="plastic">
            <a:bevelT w="0" h="38100"/>
            <a:bevelB w="0" h="0"/>
            <a:extrusionClr>
              <a:srgbClr val="004EEA"/>
            </a:extrusionClr>
            <a:contourClr>
              <a:srgbClr val="004EEA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72480" y="4869160"/>
            <a:ext cx="1661214" cy="338554"/>
          </a:xfrm>
          <a:prstGeom prst="rect">
            <a:avLst/>
          </a:prstGeom>
          <a:noFill/>
          <a:ln w="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isometricLeftDown">
              <a:rot lat="2700000" lon="19800000" rev="0"/>
            </a:camera>
            <a:lightRig rig="threePt" dir="t"/>
          </a:scene3d>
          <a:sp3d prstMaterial="plastic">
            <a:bevelT w="50800"/>
            <a:bevelB w="101600" h="444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E line </a:t>
            </a:r>
            <a:br>
              <a:rPr lang="en-GB" sz="2400" dirty="0" smtClean="0">
                <a:solidFill>
                  <a:srgbClr val="002060"/>
                </a:solidFill>
              </a:rPr>
            </a:br>
            <a:r>
              <a:rPr lang="en-GB" sz="2400" dirty="0" smtClean="0">
                <a:solidFill>
                  <a:srgbClr val="002060"/>
                </a:solidFill>
              </a:rPr>
              <a:t>(50-65 K)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537176" y="2636912"/>
            <a:ext cx="3168352" cy="3600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/>
          <a:p>
            <a:pPr marL="180975" indent="-228600" defTabSz="457200">
              <a:spcAft>
                <a:spcPts val="300"/>
              </a:spcAft>
              <a:buClr>
                <a:schemeClr val="accent1"/>
              </a:buClr>
              <a:buSzPct val="95000"/>
            </a:pPr>
            <a:r>
              <a:rPr lang="en-US" sz="20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Issues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Jaw operating temperature 100 ÷130 K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Tungsten becomes very brittle at low temperatures </a:t>
            </a: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 can it be replaced by Cu? Others?</a:t>
            </a: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</a:t>
            </a:r>
            <a:endParaRPr lang="en-US" sz="1900" dirty="0" smtClean="0">
              <a:solidFill>
                <a:schemeClr val="dk1"/>
              </a:solidFill>
              <a:latin typeface="+mn-lt"/>
              <a:ea typeface="+mn-ea"/>
              <a:cs typeface="+mn-cs"/>
              <a:sym typeface="Wingdings"/>
            </a:endParaRP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1900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Cryo</a:t>
            </a: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-pumping surface at ~3K plus 80 K screen required around jaws. Design issue?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Design of RF sliding contacts at 100 K?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Additional RF-induced heat loads?</a:t>
            </a:r>
            <a:endParaRPr lang="en-US" sz="1900" dirty="0" smtClean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AutoShape 2"/>
          <p:cNvSpPr>
            <a:spLocks/>
          </p:cNvSpPr>
          <p:nvPr/>
        </p:nvSpPr>
        <p:spPr bwMode="auto">
          <a:xfrm>
            <a:off x="6537176" y="836712"/>
            <a:ext cx="1851290" cy="318924"/>
          </a:xfrm>
          <a:prstGeom prst="borderCallout2">
            <a:avLst>
              <a:gd name="adj1" fmla="val 50000"/>
              <a:gd name="adj2" fmla="val 0"/>
              <a:gd name="adj3" fmla="val 49008"/>
              <a:gd name="adj4" fmla="val -14361"/>
              <a:gd name="adj5" fmla="val 647649"/>
              <a:gd name="adj6" fmla="val -197837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 Jaw</a:t>
            </a:r>
          </a:p>
        </p:txBody>
      </p:sp>
      <p:sp>
        <p:nvSpPr>
          <p:cNvPr id="18" name="AutoShape 2"/>
          <p:cNvSpPr>
            <a:spLocks/>
          </p:cNvSpPr>
          <p:nvPr/>
        </p:nvSpPr>
        <p:spPr bwMode="auto">
          <a:xfrm>
            <a:off x="6753200" y="1412776"/>
            <a:ext cx="1851290" cy="318924"/>
          </a:xfrm>
          <a:prstGeom prst="borderCallout2">
            <a:avLst>
              <a:gd name="adj1" fmla="val 50000"/>
              <a:gd name="adj2" fmla="val 0"/>
              <a:gd name="adj3" fmla="val 49008"/>
              <a:gd name="adj4" fmla="val -14361"/>
              <a:gd name="adj5" fmla="val 375867"/>
              <a:gd name="adj6" fmla="val -183430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Cu Jaw Support</a:t>
            </a:r>
          </a:p>
        </p:txBody>
      </p:sp>
      <p:sp>
        <p:nvSpPr>
          <p:cNvPr id="19" name="AutoShape 2"/>
          <p:cNvSpPr>
            <a:spLocks/>
          </p:cNvSpPr>
          <p:nvPr/>
        </p:nvSpPr>
        <p:spPr bwMode="auto">
          <a:xfrm>
            <a:off x="6753200" y="2060848"/>
            <a:ext cx="1851290" cy="318924"/>
          </a:xfrm>
          <a:prstGeom prst="borderCallout2">
            <a:avLst>
              <a:gd name="adj1" fmla="val 50000"/>
              <a:gd name="adj2" fmla="val 0"/>
              <a:gd name="adj3" fmla="val 49008"/>
              <a:gd name="adj4" fmla="val -14361"/>
              <a:gd name="adj5" fmla="val 250429"/>
              <a:gd name="adj6" fmla="val -189605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He Cooling Pipe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66654" y="0"/>
            <a:ext cx="9906000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Alternative proposals</a:t>
            </a:r>
            <a:endParaRPr kumimoji="0" lang="en-US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  <p:grpSp>
        <p:nvGrpSpPr>
          <p:cNvPr id="20" name="Group 8"/>
          <p:cNvGrpSpPr>
            <a:grpSpLocks/>
          </p:cNvGrpSpPr>
          <p:nvPr/>
        </p:nvGrpSpPr>
        <p:grpSpPr>
          <a:xfrm>
            <a:off x="848544" y="2844817"/>
            <a:ext cx="8370000" cy="3176471"/>
            <a:chOff x="467430" y="2276840"/>
            <a:chExt cx="8569190" cy="3024420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4394" t="30724" r="1193" b="16788"/>
            <a:stretch>
              <a:fillRect/>
            </a:stretch>
          </p:blipFill>
          <p:spPr bwMode="auto">
            <a:xfrm>
              <a:off x="539440" y="2276840"/>
              <a:ext cx="8497180" cy="295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1"/>
            <p:cNvSpPr/>
            <p:nvPr/>
          </p:nvSpPr>
          <p:spPr>
            <a:xfrm>
              <a:off x="467430" y="3068950"/>
              <a:ext cx="432060" cy="28804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67430" y="3645030"/>
              <a:ext cx="432060" cy="28804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139940" y="5013220"/>
              <a:ext cx="936130" cy="28804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283960" y="2348850"/>
              <a:ext cx="936130" cy="28804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 dirty="0" err="1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Rounded Rectangle 26"/>
          <p:cNvSpPr/>
          <p:nvPr/>
        </p:nvSpPr>
        <p:spPr>
          <a:xfrm>
            <a:off x="344488" y="3564897"/>
            <a:ext cx="1800200" cy="1368152"/>
          </a:xfrm>
          <a:prstGeom prst="roundRect">
            <a:avLst>
              <a:gd name="adj" fmla="val 0"/>
            </a:avLst>
          </a:prstGeom>
          <a:solidFill>
            <a:srgbClr val="3333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5.5 m 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</a:t>
            </a:r>
          </a:p>
        </p:txBody>
      </p:sp>
      <p:cxnSp>
        <p:nvCxnSpPr>
          <p:cNvPr id="33" name="Elbow Connector 32"/>
          <p:cNvCxnSpPr/>
          <p:nvPr/>
        </p:nvCxnSpPr>
        <p:spPr>
          <a:xfrm>
            <a:off x="1352600" y="3852929"/>
            <a:ext cx="914400" cy="936000"/>
          </a:xfrm>
          <a:prstGeom prst="bentConnector3">
            <a:avLst>
              <a:gd name="adj1" fmla="val 625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7761312" y="3564897"/>
            <a:ext cx="1800200" cy="1368152"/>
          </a:xfrm>
          <a:prstGeom prst="roundRect">
            <a:avLst>
              <a:gd name="adj" fmla="val 0"/>
            </a:avLst>
          </a:prstGeom>
          <a:solidFill>
            <a:srgbClr val="3333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5.5 m 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</a:t>
            </a:r>
          </a:p>
        </p:txBody>
      </p:sp>
      <p:cxnSp>
        <p:nvCxnSpPr>
          <p:cNvPr id="52" name="Elbow Connector 51"/>
          <p:cNvCxnSpPr/>
          <p:nvPr/>
        </p:nvCxnSpPr>
        <p:spPr>
          <a:xfrm flipH="1">
            <a:off x="7401272" y="3780921"/>
            <a:ext cx="914400" cy="936000"/>
          </a:xfrm>
          <a:prstGeom prst="bentConnector3">
            <a:avLst>
              <a:gd name="adj1" fmla="val 36458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Left-Right Arrow 53"/>
          <p:cNvSpPr/>
          <p:nvPr/>
        </p:nvSpPr>
        <p:spPr>
          <a:xfrm>
            <a:off x="2072680" y="2700801"/>
            <a:ext cx="5616624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4376936" y="233146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~3.4 m</a:t>
            </a:r>
            <a:endParaRPr lang="en-GB" b="1" dirty="0"/>
          </a:p>
        </p:txBody>
      </p:sp>
      <p:sp>
        <p:nvSpPr>
          <p:cNvPr id="56" name="Rectangle 55"/>
          <p:cNvSpPr/>
          <p:nvPr/>
        </p:nvSpPr>
        <p:spPr>
          <a:xfrm>
            <a:off x="3728864" y="3924937"/>
            <a:ext cx="26642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Warm Collimator</a:t>
            </a:r>
            <a:endParaRPr lang="en-GB" dirty="0"/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488504" y="1012024"/>
            <a:ext cx="9073008" cy="1324081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1270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2075" tIns="46038" rIns="92075" bIns="46038">
            <a:spAutoFit/>
          </a:bodyPr>
          <a:lstStyle/>
          <a:p>
            <a:pPr marL="361950" indent="-3619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Can one replace the small cold masses of the Cryogenic by-pass by 2 Nb3Sn Magnets?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Are alternative bus-bar routings possible (e.g. everything on top of cold collimators)?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568" y="9"/>
            <a:ext cx="8703763" cy="707747"/>
          </a:xfrm>
        </p:spPr>
        <p:txBody>
          <a:bodyPr/>
          <a:lstStyle/>
          <a:p>
            <a:r>
              <a:rPr lang="en-GB" sz="28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Potential showstoppers for Cold Solution</a:t>
            </a:r>
            <a:endParaRPr lang="en-GB" sz="28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20552" y="1196752"/>
            <a:ext cx="8208912" cy="496909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Beam vacuum operation at 100K.</a:t>
            </a:r>
          </a:p>
          <a:p>
            <a:r>
              <a:rPr lang="en-GB" sz="2800" dirty="0" smtClean="0"/>
              <a:t>Tungsten brittleness at low temperature.</a:t>
            </a:r>
          </a:p>
          <a:p>
            <a:r>
              <a:rPr lang="en-GB" sz="2800" dirty="0" smtClean="0"/>
              <a:t>Reliability of active devices for by-pass cooling circuit operating in cold and UHV (Heaters and valves).</a:t>
            </a:r>
          </a:p>
          <a:p>
            <a:r>
              <a:rPr lang="en-GB" sz="2800" dirty="0" smtClean="0"/>
              <a:t>Possible additional heating from RF impedance.</a:t>
            </a:r>
          </a:p>
          <a:p>
            <a:r>
              <a:rPr lang="en-GB" sz="2800" dirty="0" smtClean="0"/>
              <a:t>Issues with moving or sliding parts in cryogenic environment (e.g. RF contacts).</a:t>
            </a:r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Summary</a:t>
            </a:r>
            <a:endParaRPr lang="en-GB" sz="28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20552" y="1052736"/>
            <a:ext cx="8640960" cy="5113114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Preliminary study of a cold collimator was carried out in May-June 2010. It was based on assumptions and schedule no longer applicable.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This development was abandoned at a very early stage. Many critical issues are still to be solved.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Total length of the pre-design is 3.1 m</a:t>
            </a:r>
            <a:r>
              <a:rPr lang="en-GB" dirty="0" smtClean="0"/>
              <a:t>. </a:t>
            </a:r>
            <a:r>
              <a:rPr lang="en-GB" dirty="0" smtClean="0"/>
              <a:t>Jaw operating temperature is 100-130 K. Heating He from E-line above 80 K is necessary.</a:t>
            </a:r>
            <a:endParaRPr lang="en-GB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Design optimizations are possible in particular if 11 T Magnets integrate collimator requirements such as bus-bar </a:t>
            </a:r>
            <a:r>
              <a:rPr lang="en-GB" dirty="0" err="1" smtClean="0"/>
              <a:t>lyras</a:t>
            </a:r>
            <a:r>
              <a:rPr lang="en-GB" dirty="0" smtClean="0"/>
              <a:t> and routing.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Some pending issues may potentially constitute showstoppers for the cold design.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Experience gathered by GSI may help in tackling some of the issues, namely operation at ~ 100 K.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Jaw entirely made up of copper may reduce risks related to Tungsten brittleness.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Alternative solutions like warm collimator with an optimized magnet interface </a:t>
            </a:r>
            <a:r>
              <a:rPr lang="en-GB" dirty="0" smtClean="0"/>
              <a:t>could </a:t>
            </a:r>
            <a:r>
              <a:rPr lang="en-GB" dirty="0" smtClean="0"/>
              <a:t>still be considered.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04528" y="3068960"/>
            <a:ext cx="8929750" cy="520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ts val="3000"/>
              </a:lnSpc>
            </a:pP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 for your attention!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04528" y="3068960"/>
            <a:ext cx="8929750" cy="47705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1" algn="ctr">
              <a:lnSpc>
                <a:spcPts val="3000"/>
              </a:lnSpc>
            </a:pP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Bonus Slides!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cern.ch\dfs\Users\c\cmucher\Public\Cryo collimateur\11-06-2010\cyo collimateur_version 6_14-06-10_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472" y="1196752"/>
            <a:ext cx="9164320" cy="520192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cern.ch\dfs\Users\m\mtimmins\Documents\Collimators\DS collimators\Design snapshots\RF1.jpg"/>
          <p:cNvPicPr>
            <a:picLocks noChangeAspect="1" noChangeArrowheads="1"/>
          </p:cNvPicPr>
          <p:nvPr/>
        </p:nvPicPr>
        <p:blipFill>
          <a:blip r:embed="rId2" cstate="print"/>
          <a:srcRect r="2520"/>
          <a:stretch>
            <a:fillRect/>
          </a:stretch>
        </p:blipFill>
        <p:spPr bwMode="auto">
          <a:xfrm>
            <a:off x="4971389" y="2238109"/>
            <a:ext cx="4734139" cy="3351131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1034" y="71414"/>
            <a:ext cx="8429684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Pre-Design </a:t>
            </a:r>
            <a:r>
              <a:rPr lang="en-US" sz="28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1: Warm Collimator Module</a:t>
            </a:r>
            <a:endParaRPr kumimoji="0" lang="en-US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3" descr="\\cern.ch\dfs\Users\m\mtimmins\Documents\Collimators\DS collimators\Design snapshots\Vue globale.jpg"/>
          <p:cNvPicPr>
            <a:picLocks noChangeAspect="1" noChangeArrowheads="1"/>
          </p:cNvPicPr>
          <p:nvPr/>
        </p:nvPicPr>
        <p:blipFill>
          <a:blip r:embed="rId3" cstate="print"/>
          <a:srcRect l="12634" r="8423" b="2035"/>
          <a:stretch>
            <a:fillRect/>
          </a:stretch>
        </p:blipFill>
        <p:spPr bwMode="auto">
          <a:xfrm>
            <a:off x="200472" y="980728"/>
            <a:ext cx="5214126" cy="446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ight Arrow 9"/>
          <p:cNvSpPr/>
          <p:nvPr/>
        </p:nvSpPr>
        <p:spPr>
          <a:xfrm>
            <a:off x="4870684" y="4925867"/>
            <a:ext cx="2237278" cy="375341"/>
          </a:xfrm>
          <a:prstGeom prst="rightArrow">
            <a:avLst>
              <a:gd name="adj1" fmla="val 50000"/>
              <a:gd name="adj2" fmla="val 89149"/>
            </a:avLst>
          </a:prstGeom>
          <a:solidFill>
            <a:srgbClr val="FF0000"/>
          </a:solidFill>
          <a:ln w="0">
            <a:noFill/>
          </a:ln>
          <a:effectLst/>
          <a:scene3d>
            <a:camera prst="isometricRightUp">
              <a:rot lat="2700000" lon="18600000" rev="0"/>
            </a:camera>
            <a:lightRig rig="threePt" dir="t"/>
          </a:scene3d>
          <a:sp3d extrusionH="25400" prstMaterial="plastic">
            <a:bevelT w="50800"/>
            <a:bevelB w="50800" h="5080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808984" y="4797152"/>
            <a:ext cx="1434882" cy="338554"/>
          </a:xfrm>
          <a:prstGeom prst="rect">
            <a:avLst/>
          </a:prstGeom>
          <a:noFill/>
          <a:ln w="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isometricLeftDown">
              <a:rot lat="2700000" lon="18600000" rev="0"/>
            </a:camera>
            <a:lightRig rig="threePt" dir="t"/>
          </a:scene3d>
          <a:sp3d prstMaterial="plastic">
            <a:bevelT w="50800"/>
            <a:bevelB w="101600" h="444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Beam</a:t>
            </a:r>
          </a:p>
        </p:txBody>
      </p:sp>
      <p:sp>
        <p:nvSpPr>
          <p:cNvPr id="12" name="AutoShape 4"/>
          <p:cNvSpPr>
            <a:spLocks/>
          </p:cNvSpPr>
          <p:nvPr/>
        </p:nvSpPr>
        <p:spPr bwMode="auto">
          <a:xfrm>
            <a:off x="5241032" y="1376481"/>
            <a:ext cx="1848714" cy="288147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32981"/>
              <a:gd name="adj5" fmla="val 289680"/>
              <a:gd name="adj6" fmla="val 172408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 dirty="0" smtClean="0">
                <a:latin typeface="Arial" pitchFamily="34" charset="0"/>
                <a:ea typeface="+mn-ea"/>
                <a:cs typeface="Arial" pitchFamily="34" charset="0"/>
              </a:rPr>
              <a:t>Tungsten Blocs</a:t>
            </a:r>
            <a:endParaRPr lang="en-US" sz="1400" b="1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7937" t="19843" r="2765" b="11943"/>
          <a:stretch>
            <a:fillRect/>
          </a:stretch>
        </p:blipFill>
        <p:spPr bwMode="auto">
          <a:xfrm>
            <a:off x="1919994" y="2537474"/>
            <a:ext cx="6423467" cy="36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Cooling bypass design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632520" y="908720"/>
            <a:ext cx="8282880" cy="521744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Heater to raise line E helium from 60 K to 80 K</a:t>
            </a:r>
          </a:p>
          <a:p>
            <a:r>
              <a:rPr lang="en-GB" sz="1800" dirty="0" smtClean="0"/>
              <a:t>Minimum flow to extract 200 W keeping the outlet below 100 K</a:t>
            </a:r>
          </a:p>
          <a:p>
            <a:r>
              <a:rPr lang="en-GB" sz="1800" dirty="0" smtClean="0"/>
              <a:t>Controlled flow or on/off valves (less efficiency)?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086992" y="6010184"/>
            <a:ext cx="4751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Dynamic pressure is sufficiently high; no need to add a restriction in line 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8544" y="2564904"/>
            <a:ext cx="2038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Active control of heater power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91796" y="2112886"/>
            <a:ext cx="3183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35 mm pipe would result in wall </a:t>
            </a:r>
            <a:r>
              <a:rPr lang="en-GB" sz="1600" dirty="0" err="1" smtClean="0">
                <a:solidFill>
                  <a:srgbClr val="FF0000"/>
                </a:solidFill>
              </a:rPr>
              <a:t>ΔT</a:t>
            </a:r>
            <a:r>
              <a:rPr lang="en-GB" sz="1600" dirty="0" smtClean="0">
                <a:solidFill>
                  <a:srgbClr val="FF0000"/>
                </a:solidFill>
              </a:rPr>
              <a:t> ~ 36 K (average). Larger surface is required!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>
            <a:stCxn id="9" idx="1"/>
          </p:cNvCxnSpPr>
          <p:nvPr/>
        </p:nvCxnSpPr>
        <p:spPr>
          <a:xfrm rot="10800000" flipV="1">
            <a:off x="5549286" y="2528384"/>
            <a:ext cx="942512" cy="9427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27484" t="76165" r="65963" b="17148"/>
          <a:stretch>
            <a:fillRect/>
          </a:stretch>
        </p:blipFill>
        <p:spPr bwMode="auto">
          <a:xfrm>
            <a:off x="3144901" y="5530784"/>
            <a:ext cx="471257" cy="35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6537" y="908720"/>
            <a:ext cx="820891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000" indent="-3556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Context</a:t>
            </a:r>
          </a:p>
          <a:p>
            <a:pPr marL="360000" indent="-3556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Alternative designs of DS collimators</a:t>
            </a:r>
          </a:p>
          <a:p>
            <a:pPr marL="360000" indent="-3556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Cold Collimator Preliminary Design</a:t>
            </a:r>
          </a:p>
          <a:p>
            <a:pPr marL="360000" indent="-3556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Issues and challenges</a:t>
            </a:r>
          </a:p>
          <a:p>
            <a:pPr marL="360000" indent="-3556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Conclusions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6654" y="-24"/>
            <a:ext cx="9410700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Outline</a:t>
            </a:r>
            <a:endParaRPr kumimoji="0" lang="en-US" sz="32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4528" y="908720"/>
            <a:ext cx="8928991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defTabSz="457200">
              <a:spcBef>
                <a:spcPts val="6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This presentation is almost entirely based on the pre-study carried out in May-June 2010 for LS1 DS Collimators.</a:t>
            </a:r>
          </a:p>
          <a:p>
            <a:pPr marL="228600" indent="-228600" defTabSz="457200">
              <a:spcBef>
                <a:spcPts val="6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Two different technical approaches were assessed for the design of DS collimators:</a:t>
            </a:r>
          </a:p>
          <a:p>
            <a:pPr marL="914400" lvl="4" indent="-4572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+mj-lt"/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Warm collimator </a:t>
            </a:r>
            <a:r>
              <a:rPr lang="en-US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with cold-warm transitions and cryogenic by-pass.</a:t>
            </a:r>
          </a:p>
          <a:p>
            <a:pPr marL="914400" lvl="4" indent="-4572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+mj-lt"/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Cold collimator </a:t>
            </a:r>
            <a:r>
              <a:rPr lang="en-US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with jaws at cryogenic temperature.</a:t>
            </a:r>
          </a:p>
          <a:p>
            <a:pPr marL="228600" indent="-228600" defTabSz="457200">
              <a:spcBef>
                <a:spcPts val="6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Cold Collimator study abandoned once the alternative design (Warm Solution) was endorsed by the July 2010 Review. Many critical aspects not thoroughly treated yet.  </a:t>
            </a:r>
            <a:r>
              <a:rPr lang="en-US" sz="20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Take all provided information with due caution </a:t>
            </a:r>
            <a:r>
              <a:rPr lang="en-US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…</a:t>
            </a:r>
          </a:p>
          <a:p>
            <a:pPr marL="228600" indent="-228600" defTabSz="457200">
              <a:spcBef>
                <a:spcPts val="6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Cold Collimator preliminary design has been developed by </a:t>
            </a:r>
            <a:r>
              <a:rPr lang="en-US" sz="20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D. D. Ramos </a:t>
            </a:r>
            <a:r>
              <a:rPr lang="en-US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(Engineer) and </a:t>
            </a:r>
            <a:r>
              <a:rPr lang="en-US" sz="20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Ch. Mucher </a:t>
            </a:r>
            <a:r>
              <a:rPr lang="en-US" sz="2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(Designer). They should get the credits …</a:t>
            </a:r>
          </a:p>
          <a:p>
            <a:pPr marL="228600" indent="-228600" defTabSz="457200">
              <a:spcBef>
                <a:spcPts val="6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endParaRPr lang="en-US" sz="2000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6654" y="-24"/>
            <a:ext cx="9410700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Context</a:t>
            </a:r>
            <a:endParaRPr kumimoji="0" lang="en-US" sz="32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544" y="2420888"/>
            <a:ext cx="8605050" cy="4413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endParaRPr lang="en-US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228600" lvl="1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endParaRPr lang="en-US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228600" lvl="1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Two jaws per collimator (because of back-scattering and positive </a:t>
            </a:r>
            <a:r>
              <a:rPr lang="en-US" dirty="0" err="1" smtClean="0">
                <a:solidFill>
                  <a:srgbClr val="002060"/>
                </a:solidFill>
                <a:latin typeface="Symbol" pitchFamily="18" charset="2"/>
                <a:ea typeface="+mn-ea"/>
                <a:cs typeface="+mn-cs"/>
              </a:rPr>
              <a:t>D</a:t>
            </a:r>
            <a:r>
              <a:rPr lang="en-US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/p for ion fragments). </a:t>
            </a:r>
          </a:p>
          <a:p>
            <a:pPr marL="228600" lvl="1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1m long Tungsten jaw.</a:t>
            </a:r>
          </a:p>
          <a:p>
            <a:pPr marL="228600" lvl="3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40 W (steady-state), 200 W max (10 s transient) per jaw.</a:t>
            </a:r>
          </a:p>
          <a:p>
            <a:pPr marL="228600" lvl="3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Jaw stroke 0</a:t>
            </a:r>
            <a:r>
              <a:rPr lang="en-US" dirty="0" smtClean="0">
                <a:solidFill>
                  <a:srgbClr val="002060"/>
                </a:solidFill>
                <a:latin typeface="Calibri"/>
                <a:ea typeface="+mn-ea"/>
                <a:cs typeface="Calibri"/>
              </a:rPr>
              <a:t>÷</a:t>
            </a: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25 mm (horizontal). No vertical adjustment.</a:t>
            </a:r>
          </a:p>
          <a:p>
            <a:pPr marL="228600" lvl="3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Jaw tapering 100 mm.</a:t>
            </a:r>
          </a:p>
          <a:p>
            <a:pPr marL="228600" lvl="3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Jaw flatness ~50</a:t>
            </a:r>
            <a:r>
              <a:rPr lang="en-US" dirty="0" smtClean="0">
                <a:solidFill>
                  <a:srgbClr val="002060"/>
                </a:solidFill>
                <a:latin typeface="Symbol" pitchFamily="18" charset="2"/>
                <a:ea typeface="+mn-ea"/>
                <a:cs typeface="+mn-cs"/>
              </a:rPr>
              <a:t>m</a:t>
            </a: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m (manufacturing) + 50</a:t>
            </a:r>
            <a:r>
              <a:rPr lang="en-US" dirty="0" smtClean="0">
                <a:solidFill>
                  <a:srgbClr val="002060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m (in working conditions) .</a:t>
            </a:r>
          </a:p>
          <a:p>
            <a:pPr marL="228600" lvl="3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UHV Compliant</a:t>
            </a:r>
          </a:p>
          <a:p>
            <a:pPr marL="228600" lvl="3" indent="-228600" defTabSz="457200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endParaRPr lang="en-US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6288" y="71414"/>
            <a:ext cx="9334496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Functional Specification</a:t>
            </a:r>
            <a:endParaRPr kumimoji="0" lang="en-US" sz="32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88504" y="1012024"/>
            <a:ext cx="9073008" cy="1016305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1270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2075" tIns="46038" rIns="92075" bIns="46038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Main goal: 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Gain a factor ~10 in (peak) power deposition on DS magnets (SC coils) both for protons and ions </a:t>
            </a:r>
          </a:p>
        </p:txBody>
      </p:sp>
      <p:sp>
        <p:nvSpPr>
          <p:cNvPr id="9" name="Oval Callout 8"/>
          <p:cNvSpPr/>
          <p:nvPr/>
        </p:nvSpPr>
        <p:spPr>
          <a:xfrm>
            <a:off x="4160912" y="2204864"/>
            <a:ext cx="3096344" cy="720080"/>
          </a:xfrm>
          <a:prstGeom prst="wedgeEllipseCallout">
            <a:avLst>
              <a:gd name="adj1" fmla="val -97174"/>
              <a:gd name="adj2" fmla="val 107458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/>
              </a:rPr>
              <a:t>Major complication for Collimator design</a:t>
            </a:r>
            <a:endParaRPr lang="en-GB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Wingding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lang="en-GB" sz="1200" noProof="0" smtClean="0">
                <a:solidFill>
                  <a:schemeClr val="tx2"/>
                </a:solidFill>
              </a:rPr>
              <a:pPr algn="l"/>
              <a:t>5</a:t>
            </a:fld>
            <a:endParaRPr lang="en-GB" sz="1200" noProof="0">
              <a:solidFill>
                <a:schemeClr val="tx2"/>
              </a:solidFill>
            </a:endParaRPr>
          </a:p>
        </p:txBody>
      </p:sp>
      <p:pic>
        <p:nvPicPr>
          <p:cNvPr id="157698" name="Picture 2" descr="\\cern.ch\dfs\Users\c\cmucher\Public\images Ens QTC - Collimateur DS\01__Cryostat-QTC-TCLD__17-05-20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158"/>
          <a:stretch>
            <a:fillRect/>
          </a:stretch>
        </p:blipFill>
        <p:spPr bwMode="auto">
          <a:xfrm>
            <a:off x="573067" y="332656"/>
            <a:ext cx="8661508" cy="5220675"/>
          </a:xfrm>
          <a:prstGeom prst="rect">
            <a:avLst/>
          </a:prstGeom>
          <a:noFill/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881034" y="71414"/>
            <a:ext cx="8429684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Pre-Design </a:t>
            </a:r>
            <a:r>
              <a:rPr lang="en-US" sz="28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1: Warm Collimator Assembly</a:t>
            </a:r>
            <a:endParaRPr kumimoji="0" lang="en-US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AutoShape 4"/>
          <p:cNvSpPr>
            <a:spLocks/>
          </p:cNvSpPr>
          <p:nvPr/>
        </p:nvSpPr>
        <p:spPr bwMode="auto">
          <a:xfrm>
            <a:off x="776536" y="1258250"/>
            <a:ext cx="1848714" cy="503590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32981"/>
              <a:gd name="adj5" fmla="val 289680"/>
              <a:gd name="adj6" fmla="val 172408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 dirty="0" smtClean="0">
                <a:latin typeface="Arial" pitchFamily="34" charset="0"/>
                <a:ea typeface="+mn-ea"/>
                <a:cs typeface="Arial" pitchFamily="34" charset="0"/>
              </a:rPr>
              <a:t>Warm Collimator Module (TCLD)</a:t>
            </a:r>
            <a:endParaRPr lang="en-US" sz="1400" b="1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9" name="AutoShape 4"/>
          <p:cNvSpPr>
            <a:spLocks/>
          </p:cNvSpPr>
          <p:nvPr/>
        </p:nvSpPr>
        <p:spPr bwMode="auto">
          <a:xfrm>
            <a:off x="4088904" y="692696"/>
            <a:ext cx="1848714" cy="503590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32981"/>
              <a:gd name="adj5" fmla="val 127019"/>
              <a:gd name="adj6" fmla="val 207958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 dirty="0" smtClean="0">
                <a:latin typeface="Arial" pitchFamily="34" charset="0"/>
                <a:ea typeface="+mn-ea"/>
                <a:cs typeface="Arial" pitchFamily="34" charset="0"/>
              </a:rPr>
              <a:t>Standard </a:t>
            </a:r>
            <a:r>
              <a:rPr lang="en-GB" sz="1400" b="1" dirty="0" err="1" smtClean="0">
                <a:latin typeface="Arial" pitchFamily="34" charset="0"/>
                <a:ea typeface="+mn-ea"/>
                <a:cs typeface="Arial" pitchFamily="34" charset="0"/>
              </a:rPr>
              <a:t>Inteconnects</a:t>
            </a:r>
            <a:endParaRPr lang="en-US" sz="1400" b="1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AutoShape 2"/>
          <p:cNvSpPr>
            <a:spLocks/>
          </p:cNvSpPr>
          <p:nvPr/>
        </p:nvSpPr>
        <p:spPr bwMode="auto">
          <a:xfrm>
            <a:off x="8193360" y="3356992"/>
            <a:ext cx="1393330" cy="50359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8836"/>
              <a:gd name="adj5" fmla="val -133424"/>
              <a:gd name="adj6" fmla="val -74497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Cryogenic By-pass (QTC)</a:t>
            </a:r>
          </a:p>
        </p:txBody>
      </p:sp>
      <p:sp>
        <p:nvSpPr>
          <p:cNvPr id="21" name="AutoShape 2"/>
          <p:cNvSpPr>
            <a:spLocks/>
          </p:cNvSpPr>
          <p:nvPr/>
        </p:nvSpPr>
        <p:spPr bwMode="auto">
          <a:xfrm>
            <a:off x="6465168" y="4077072"/>
            <a:ext cx="2016224" cy="50359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8836"/>
              <a:gd name="adj5" fmla="val -158671"/>
              <a:gd name="adj6" fmla="val -67864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Collimator independent support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3152800" y="5036341"/>
            <a:ext cx="6552728" cy="1200971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1270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2075" tIns="46038" rIns="92075" bIns="46038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Total length 4.5 m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Solution endorsed by the Collimation Review (July 2010)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Design approved by Technical Review (May 2011)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Cryogenic By-pass (QTC) under prototyping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473" y="1529721"/>
            <a:ext cx="4533638" cy="46622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5605" name="Picture 27"/>
          <p:cNvPicPr>
            <a:picLocks noChangeAspect="1" noChangeArrowheads="1"/>
          </p:cNvPicPr>
          <p:nvPr/>
        </p:nvPicPr>
        <p:blipFill>
          <a:blip r:embed="rId4" cstate="print"/>
          <a:srcRect t="2095" r="2745"/>
          <a:stretch>
            <a:fillRect/>
          </a:stretch>
        </p:blipFill>
        <p:spPr bwMode="auto">
          <a:xfrm>
            <a:off x="4880992" y="1918494"/>
            <a:ext cx="4698471" cy="3814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610" name="AutoShape 5"/>
          <p:cNvSpPr>
            <a:spLocks/>
          </p:cNvSpPr>
          <p:nvPr/>
        </p:nvSpPr>
        <p:spPr bwMode="auto">
          <a:xfrm>
            <a:off x="6969224" y="1556792"/>
            <a:ext cx="2253573" cy="503590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03875"/>
              <a:gd name="adj5" fmla="val 365300"/>
              <a:gd name="adj6" fmla="val 105751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spcAft>
                <a:spcPts val="0"/>
              </a:spcAft>
              <a:buClrTx/>
              <a:buSzTx/>
              <a:buFontTx/>
              <a:buNone/>
            </a:pPr>
            <a:r>
              <a:rPr lang="en-US" sz="1400" b="1" dirty="0">
                <a:solidFill>
                  <a:schemeClr val="dk1"/>
                </a:solidFill>
                <a:latin typeface="Arial" pitchFamily="34" charset="0"/>
                <a:ea typeface="+mn-ea"/>
                <a:cs typeface="Arial" pitchFamily="34" charset="0"/>
              </a:rPr>
              <a:t>Warm Actuation system </a:t>
            </a:r>
            <a:r>
              <a:rPr lang="en-US" sz="1400" b="1" dirty="0" smtClean="0">
                <a:solidFill>
                  <a:schemeClr val="dk1"/>
                </a:solidFill>
                <a:latin typeface="Arial" pitchFamily="34" charset="0"/>
                <a:ea typeface="+mn-ea"/>
                <a:cs typeface="Arial" pitchFamily="34" charset="0"/>
              </a:rPr>
              <a:t>outside </a:t>
            </a:r>
            <a:r>
              <a:rPr lang="en-US" sz="1400" b="1" dirty="0">
                <a:solidFill>
                  <a:schemeClr val="dk1"/>
                </a:solidFill>
                <a:latin typeface="Arial" pitchFamily="34" charset="0"/>
                <a:ea typeface="+mn-ea"/>
                <a:cs typeface="Arial" pitchFamily="34" charset="0"/>
              </a:rPr>
              <a:t>the cryostat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776537" y="836712"/>
            <a:ext cx="8856983" cy="400752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1270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2075" tIns="46038" rIns="92075" bIns="46038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2009 Conceptual Review: movable beam pipe with integrated one-sided jaw 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66654" y="0"/>
            <a:ext cx="9906000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cap="all" noProof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ColD</a:t>
            </a:r>
            <a:r>
              <a:rPr lang="en-US" sz="2800" b="1" kern="0" cap="all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Collimator: Very First Ideas</a:t>
            </a:r>
            <a:endParaRPr kumimoji="0" lang="en-US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 rot="-1200000">
            <a:off x="1720390" y="3113113"/>
            <a:ext cx="6169033" cy="171191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152400" dir="1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tIns="360000" bIns="360000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ABANDONED! </a:t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rgbClr val="FF0000"/>
                </a:solidFill>
              </a:rPr>
              <a:t>(TWO JAWS REQUIREMENT ) </a:t>
            </a:r>
            <a:endParaRPr lang="en-US" sz="3200" b="1" i="1" u="sng" dirty="0" smtClean="0">
              <a:solidFill>
                <a:srgbClr val="FF0000"/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yo collimateur_version 5-2_07-06-10__0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019" y="620688"/>
            <a:ext cx="7331456" cy="416153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6654" y="0"/>
            <a:ext cx="9906000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Pre-Design </a:t>
            </a:r>
            <a:r>
              <a:rPr lang="en-US" sz="2800" b="1" kern="0" cap="all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2: </a:t>
            </a:r>
            <a:r>
              <a:rPr lang="en-US" sz="2800" b="1" kern="0" cap="all" noProof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ColD</a:t>
            </a:r>
            <a:r>
              <a:rPr lang="en-US" sz="2800" b="1" kern="0" cap="all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Collimator</a:t>
            </a:r>
            <a:endParaRPr kumimoji="0" lang="en-US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AutoShape 4"/>
          <p:cNvSpPr>
            <a:spLocks/>
          </p:cNvSpPr>
          <p:nvPr/>
        </p:nvSpPr>
        <p:spPr bwMode="auto">
          <a:xfrm>
            <a:off x="1064568" y="692696"/>
            <a:ext cx="1848714" cy="503590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19070"/>
              <a:gd name="adj5" fmla="val 217807"/>
              <a:gd name="adj6" fmla="val 74000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External actuation system</a:t>
            </a:r>
          </a:p>
        </p:txBody>
      </p:sp>
      <p:sp>
        <p:nvSpPr>
          <p:cNvPr id="17" name="AutoShape 2"/>
          <p:cNvSpPr>
            <a:spLocks/>
          </p:cNvSpPr>
          <p:nvPr/>
        </p:nvSpPr>
        <p:spPr bwMode="auto">
          <a:xfrm>
            <a:off x="7041232" y="764704"/>
            <a:ext cx="1728192" cy="288147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8836"/>
              <a:gd name="adj5" fmla="val 403854"/>
              <a:gd name="adj6" fmla="val -69860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Jaw driving shafts</a:t>
            </a:r>
          </a:p>
        </p:txBody>
      </p:sp>
      <p:sp>
        <p:nvSpPr>
          <p:cNvPr id="18" name="AutoShape 2"/>
          <p:cNvSpPr>
            <a:spLocks/>
          </p:cNvSpPr>
          <p:nvPr/>
        </p:nvSpPr>
        <p:spPr bwMode="auto">
          <a:xfrm>
            <a:off x="3656856" y="728991"/>
            <a:ext cx="1368152" cy="50359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8836"/>
              <a:gd name="adj5" fmla="val 261554"/>
              <a:gd name="adj6" fmla="val 14032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Special Cryostat</a:t>
            </a:r>
          </a:p>
        </p:txBody>
      </p:sp>
      <p:sp>
        <p:nvSpPr>
          <p:cNvPr id="19" name="AutoShape 2"/>
          <p:cNvSpPr>
            <a:spLocks/>
          </p:cNvSpPr>
          <p:nvPr/>
        </p:nvSpPr>
        <p:spPr bwMode="auto">
          <a:xfrm>
            <a:off x="7689304" y="1268760"/>
            <a:ext cx="1728192" cy="50359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1671"/>
              <a:gd name="adj5" fmla="val 136659"/>
              <a:gd name="adj6" fmla="val -44507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Cold Mass</a:t>
            </a:r>
            <a:br>
              <a:rPr lang="en-GB" sz="1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(for bus-bar </a:t>
            </a:r>
            <a:r>
              <a:rPr lang="en-GB" sz="1400" b="1" dirty="0" err="1" smtClean="0">
                <a:latin typeface="Arial" pitchFamily="34" charset="0"/>
                <a:cs typeface="Arial" pitchFamily="34" charset="0"/>
              </a:rPr>
              <a:t>lyras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169024" y="3933056"/>
            <a:ext cx="4608512" cy="2376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180975" indent="-228600" defTabSz="457200"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SzPct val="95000"/>
            </a:pPr>
            <a:r>
              <a:rPr lang="en-US" sz="20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Features/Issues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Total length between interconnection plans: </a:t>
            </a:r>
            <a:r>
              <a:rPr lang="en-US" sz="19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3.1 m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Actuation system outside cryostat </a:t>
            </a: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 Accuracy of jaw positioning?</a:t>
            </a:r>
            <a:endParaRPr lang="en-US" sz="1900" dirty="0" smtClean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Special cryostat. No W bellows sliding possible.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1900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Lyras</a:t>
            </a: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required to compensate bus-bar contraction </a:t>
            </a:r>
            <a:r>
              <a:rPr lang="en-US" sz="1900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 taken up by adjacent 11T magnets? </a:t>
            </a:r>
            <a:endParaRPr lang="en-US" sz="1900" dirty="0" smtClean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Cold Jaw operating temperature</a:t>
            </a:r>
            <a:endParaRPr lang="en-GB" sz="28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664676" y="548680"/>
            <a:ext cx="8239610" cy="4331604"/>
            <a:chOff x="664675" y="692696"/>
            <a:chExt cx="8859797" cy="4657639"/>
          </a:xfrm>
        </p:grpSpPr>
        <p:grpSp>
          <p:nvGrpSpPr>
            <p:cNvPr id="15" name="Group 14"/>
            <p:cNvGrpSpPr>
              <a:grpSpLocks noChangeAspect="1"/>
            </p:cNvGrpSpPr>
            <p:nvPr/>
          </p:nvGrpSpPr>
          <p:grpSpPr>
            <a:xfrm>
              <a:off x="664675" y="1124745"/>
              <a:ext cx="8128562" cy="4225590"/>
              <a:chOff x="664673" y="1124744"/>
              <a:chExt cx="8740390" cy="4543645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8260"/>
              <a:stretch>
                <a:fillRect/>
              </a:stretch>
            </p:blipFill>
            <p:spPr bwMode="auto">
              <a:xfrm>
                <a:off x="664673" y="1124744"/>
                <a:ext cx="8740390" cy="45436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" name="Rectangle 4"/>
              <p:cNvSpPr/>
              <p:nvPr/>
            </p:nvSpPr>
            <p:spPr>
              <a:xfrm>
                <a:off x="4442277" y="1323918"/>
                <a:ext cx="1020023" cy="3831895"/>
              </a:xfrm>
              <a:prstGeom prst="rect">
                <a:avLst/>
              </a:prstGeom>
              <a:solidFill>
                <a:srgbClr val="FF0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480281" y="1331463"/>
                <a:ext cx="501840" cy="3831895"/>
              </a:xfrm>
              <a:prstGeom prst="rect">
                <a:avLst/>
              </a:prstGeom>
              <a:solidFill>
                <a:srgbClr val="FFC000">
                  <a:alpha val="2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992560" y="692696"/>
              <a:ext cx="30639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800" b="1" dirty="0" smtClean="0">
                  <a:latin typeface="Calibri" pitchFamily="34" charset="0"/>
                  <a:cs typeface="Calibri" pitchFamily="34" charset="0"/>
                </a:rPr>
                <a:t>He inlet to outlet</a:t>
              </a:r>
              <a:endParaRPr lang="en-GB" sz="2800" b="1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>
              <a:stCxn id="8" idx="3"/>
            </p:cNvCxnSpPr>
            <p:nvPr/>
          </p:nvCxnSpPr>
          <p:spPr>
            <a:xfrm>
              <a:off x="4056530" y="954306"/>
              <a:ext cx="392414" cy="3144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529064" y="692696"/>
              <a:ext cx="39954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 smtClean="0">
                  <a:latin typeface="Calibri" pitchFamily="34" charset="0"/>
                  <a:cs typeface="Calibri" pitchFamily="34" charset="0"/>
                </a:rPr>
                <a:t>Heat diffusion gradient</a:t>
              </a:r>
              <a:endParaRPr lang="en-GB" sz="2800" b="1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7" name="Straight Connector 16"/>
            <p:cNvCxnSpPr>
              <a:stCxn id="13" idx="1"/>
            </p:cNvCxnSpPr>
            <p:nvPr/>
          </p:nvCxnSpPr>
          <p:spPr>
            <a:xfrm flipH="1">
              <a:off x="5385048" y="954306"/>
              <a:ext cx="144016" cy="3144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920552" y="4752000"/>
            <a:ext cx="8800416" cy="15121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180975" indent="-228600" defTabSz="457200">
              <a:spcAft>
                <a:spcPts val="300"/>
              </a:spcAft>
              <a:buClr>
                <a:schemeClr val="accent1"/>
              </a:buClr>
              <a:buSzPct val="95000"/>
            </a:pPr>
            <a:r>
              <a:rPr lang="en-US" sz="20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Features/Issues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Evacuating </a:t>
            </a:r>
            <a:r>
              <a:rPr lang="en-US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200 W</a:t>
            </a: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is only possible relying on </a:t>
            </a:r>
            <a:r>
              <a:rPr lang="en-US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line E</a:t>
            </a: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(50-65 K) </a:t>
            </a: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 Cooling by-pass</a:t>
            </a:r>
            <a:endParaRPr lang="en-US" dirty="0" smtClean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 order to avoid pressure instabilities due to C0</a:t>
            </a:r>
            <a:r>
              <a:rPr lang="en-US" baseline="-250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, collimator must be kept above 80 K (see </a:t>
            </a:r>
            <a:r>
              <a:rPr lang="en-US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V. </a:t>
            </a:r>
            <a:r>
              <a:rPr lang="en-US" b="1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Baglin</a:t>
            </a:r>
            <a:r>
              <a:rPr lang="en-US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’s</a:t>
            </a: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talk) </a:t>
            </a: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 He heaters required.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562" r="3122"/>
          <a:stretch>
            <a:fillRect/>
          </a:stretch>
        </p:blipFill>
        <p:spPr bwMode="auto">
          <a:xfrm>
            <a:off x="992560" y="692696"/>
            <a:ext cx="5812942" cy="4064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05.10.2011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Alessandro Bertarelli - EN-MME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6654" y="0"/>
            <a:ext cx="9906000" cy="6096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Pre-Design </a:t>
            </a:r>
            <a:r>
              <a:rPr lang="en-US" sz="2800" b="1" kern="0" cap="all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2: Cold Collimator</a:t>
            </a:r>
            <a:endParaRPr kumimoji="0" lang="en-US" sz="2800" b="1" i="0" u="none" strike="noStrike" kern="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843514" y="4293096"/>
            <a:ext cx="2237278" cy="375341"/>
          </a:xfrm>
          <a:prstGeom prst="rightArrow">
            <a:avLst>
              <a:gd name="adj1" fmla="val 50000"/>
              <a:gd name="adj2" fmla="val 152591"/>
            </a:avLst>
          </a:prstGeom>
          <a:solidFill>
            <a:srgbClr val="00B0F0"/>
          </a:solidFill>
          <a:ln w="0">
            <a:noFill/>
          </a:ln>
          <a:effectLst/>
          <a:scene3d>
            <a:camera prst="isometricRightUp">
              <a:rot lat="2400000" lon="17340000" rev="0"/>
            </a:camera>
            <a:lightRig rig="threePt" dir="t"/>
          </a:scene3d>
          <a:sp3d extrusionH="50800" contourW="12700" prstMaterial="plastic">
            <a:bevelT w="50800" h="50800"/>
            <a:bevelB w="50800" h="50800"/>
            <a:extrusionClr>
              <a:srgbClr val="00B0F0"/>
            </a:extrusionClr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00472" y="4293096"/>
            <a:ext cx="1661214" cy="554578"/>
          </a:xfrm>
          <a:prstGeom prst="rect">
            <a:avLst/>
          </a:prstGeom>
          <a:noFill/>
          <a:ln w="0">
            <a:noFill/>
          </a:ln>
          <a:effectLst/>
          <a:scene3d>
            <a:camera prst="orthographicFront"/>
            <a:lightRig rig="threePt" dir="t"/>
          </a:scene3d>
          <a:sp3d prstMaterial="plastic">
            <a:bevelT w="50800"/>
            <a:bevelB w="101600" h="444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E line </a:t>
            </a:r>
            <a:br>
              <a:rPr lang="en-GB" b="1" dirty="0" smtClean="0">
                <a:solidFill>
                  <a:srgbClr val="002060"/>
                </a:solidFill>
              </a:rPr>
            </a:br>
            <a:r>
              <a:rPr lang="en-GB" b="1" dirty="0" smtClean="0">
                <a:solidFill>
                  <a:srgbClr val="002060"/>
                </a:solidFill>
              </a:rPr>
              <a:t>(50-65 K)</a:t>
            </a:r>
          </a:p>
        </p:txBody>
      </p:sp>
      <p:sp>
        <p:nvSpPr>
          <p:cNvPr id="11" name="AutoShape 2"/>
          <p:cNvSpPr>
            <a:spLocks/>
          </p:cNvSpPr>
          <p:nvPr/>
        </p:nvSpPr>
        <p:spPr bwMode="auto">
          <a:xfrm>
            <a:off x="4808984" y="4941168"/>
            <a:ext cx="1393330" cy="811367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8836"/>
              <a:gd name="adj5" fmla="val -160692"/>
              <a:gd name="adj6" fmla="val -73909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600" dirty="0" smtClean="0">
                <a:latin typeface="Arial" pitchFamily="34" charset="0"/>
                <a:ea typeface="+mn-ea"/>
                <a:cs typeface="Arial" pitchFamily="34" charset="0"/>
              </a:rPr>
              <a:t>ooling by-pass (from E-line)</a:t>
            </a:r>
          </a:p>
        </p:txBody>
      </p:sp>
      <p:sp>
        <p:nvSpPr>
          <p:cNvPr id="12" name="AutoShape 2"/>
          <p:cNvSpPr>
            <a:spLocks/>
          </p:cNvSpPr>
          <p:nvPr/>
        </p:nvSpPr>
        <p:spPr bwMode="auto">
          <a:xfrm>
            <a:off x="6897216" y="1412776"/>
            <a:ext cx="1851290" cy="565146"/>
          </a:xfrm>
          <a:prstGeom prst="borderCallout2">
            <a:avLst>
              <a:gd name="adj1" fmla="val 50000"/>
              <a:gd name="adj2" fmla="val 0"/>
              <a:gd name="adj3" fmla="val 49008"/>
              <a:gd name="adj4" fmla="val -14361"/>
              <a:gd name="adj5" fmla="val 159689"/>
              <a:gd name="adj6" fmla="val -120146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He heater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(from ~50 K to &gt; 80 K)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93160" y="3068960"/>
            <a:ext cx="3312368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180975" indent="-228600" defTabSz="457200">
              <a:spcAft>
                <a:spcPts val="300"/>
              </a:spcAft>
              <a:buClr>
                <a:schemeClr val="accent1"/>
              </a:buClr>
              <a:buSzPct val="95000"/>
            </a:pPr>
            <a:r>
              <a:rPr lang="en-US" sz="20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Features/Issues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20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He by-pass flow to be minimized to reduce heating power.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20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Bringing He from 50 to 80 K costs as much power as cooling the jaw.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20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Active control necessary for He heaters </a:t>
            </a:r>
            <a:r>
              <a:rPr lang="en-US" sz="2000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 Reliability?</a:t>
            </a:r>
          </a:p>
          <a:p>
            <a:pPr marL="228600" indent="-228600" defTabSz="4572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US" sz="2000" dirty="0" smtClean="0">
                <a:solidFill>
                  <a:schemeClr val="dk1"/>
                </a:solidFill>
                <a:latin typeface="+mn-lt"/>
                <a:ea typeface="+mn-ea"/>
                <a:cs typeface="+mn-cs"/>
                <a:sym typeface="Wingdings"/>
              </a:rPr>
              <a:t>Active flow regulation devices might be required  Complexity, Reliability?</a:t>
            </a:r>
            <a:endParaRPr lang="en-US" sz="2000" dirty="0" smtClean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AutoShape 2"/>
          <p:cNvSpPr>
            <a:spLocks/>
          </p:cNvSpPr>
          <p:nvPr/>
        </p:nvSpPr>
        <p:spPr bwMode="auto">
          <a:xfrm>
            <a:off x="2432720" y="5373216"/>
            <a:ext cx="1393330" cy="811367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8836"/>
              <a:gd name="adj5" fmla="val -213743"/>
              <a:gd name="adj6" fmla="val 43672"/>
            </a:avLst>
          </a:prstGeom>
          <a:ln w="19050"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Flow regulation devices?</a:t>
            </a:r>
            <a:endParaRPr lang="en-GB" sz="1600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</Template>
  <TotalTime>19638</TotalTime>
  <Words>1044</Words>
  <Application>Microsoft Office PowerPoint</Application>
  <PresentationFormat>A4 Paper (210x297 mm)</PresentationFormat>
  <Paragraphs>179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Sketchbook</vt:lpstr>
      <vt:lpstr> Cold Collimator Preliminary Study at CERN: Issues and Challenges   Preliminary Meeting on 11 T - Cold Collimation Interface  05.10.2011   Alessandro Bertarelli (EN-MME)  on behalf of the Collimation Design Team</vt:lpstr>
      <vt:lpstr>Slide 2</vt:lpstr>
      <vt:lpstr>Slide 3</vt:lpstr>
      <vt:lpstr>Slide 4</vt:lpstr>
      <vt:lpstr>Slide 5</vt:lpstr>
      <vt:lpstr>Slide 6</vt:lpstr>
      <vt:lpstr>Slide 7</vt:lpstr>
      <vt:lpstr>Cold Jaw operating temperature</vt:lpstr>
      <vt:lpstr>Slide 9</vt:lpstr>
      <vt:lpstr>Slide 10</vt:lpstr>
      <vt:lpstr>Slide 11</vt:lpstr>
      <vt:lpstr>Potential showstoppers for Cold Solution</vt:lpstr>
      <vt:lpstr>Summary</vt:lpstr>
      <vt:lpstr>Slide 14</vt:lpstr>
      <vt:lpstr>Slide 15</vt:lpstr>
      <vt:lpstr>Slide 16</vt:lpstr>
      <vt:lpstr>Slide 17</vt:lpstr>
      <vt:lpstr>Cooling bypass design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Author  Date</dc:title>
  <dc:creator>Alessandro Bertarelli</dc:creator>
  <cp:lastModifiedBy>abertare</cp:lastModifiedBy>
  <cp:revision>822</cp:revision>
  <dcterms:created xsi:type="dcterms:W3CDTF">2009-09-14T15:56:01Z</dcterms:created>
  <dcterms:modified xsi:type="dcterms:W3CDTF">2011-10-05T08:14:01Z</dcterms:modified>
</cp:coreProperties>
</file>