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517" r:id="rId2"/>
    <p:sldId id="519" r:id="rId3"/>
    <p:sldId id="607" r:id="rId4"/>
    <p:sldId id="609" r:id="rId5"/>
    <p:sldId id="611" r:id="rId6"/>
    <p:sldId id="612" r:id="rId7"/>
    <p:sldId id="614" r:id="rId8"/>
    <p:sldId id="615" r:id="rId9"/>
    <p:sldId id="616" r:id="rId10"/>
    <p:sldId id="610" r:id="rId11"/>
    <p:sldId id="617" r:id="rId12"/>
    <p:sldId id="628" r:id="rId13"/>
    <p:sldId id="627" r:id="rId14"/>
    <p:sldId id="629" r:id="rId15"/>
    <p:sldId id="630" r:id="rId16"/>
    <p:sldId id="632" r:id="rId17"/>
    <p:sldId id="618" r:id="rId18"/>
    <p:sldId id="621" r:id="rId19"/>
    <p:sldId id="626" r:id="rId20"/>
    <p:sldId id="619" r:id="rId21"/>
    <p:sldId id="620" r:id="rId22"/>
    <p:sldId id="633" r:id="rId23"/>
    <p:sldId id="634" r:id="rId24"/>
    <p:sldId id="623" r:id="rId25"/>
    <p:sldId id="624" r:id="rId26"/>
    <p:sldId id="625" r:id="rId27"/>
    <p:sldId id="622" r:id="rId28"/>
  </p:sldIdLst>
  <p:sldSz cx="9144000" cy="6858000" type="screen4x3"/>
  <p:notesSz cx="68580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05EB"/>
    <a:srgbClr val="00FF00"/>
    <a:srgbClr val="008E4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06" autoAdjust="0"/>
    <p:restoredTop sz="94386" autoAdjust="0"/>
  </p:normalViewPr>
  <p:slideViewPr>
    <p:cSldViewPr>
      <p:cViewPr varScale="1">
        <p:scale>
          <a:sx n="70" d="100"/>
          <a:sy n="70" d="100"/>
        </p:scale>
        <p:origin x="-66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8B0502-117B-4022-AB14-7F082157D180}" type="datetimeFigureOut">
              <a:rPr lang="en-US" smtClean="0"/>
              <a:pPr/>
              <a:t>10/5/2011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9188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87136"/>
            <a:ext cx="5486400" cy="4156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297180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772668"/>
            <a:ext cx="297180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5942D4-0676-4064-9798-E247B5FDFAA1}" type="slidenum">
              <a:rPr lang="it-IT" smtClean="0"/>
              <a:pPr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942D4-0676-4064-9798-E247B5FDFAA1}" type="slidenum">
              <a:rPr lang="it-IT" smtClean="0"/>
              <a:pPr/>
              <a:t>5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A43379-55C1-4680-B3F4-78125C16F5E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942D4-0676-4064-9798-E247B5FDFAA1}" type="slidenum">
              <a:rPr lang="it-IT" smtClean="0"/>
              <a:pPr/>
              <a:t>16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88" y="26988"/>
            <a:ext cx="6477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-76200" y="6569081"/>
            <a:ext cx="7472361" cy="365125"/>
          </a:xfrm>
          <a:prstGeom prst="rect">
            <a:avLst/>
          </a:prstGeom>
        </p:spPr>
        <p:txBody>
          <a:bodyPr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LHC Collimation Review 2011, CERN 14-15 June 2011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22368" y="6573258"/>
            <a:ext cx="685800" cy="425443"/>
          </a:xfrm>
          <a:prstGeom prst="rect">
            <a:avLst/>
          </a:prstGeom>
        </p:spPr>
        <p:txBody>
          <a:bodyPr/>
          <a:lstStyle>
            <a:lvl1pPr>
              <a:defRPr sz="1200"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802AFE-A3DB-4B3C-A39F-3A0EF318F188}" type="slidenum">
              <a:rPr lang="en-US" smtClean="0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lang="en-US" dirty="0" smtClean="0">
                <a:solidFill>
                  <a:prstClr val="black"/>
                </a:solidFill>
              </a:rPr>
              <a:t>/25</a:t>
            </a:r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88" y="26988"/>
            <a:ext cx="6477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680174" cy="580126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797" y="685800"/>
            <a:ext cx="8693425" cy="5715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22368" y="6573258"/>
            <a:ext cx="685800" cy="425443"/>
          </a:xfrm>
          <a:prstGeom prst="rect">
            <a:avLst/>
          </a:prstGeom>
        </p:spPr>
        <p:txBody>
          <a:bodyPr/>
          <a:lstStyle>
            <a:lvl1pPr>
              <a:defRPr sz="1200"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802AFE-A3DB-4B3C-A39F-3A0EF318F188}" type="slidenum">
              <a:rPr lang="en-US" smtClean="0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lang="en-US" dirty="0" smtClean="0">
                <a:solidFill>
                  <a:prstClr val="black"/>
                </a:solidFill>
              </a:rPr>
              <a:t>/25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-240627" y="6581274"/>
            <a:ext cx="7391400" cy="304800"/>
          </a:xfrm>
          <a:prstGeom prst="rect">
            <a:avLst/>
          </a:prstGeom>
        </p:spPr>
        <p:txBody>
          <a:bodyPr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LHC Collimation Review 2011, CERN 14-15 June 2011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914400"/>
            <a:ext cx="40386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914400"/>
            <a:ext cx="40386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22368" y="6573258"/>
            <a:ext cx="685800" cy="425443"/>
          </a:xfrm>
          <a:prstGeom prst="rect">
            <a:avLst/>
          </a:prstGeom>
        </p:spPr>
        <p:txBody>
          <a:bodyPr/>
          <a:lstStyle>
            <a:lvl1pPr>
              <a:defRPr sz="1200"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802AFE-A3DB-4B3C-A39F-3A0EF318F188}" type="slidenum">
              <a:rPr lang="en-US" smtClean="0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lang="en-US" dirty="0" smtClean="0">
                <a:solidFill>
                  <a:prstClr val="black"/>
                </a:solidFill>
              </a:rPr>
              <a:t>/25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-240627" y="6581274"/>
            <a:ext cx="7391400" cy="304800"/>
          </a:xfrm>
          <a:prstGeom prst="rect">
            <a:avLst/>
          </a:prstGeom>
        </p:spPr>
        <p:txBody>
          <a:bodyPr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LHC Collimation Review 2011, CERN 14-15 June 2011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22368" y="6573258"/>
            <a:ext cx="685800" cy="425443"/>
          </a:xfrm>
          <a:prstGeom prst="rect">
            <a:avLst/>
          </a:prstGeom>
        </p:spPr>
        <p:txBody>
          <a:bodyPr/>
          <a:lstStyle>
            <a:lvl1pPr>
              <a:defRPr sz="1200"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802AFE-A3DB-4B3C-A39F-3A0EF318F188}" type="slidenum">
              <a:rPr lang="en-US" smtClean="0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lang="en-US" dirty="0" smtClean="0">
                <a:solidFill>
                  <a:prstClr val="black"/>
                </a:solidFill>
              </a:rPr>
              <a:t>/25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-240627" y="6581274"/>
            <a:ext cx="7391400" cy="304800"/>
          </a:xfrm>
          <a:prstGeom prst="rect">
            <a:avLst/>
          </a:prstGeom>
        </p:spPr>
        <p:txBody>
          <a:bodyPr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LHC Collimation Review 2011, CERN 14-15 June 2011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990600"/>
            <a:ext cx="42672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Text Placeholder 4"/>
          <p:cNvSpPr>
            <a:spLocks noGrp="1"/>
          </p:cNvSpPr>
          <p:nvPr>
            <p:ph type="body" sz="half" idx="10"/>
          </p:nvPr>
        </p:nvSpPr>
        <p:spPr>
          <a:xfrm>
            <a:off x="152400" y="990600"/>
            <a:ext cx="42672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-240627" y="6581274"/>
            <a:ext cx="7391400" cy="304800"/>
          </a:xfrm>
          <a:prstGeom prst="rect">
            <a:avLst/>
          </a:prstGeom>
        </p:spPr>
        <p:txBody>
          <a:bodyPr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LHC Collimation Review 2011, CERN 14-15 June 2011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22368" y="6573258"/>
            <a:ext cx="685800" cy="425443"/>
          </a:xfrm>
          <a:prstGeom prst="rect">
            <a:avLst/>
          </a:prstGeom>
        </p:spPr>
        <p:txBody>
          <a:bodyPr/>
          <a:lstStyle>
            <a:lvl1pPr>
              <a:defRPr sz="1200"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802AFE-A3DB-4B3C-A39F-3A0EF318F188}" type="slidenum">
              <a:rPr lang="en-US" smtClean="0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lang="en-US" dirty="0" smtClean="0">
                <a:solidFill>
                  <a:prstClr val="black"/>
                </a:solidFill>
              </a:rPr>
              <a:t>/25</a:t>
            </a:r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3543A8A-67FF-4389-B100-23582D9B7852}" type="datetimeFigureOut">
              <a:rPr lang="en-US" smtClean="0"/>
              <a:pPr/>
              <a:t>10/5/2011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6608C-82E6-4573-8B5B-4511575EF9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28600" y="838200"/>
            <a:ext cx="8763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29" name="Picture 2"/>
          <p:cNvPicPr>
            <a:picLocks noChangeAspect="1" noChangeArrowheads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6988" y="26988"/>
            <a:ext cx="6477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22368" y="6573258"/>
            <a:ext cx="685800" cy="425443"/>
          </a:xfrm>
          <a:prstGeom prst="rect">
            <a:avLst/>
          </a:prstGeom>
        </p:spPr>
        <p:txBody>
          <a:bodyPr/>
          <a:lstStyle>
            <a:lvl1pPr>
              <a:defRPr sz="1200"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802AFE-A3DB-4B3C-A39F-3A0EF318F188}" type="slidenum">
              <a:rPr lang="en-US" smtClean="0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lang="en-US" dirty="0" smtClean="0">
                <a:solidFill>
                  <a:prstClr val="black"/>
                </a:solidFill>
              </a:rPr>
              <a:t>/25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-240627" y="6581274"/>
            <a:ext cx="7391400" cy="304800"/>
          </a:xfrm>
          <a:prstGeom prst="rect">
            <a:avLst/>
          </a:prstGeom>
        </p:spPr>
        <p:txBody>
          <a:bodyPr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LHC Collimation Review 2011, CERN 14-15 June 2011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6" r:id="rId4"/>
    <p:sldLayoutId id="2147483680" r:id="rId5"/>
    <p:sldLayoutId id="2147483681" r:id="rId6"/>
  </p:sldLayoutIdLst>
  <p:transition>
    <p:fade/>
  </p:transition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505EB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C00000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008E40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png"/><Relationship Id="rId5" Type="http://schemas.openxmlformats.org/officeDocument/2006/relationships/image" Target="../media/image27.png"/><Relationship Id="rId4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609600" y="1828806"/>
            <a:ext cx="7772400" cy="1470025"/>
          </a:xfrm>
        </p:spPr>
        <p:txBody>
          <a:bodyPr/>
          <a:lstStyle/>
          <a:p>
            <a:r>
              <a:rPr lang="en-US" dirty="0" smtClean="0"/>
              <a:t> Cold Collimator + 11T magnet:</a:t>
            </a:r>
            <a:br>
              <a:rPr lang="en-US" dirty="0" smtClean="0"/>
            </a:br>
            <a:r>
              <a:rPr lang="en-US" dirty="0" smtClean="0"/>
              <a:t>cryostat &amp; integration issues</a:t>
            </a:r>
            <a:br>
              <a:rPr lang="en-US" dirty="0" smtClean="0"/>
            </a:br>
            <a:r>
              <a:rPr lang="en-US" sz="2800" i="1" dirty="0" smtClean="0"/>
              <a:t>(first thoughts)</a:t>
            </a:r>
            <a:endParaRPr lang="en-US" sz="2800" i="1" dirty="0">
              <a:solidFill>
                <a:srgbClr val="1505EB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1295400" y="3733800"/>
            <a:ext cx="6400800" cy="914400"/>
          </a:xfrm>
        </p:spPr>
        <p:txBody>
          <a:bodyPr/>
          <a:lstStyle/>
          <a:p>
            <a:pPr lvl="0"/>
            <a:r>
              <a:rPr lang="it-IT" sz="2000" b="1" dirty="0" smtClean="0">
                <a:solidFill>
                  <a:schemeClr val="tx1"/>
                </a:solidFill>
              </a:rPr>
              <a:t>V.Parma, J.Ph.Tock</a:t>
            </a:r>
          </a:p>
          <a:p>
            <a:pPr lvl="0"/>
            <a:r>
              <a:rPr lang="it-IT" sz="2000" b="1" dirty="0" smtClean="0">
                <a:solidFill>
                  <a:schemeClr val="tx1"/>
                </a:solidFill>
              </a:rPr>
              <a:t>CERN,  TE-MSC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477000"/>
            <a:ext cx="7391400" cy="304800"/>
          </a:xfrm>
        </p:spPr>
        <p:txBody>
          <a:bodyPr/>
          <a:lstStyle/>
          <a:p>
            <a:r>
              <a:rPr lang="en-US" dirty="0" smtClean="0"/>
              <a:t>CERN, 05 October 2011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Dipole tunnel integration layout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228600" y="1219200"/>
            <a:ext cx="8337125" cy="3276600"/>
            <a:chOff x="228600" y="1219200"/>
            <a:chExt cx="8337125" cy="3276600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750" t="11333" r="833" b="28667"/>
            <a:stretch>
              <a:fillRect/>
            </a:stretch>
          </p:blipFill>
          <p:spPr bwMode="auto">
            <a:xfrm>
              <a:off x="228600" y="1219200"/>
              <a:ext cx="8337125" cy="3276600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</p:spPr>
        </p:pic>
        <p:sp>
          <p:nvSpPr>
            <p:cNvPr id="5" name="Oval 4"/>
            <p:cNvSpPr/>
            <p:nvPr/>
          </p:nvSpPr>
          <p:spPr>
            <a:xfrm>
              <a:off x="4150056" y="1406856"/>
              <a:ext cx="609600" cy="3810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295400" y="4953000"/>
            <a:ext cx="51179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en-US" dirty="0" smtClean="0"/>
              <a:t> Remove and replace 1 (or 2) MB</a:t>
            </a:r>
          </a:p>
          <a:p>
            <a:pPr>
              <a:buFontTx/>
              <a:buChar char="-"/>
            </a:pPr>
            <a:r>
              <a:rPr lang="en-US" dirty="0" smtClean="0"/>
              <a:t> Possibly preserve standard interconnect </a:t>
            </a:r>
          </a:p>
          <a:p>
            <a:r>
              <a:rPr lang="en-US" dirty="0" smtClean="0">
                <a:solidFill>
                  <a:srgbClr val="1505EB"/>
                </a:solidFill>
                <a:sym typeface="Wingdings" pitchFamily="2" charset="2"/>
              </a:rPr>
              <a:t> 15’660 mm (</a:t>
            </a:r>
            <a:r>
              <a:rPr lang="en-US" dirty="0" smtClean="0">
                <a:solidFill>
                  <a:srgbClr val="1505EB"/>
                </a:solidFill>
              </a:rPr>
              <a:t>IC plane to IC plane) space constraint</a:t>
            </a:r>
            <a:endParaRPr lang="en-US" dirty="0">
              <a:solidFill>
                <a:srgbClr val="1505EB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Dipole-Dipole interconnect 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23750" t="5030" r="19583" b="8667"/>
          <a:stretch>
            <a:fillRect/>
          </a:stretch>
        </p:blipFill>
        <p:spPr bwMode="auto">
          <a:xfrm>
            <a:off x="1219200" y="838200"/>
            <a:ext cx="6019800" cy="573007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Oval 5"/>
          <p:cNvSpPr/>
          <p:nvPr/>
        </p:nvSpPr>
        <p:spPr>
          <a:xfrm>
            <a:off x="4038600" y="1066800"/>
            <a:ext cx="3810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Typical bus bars arrangement in MB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5625" t="12500" r="12500" b="20833"/>
          <a:stretch>
            <a:fillRect/>
          </a:stretch>
        </p:blipFill>
        <p:spPr bwMode="auto">
          <a:xfrm>
            <a:off x="1295400" y="1239078"/>
            <a:ext cx="6324600" cy="4399722"/>
          </a:xfrm>
          <a:prstGeom prst="rect">
            <a:avLst/>
          </a:prstGeom>
          <a:noFill/>
          <a:ln w="9525">
            <a:solidFill>
              <a:schemeClr val="accent1">
                <a:shade val="95000"/>
                <a:satMod val="105000"/>
              </a:schemeClr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705600" y="6324600"/>
            <a:ext cx="2193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Drwg</a:t>
            </a:r>
            <a:r>
              <a:rPr lang="fr-FR" dirty="0" smtClean="0"/>
              <a:t> LHCDCBAB0001</a:t>
            </a:r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6033448" y="4572000"/>
            <a:ext cx="0" cy="8382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7135504" y="2895600"/>
            <a:ext cx="0" cy="25146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019800" y="5334000"/>
            <a:ext cx="1143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248400" y="5029200"/>
            <a:ext cx="70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~ 225</a:t>
            </a:r>
            <a:endParaRPr lang="fr-FR" dirty="0"/>
          </a:p>
        </p:txBody>
      </p:sp>
      <p:sp>
        <p:nvSpPr>
          <p:cNvPr id="18" name="Oval 17"/>
          <p:cNvSpPr/>
          <p:nvPr/>
        </p:nvSpPr>
        <p:spPr>
          <a:xfrm>
            <a:off x="6275696" y="4939352"/>
            <a:ext cx="7620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9" name="Straight Connector 58"/>
          <p:cNvCxnSpPr/>
          <p:nvPr/>
        </p:nvCxnSpPr>
        <p:spPr>
          <a:xfrm>
            <a:off x="381000" y="3048000"/>
            <a:ext cx="43434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Longitudinal layout (Option 1)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66725" y="1676400"/>
            <a:ext cx="6905625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66725" y="1524000"/>
            <a:ext cx="0" cy="1752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372350" y="1524000"/>
            <a:ext cx="0" cy="1752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590800" y="1371600"/>
            <a:ext cx="2261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15’660 (IC to IC plane)</a:t>
            </a:r>
            <a:endParaRPr lang="fr-FR" dirty="0"/>
          </a:p>
        </p:txBody>
      </p:sp>
      <p:sp>
        <p:nvSpPr>
          <p:cNvPr id="34" name="Oval 33"/>
          <p:cNvSpPr/>
          <p:nvPr/>
        </p:nvSpPr>
        <p:spPr>
          <a:xfrm>
            <a:off x="4375744" y="2639704"/>
            <a:ext cx="564555" cy="609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Oval 17"/>
          <p:cNvSpPr/>
          <p:nvPr/>
        </p:nvSpPr>
        <p:spPr>
          <a:xfrm>
            <a:off x="762000" y="2639704"/>
            <a:ext cx="551857" cy="609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1074087" y="2639704"/>
            <a:ext cx="3574113" cy="609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1228725" y="2555544"/>
            <a:ext cx="32766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870493" y="2262412"/>
            <a:ext cx="23205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10’600 (</a:t>
            </a:r>
            <a:r>
              <a:rPr lang="fr-FR" sz="1600" dirty="0" err="1" smtClean="0"/>
              <a:t>magnetic</a:t>
            </a:r>
            <a:r>
              <a:rPr lang="fr-FR" sz="1600" dirty="0" smtClean="0"/>
              <a:t> </a:t>
            </a:r>
            <a:r>
              <a:rPr lang="fr-FR" sz="1600" dirty="0" err="1" smtClean="0"/>
              <a:t>length</a:t>
            </a:r>
            <a:r>
              <a:rPr lang="fr-FR" sz="1600" dirty="0" smtClean="0"/>
              <a:t>)</a:t>
            </a:r>
            <a:endParaRPr lang="fr-FR" sz="1600" dirty="0"/>
          </a:p>
        </p:txBody>
      </p:sp>
      <p:grpSp>
        <p:nvGrpSpPr>
          <p:cNvPr id="36" name="Group 35"/>
          <p:cNvGrpSpPr/>
          <p:nvPr/>
        </p:nvGrpSpPr>
        <p:grpSpPr>
          <a:xfrm>
            <a:off x="1082148" y="2702256"/>
            <a:ext cx="3572733" cy="462888"/>
            <a:chOff x="2291823" y="2168856"/>
            <a:chExt cx="3572733" cy="462888"/>
          </a:xfrm>
        </p:grpSpPr>
        <p:sp>
          <p:nvSpPr>
            <p:cNvPr id="20" name="Rectangle 19"/>
            <p:cNvSpPr/>
            <p:nvPr/>
          </p:nvSpPr>
          <p:spPr>
            <a:xfrm>
              <a:off x="2438400" y="2174544"/>
              <a:ext cx="3276600" cy="457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2291823" y="2168856"/>
              <a:ext cx="152400" cy="457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712156" y="2174544"/>
              <a:ext cx="152400" cy="457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27" name="Straight Arrow Connector 26"/>
          <p:cNvCxnSpPr/>
          <p:nvPr/>
        </p:nvCxnSpPr>
        <p:spPr>
          <a:xfrm>
            <a:off x="1066800" y="2326944"/>
            <a:ext cx="356616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902438" y="2022144"/>
            <a:ext cx="21361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11’000 (magnet length)</a:t>
            </a:r>
            <a:endParaRPr lang="en-US" sz="1600" dirty="0"/>
          </a:p>
        </p:txBody>
      </p:sp>
      <p:cxnSp>
        <p:nvCxnSpPr>
          <p:cNvPr id="42" name="Straight Connector 41"/>
          <p:cNvCxnSpPr/>
          <p:nvPr/>
        </p:nvCxnSpPr>
        <p:spPr>
          <a:xfrm>
            <a:off x="752475" y="2895600"/>
            <a:ext cx="0" cy="8229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1076325" y="2895600"/>
            <a:ext cx="0" cy="8229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762000" y="3657600"/>
            <a:ext cx="3048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695325" y="3409950"/>
            <a:ext cx="4459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~225</a:t>
            </a:r>
            <a:endParaRPr lang="fr-FR" sz="1000" dirty="0"/>
          </a:p>
        </p:txBody>
      </p:sp>
      <p:cxnSp>
        <p:nvCxnSpPr>
          <p:cNvPr id="49" name="Straight Connector 48"/>
          <p:cNvCxnSpPr/>
          <p:nvPr/>
        </p:nvCxnSpPr>
        <p:spPr>
          <a:xfrm>
            <a:off x="463550" y="2971800"/>
            <a:ext cx="0" cy="8229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406400" y="3409950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250</a:t>
            </a:r>
            <a:endParaRPr lang="fr-FR" sz="1000" dirty="0"/>
          </a:p>
        </p:txBody>
      </p:sp>
      <p:cxnSp>
        <p:nvCxnSpPr>
          <p:cNvPr id="52" name="Straight Arrow Connector 51"/>
          <p:cNvCxnSpPr/>
          <p:nvPr/>
        </p:nvCxnSpPr>
        <p:spPr>
          <a:xfrm>
            <a:off x="457200" y="3657600"/>
            <a:ext cx="3048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4653714" y="2946400"/>
            <a:ext cx="0" cy="8229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4952164" y="2946400"/>
            <a:ext cx="0" cy="8229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4634664" y="3460750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225</a:t>
            </a:r>
            <a:endParaRPr lang="fr-FR" sz="1000" dirty="0"/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4660900" y="3695700"/>
            <a:ext cx="3048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Group 71"/>
          <p:cNvGrpSpPr/>
          <p:nvPr/>
        </p:nvGrpSpPr>
        <p:grpSpPr>
          <a:xfrm>
            <a:off x="939800" y="2959100"/>
            <a:ext cx="228600" cy="215900"/>
            <a:chOff x="5105400" y="4318000"/>
            <a:chExt cx="228600" cy="215900"/>
          </a:xfrm>
        </p:grpSpPr>
        <p:cxnSp>
          <p:nvCxnSpPr>
            <p:cNvPr id="61" name="Straight Connector 60"/>
            <p:cNvCxnSpPr/>
            <p:nvPr/>
          </p:nvCxnSpPr>
          <p:spPr>
            <a:xfrm>
              <a:off x="5143500" y="4318000"/>
              <a:ext cx="152400" cy="21590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flipV="1">
              <a:off x="5105400" y="4343400"/>
              <a:ext cx="228600" cy="15240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3" name="Freeform 72"/>
          <p:cNvSpPr/>
          <p:nvPr/>
        </p:nvSpPr>
        <p:spPr>
          <a:xfrm>
            <a:off x="4622800" y="3048000"/>
            <a:ext cx="330200" cy="152400"/>
          </a:xfrm>
          <a:custGeom>
            <a:avLst/>
            <a:gdLst>
              <a:gd name="connsiteX0" fmla="*/ 0 w 444500"/>
              <a:gd name="connsiteY0" fmla="*/ 21167 h 317500"/>
              <a:gd name="connsiteX1" fmla="*/ 139700 w 444500"/>
              <a:gd name="connsiteY1" fmla="*/ 33867 h 317500"/>
              <a:gd name="connsiteX2" fmla="*/ 114300 w 444500"/>
              <a:gd name="connsiteY2" fmla="*/ 224367 h 317500"/>
              <a:gd name="connsiteX3" fmla="*/ 177800 w 444500"/>
              <a:gd name="connsiteY3" fmla="*/ 300567 h 317500"/>
              <a:gd name="connsiteX4" fmla="*/ 241300 w 444500"/>
              <a:gd name="connsiteY4" fmla="*/ 122767 h 317500"/>
              <a:gd name="connsiteX5" fmla="*/ 279400 w 444500"/>
              <a:gd name="connsiteY5" fmla="*/ 21167 h 317500"/>
              <a:gd name="connsiteX6" fmla="*/ 444500 w 444500"/>
              <a:gd name="connsiteY6" fmla="*/ 8467 h 31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4500" h="317500">
                <a:moveTo>
                  <a:pt x="0" y="21167"/>
                </a:moveTo>
                <a:cubicBezTo>
                  <a:pt x="60325" y="10583"/>
                  <a:pt x="120650" y="0"/>
                  <a:pt x="139700" y="33867"/>
                </a:cubicBezTo>
                <a:cubicBezTo>
                  <a:pt x="158750" y="67734"/>
                  <a:pt x="107950" y="179917"/>
                  <a:pt x="114300" y="224367"/>
                </a:cubicBezTo>
                <a:cubicBezTo>
                  <a:pt x="120650" y="268817"/>
                  <a:pt x="156633" y="317500"/>
                  <a:pt x="177800" y="300567"/>
                </a:cubicBezTo>
                <a:cubicBezTo>
                  <a:pt x="198967" y="283634"/>
                  <a:pt x="224367" y="169334"/>
                  <a:pt x="241300" y="122767"/>
                </a:cubicBezTo>
                <a:cubicBezTo>
                  <a:pt x="258233" y="76200"/>
                  <a:pt x="245533" y="40217"/>
                  <a:pt x="279400" y="21167"/>
                </a:cubicBezTo>
                <a:cubicBezTo>
                  <a:pt x="313267" y="2117"/>
                  <a:pt x="378883" y="5292"/>
                  <a:pt x="444500" y="8467"/>
                </a:cubicBezTo>
              </a:path>
            </a:pathLst>
          </a:cu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5" name="Straight Connector 74"/>
          <p:cNvCxnSpPr/>
          <p:nvPr/>
        </p:nvCxnSpPr>
        <p:spPr>
          <a:xfrm flipV="1">
            <a:off x="4876800" y="3048000"/>
            <a:ext cx="2590800" cy="127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ectangle 81"/>
          <p:cNvSpPr/>
          <p:nvPr/>
        </p:nvSpPr>
        <p:spPr>
          <a:xfrm>
            <a:off x="4940300" y="3009900"/>
            <a:ext cx="2286000" cy="914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4" name="Rectangle 83"/>
          <p:cNvSpPr/>
          <p:nvPr/>
        </p:nvSpPr>
        <p:spPr>
          <a:xfrm>
            <a:off x="495300" y="2895600"/>
            <a:ext cx="6883400" cy="4571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5" name="Rectangle 84"/>
          <p:cNvSpPr/>
          <p:nvPr/>
        </p:nvSpPr>
        <p:spPr>
          <a:xfrm>
            <a:off x="5283200" y="2806700"/>
            <a:ext cx="1676400" cy="152400"/>
          </a:xfrm>
          <a:prstGeom prst="rect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6" name="Straight Arrow Connector 85"/>
          <p:cNvCxnSpPr/>
          <p:nvPr/>
        </p:nvCxnSpPr>
        <p:spPr>
          <a:xfrm>
            <a:off x="5270500" y="2579132"/>
            <a:ext cx="1651000" cy="11668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5194300" y="2260600"/>
            <a:ext cx="18060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3’000 ? (</a:t>
            </a:r>
            <a:r>
              <a:rPr lang="fr-FR" sz="1600" dirty="0" err="1" smtClean="0"/>
              <a:t>collimator</a:t>
            </a:r>
            <a:r>
              <a:rPr lang="fr-FR" sz="1600" dirty="0" smtClean="0"/>
              <a:t>)</a:t>
            </a:r>
            <a:endParaRPr lang="fr-FR" sz="1600" dirty="0"/>
          </a:p>
        </p:txBody>
      </p:sp>
      <p:cxnSp>
        <p:nvCxnSpPr>
          <p:cNvPr id="89" name="Straight Arrow Connector 88"/>
          <p:cNvCxnSpPr/>
          <p:nvPr/>
        </p:nvCxnSpPr>
        <p:spPr>
          <a:xfrm>
            <a:off x="762000" y="2057400"/>
            <a:ext cx="41148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1597638" y="1752600"/>
            <a:ext cx="17845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11’450 (CM length)</a:t>
            </a:r>
            <a:endParaRPr lang="en-US" sz="1600" dirty="0"/>
          </a:p>
        </p:txBody>
      </p:sp>
      <p:sp>
        <p:nvSpPr>
          <p:cNvPr id="92" name="Rectangle 91"/>
          <p:cNvSpPr/>
          <p:nvPr/>
        </p:nvSpPr>
        <p:spPr>
          <a:xfrm>
            <a:off x="584200" y="3009900"/>
            <a:ext cx="182880" cy="914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5" name="TextBox 94"/>
          <p:cNvSpPr txBox="1"/>
          <p:nvPr/>
        </p:nvSpPr>
        <p:spPr>
          <a:xfrm>
            <a:off x="4953000" y="3474879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FF0000"/>
                </a:solidFill>
              </a:rPr>
              <a:t>480</a:t>
            </a:r>
            <a:endParaRPr lang="fr-FR" sz="1000" dirty="0">
              <a:solidFill>
                <a:srgbClr val="FF0000"/>
              </a:solidFill>
            </a:endParaRPr>
          </a:p>
        </p:txBody>
      </p:sp>
      <p:cxnSp>
        <p:nvCxnSpPr>
          <p:cNvPr id="96" name="Straight Arrow Connector 95"/>
          <p:cNvCxnSpPr/>
          <p:nvPr/>
        </p:nvCxnSpPr>
        <p:spPr>
          <a:xfrm>
            <a:off x="4979236" y="3709829"/>
            <a:ext cx="3048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/>
          <p:cNvSpPr txBox="1"/>
          <p:nvPr/>
        </p:nvSpPr>
        <p:spPr>
          <a:xfrm>
            <a:off x="7009564" y="3517900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FF0000"/>
                </a:solidFill>
              </a:rPr>
              <a:t>480</a:t>
            </a:r>
            <a:endParaRPr lang="fr-FR" sz="1000" dirty="0">
              <a:solidFill>
                <a:srgbClr val="FF0000"/>
              </a:solidFill>
            </a:endParaRPr>
          </a:p>
        </p:txBody>
      </p:sp>
      <p:cxnSp>
        <p:nvCxnSpPr>
          <p:cNvPr id="98" name="Straight Arrow Connector 97"/>
          <p:cNvCxnSpPr/>
          <p:nvPr/>
        </p:nvCxnSpPr>
        <p:spPr>
          <a:xfrm>
            <a:off x="6947736" y="3752850"/>
            <a:ext cx="4572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>
            <a:off x="5282364" y="2946400"/>
            <a:ext cx="0" cy="8229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>
            <a:off x="6959600" y="2971800"/>
            <a:ext cx="0" cy="8229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7378700" y="2959100"/>
            <a:ext cx="0" cy="8229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Rectangle 103"/>
          <p:cNvSpPr/>
          <p:nvPr/>
        </p:nvSpPr>
        <p:spPr>
          <a:xfrm>
            <a:off x="495300" y="2692400"/>
            <a:ext cx="6883400" cy="4571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5" name="TextBox 104"/>
          <p:cNvSpPr txBox="1"/>
          <p:nvPr/>
        </p:nvSpPr>
        <p:spPr>
          <a:xfrm>
            <a:off x="7619853" y="2514600"/>
            <a:ext cx="1295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beam</a:t>
            </a:r>
            <a:r>
              <a:rPr lang="fr-FR" dirty="0" smtClean="0"/>
              <a:t> tubes</a:t>
            </a:r>
            <a:endParaRPr lang="fr-FR" dirty="0"/>
          </a:p>
        </p:txBody>
      </p:sp>
      <p:sp>
        <p:nvSpPr>
          <p:cNvPr id="106" name="TextBox 105"/>
          <p:cNvSpPr txBox="1"/>
          <p:nvPr/>
        </p:nvSpPr>
        <p:spPr>
          <a:xfrm>
            <a:off x="7389777" y="2133600"/>
            <a:ext cx="16780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Line X (</a:t>
            </a:r>
            <a:r>
              <a:rPr lang="fr-FR" dirty="0" err="1" smtClean="0"/>
              <a:t>H.exch</a:t>
            </a:r>
            <a:r>
              <a:rPr lang="fr-FR" dirty="0" smtClean="0"/>
              <a:t>.) </a:t>
            </a:r>
            <a:endParaRPr lang="fr-FR" dirty="0"/>
          </a:p>
        </p:txBody>
      </p:sp>
      <p:cxnSp>
        <p:nvCxnSpPr>
          <p:cNvPr id="108" name="Straight Connector 107"/>
          <p:cNvCxnSpPr/>
          <p:nvPr/>
        </p:nvCxnSpPr>
        <p:spPr>
          <a:xfrm flipH="1">
            <a:off x="7416800" y="2425700"/>
            <a:ext cx="165100" cy="2768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 flipH="1">
            <a:off x="7391400" y="2743200"/>
            <a:ext cx="228600" cy="1244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Box 110"/>
          <p:cNvSpPr txBox="1"/>
          <p:nvPr/>
        </p:nvSpPr>
        <p:spPr>
          <a:xfrm>
            <a:off x="7432334" y="3124200"/>
            <a:ext cx="12202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/>
              <a:t>Line M </a:t>
            </a:r>
          </a:p>
          <a:p>
            <a:pPr algn="ctr"/>
            <a:r>
              <a:rPr lang="fr-FR" dirty="0" smtClean="0"/>
              <a:t>(</a:t>
            </a:r>
            <a:r>
              <a:rPr lang="fr-FR" dirty="0" err="1" smtClean="0"/>
              <a:t>B.Bar</a:t>
            </a:r>
            <a:r>
              <a:rPr lang="fr-FR" dirty="0" smtClean="0"/>
              <a:t> line)</a:t>
            </a:r>
            <a:endParaRPr lang="fr-FR" dirty="0"/>
          </a:p>
        </p:txBody>
      </p:sp>
      <p:cxnSp>
        <p:nvCxnSpPr>
          <p:cNvPr id="112" name="Straight Connector 111"/>
          <p:cNvCxnSpPr/>
          <p:nvPr/>
        </p:nvCxnSpPr>
        <p:spPr>
          <a:xfrm flipH="1" flipV="1">
            <a:off x="7251700" y="3081020"/>
            <a:ext cx="393700" cy="2209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0" y="6477000"/>
            <a:ext cx="3776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Note: no </a:t>
            </a:r>
            <a:r>
              <a:rPr lang="fr-FR" dirty="0" err="1" smtClean="0"/>
              <a:t>space</a:t>
            </a:r>
            <a:r>
              <a:rPr lang="fr-FR" dirty="0" smtClean="0"/>
              <a:t> </a:t>
            </a:r>
            <a:r>
              <a:rPr lang="fr-FR" dirty="0" err="1" smtClean="0"/>
              <a:t>included</a:t>
            </a:r>
            <a:r>
              <a:rPr lang="fr-FR" dirty="0" smtClean="0"/>
              <a:t> for correctors</a:t>
            </a:r>
            <a:endParaRPr lang="fr-FR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9" name="Straight Connector 58"/>
          <p:cNvCxnSpPr/>
          <p:nvPr/>
        </p:nvCxnSpPr>
        <p:spPr>
          <a:xfrm>
            <a:off x="381000" y="3048000"/>
            <a:ext cx="42120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Longitudinal layout (Option 2)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66725" y="1676400"/>
            <a:ext cx="6905625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66725" y="1524000"/>
            <a:ext cx="0" cy="1752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372350" y="1524000"/>
            <a:ext cx="0" cy="1752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590800" y="1371600"/>
            <a:ext cx="2261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15’660 (IC to IC plane)</a:t>
            </a:r>
            <a:endParaRPr lang="fr-FR" dirty="0"/>
          </a:p>
        </p:txBody>
      </p:sp>
      <p:sp>
        <p:nvSpPr>
          <p:cNvPr id="34" name="Oval 33"/>
          <p:cNvSpPr/>
          <p:nvPr/>
        </p:nvSpPr>
        <p:spPr>
          <a:xfrm>
            <a:off x="4232869" y="2639704"/>
            <a:ext cx="564555" cy="609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Oval 17"/>
          <p:cNvSpPr/>
          <p:nvPr/>
        </p:nvSpPr>
        <p:spPr>
          <a:xfrm>
            <a:off x="762000" y="2639704"/>
            <a:ext cx="551857" cy="609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1074087" y="2639704"/>
            <a:ext cx="3421713" cy="609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1181100" y="2555544"/>
            <a:ext cx="146304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524000" y="2286000"/>
            <a:ext cx="6527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5’300</a:t>
            </a:r>
            <a:endParaRPr lang="fr-FR" sz="1600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1066800" y="2326944"/>
            <a:ext cx="164592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447800" y="2023646"/>
            <a:ext cx="6527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5’700</a:t>
            </a:r>
            <a:endParaRPr lang="en-US" sz="1600" dirty="0"/>
          </a:p>
        </p:txBody>
      </p:sp>
      <p:cxnSp>
        <p:nvCxnSpPr>
          <p:cNvPr id="42" name="Straight Connector 41"/>
          <p:cNvCxnSpPr/>
          <p:nvPr/>
        </p:nvCxnSpPr>
        <p:spPr>
          <a:xfrm>
            <a:off x="752475" y="2895600"/>
            <a:ext cx="0" cy="8229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1076325" y="2895600"/>
            <a:ext cx="0" cy="8229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762000" y="3657600"/>
            <a:ext cx="3048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695325" y="3409950"/>
            <a:ext cx="4459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~225</a:t>
            </a:r>
            <a:endParaRPr lang="fr-FR" sz="1000" dirty="0"/>
          </a:p>
        </p:txBody>
      </p:sp>
      <p:cxnSp>
        <p:nvCxnSpPr>
          <p:cNvPr id="49" name="Straight Connector 48"/>
          <p:cNvCxnSpPr/>
          <p:nvPr/>
        </p:nvCxnSpPr>
        <p:spPr>
          <a:xfrm>
            <a:off x="463550" y="2971800"/>
            <a:ext cx="0" cy="8229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406400" y="3409950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250</a:t>
            </a:r>
            <a:endParaRPr lang="fr-FR" sz="1000" dirty="0"/>
          </a:p>
        </p:txBody>
      </p:sp>
      <p:cxnSp>
        <p:nvCxnSpPr>
          <p:cNvPr id="52" name="Straight Arrow Connector 51"/>
          <p:cNvCxnSpPr/>
          <p:nvPr/>
        </p:nvCxnSpPr>
        <p:spPr>
          <a:xfrm>
            <a:off x="457200" y="3657600"/>
            <a:ext cx="3048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4501314" y="2946400"/>
            <a:ext cx="0" cy="8229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4799764" y="2946400"/>
            <a:ext cx="0" cy="8229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4482264" y="3460750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225</a:t>
            </a:r>
            <a:endParaRPr lang="fr-FR" sz="1000" dirty="0"/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4508500" y="3695700"/>
            <a:ext cx="3048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Freeform 72"/>
          <p:cNvSpPr/>
          <p:nvPr/>
        </p:nvSpPr>
        <p:spPr>
          <a:xfrm>
            <a:off x="4489450" y="3048000"/>
            <a:ext cx="330200" cy="152400"/>
          </a:xfrm>
          <a:custGeom>
            <a:avLst/>
            <a:gdLst>
              <a:gd name="connsiteX0" fmla="*/ 0 w 444500"/>
              <a:gd name="connsiteY0" fmla="*/ 21167 h 317500"/>
              <a:gd name="connsiteX1" fmla="*/ 139700 w 444500"/>
              <a:gd name="connsiteY1" fmla="*/ 33867 h 317500"/>
              <a:gd name="connsiteX2" fmla="*/ 114300 w 444500"/>
              <a:gd name="connsiteY2" fmla="*/ 224367 h 317500"/>
              <a:gd name="connsiteX3" fmla="*/ 177800 w 444500"/>
              <a:gd name="connsiteY3" fmla="*/ 300567 h 317500"/>
              <a:gd name="connsiteX4" fmla="*/ 241300 w 444500"/>
              <a:gd name="connsiteY4" fmla="*/ 122767 h 317500"/>
              <a:gd name="connsiteX5" fmla="*/ 279400 w 444500"/>
              <a:gd name="connsiteY5" fmla="*/ 21167 h 317500"/>
              <a:gd name="connsiteX6" fmla="*/ 444500 w 444500"/>
              <a:gd name="connsiteY6" fmla="*/ 8467 h 31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4500" h="317500">
                <a:moveTo>
                  <a:pt x="0" y="21167"/>
                </a:moveTo>
                <a:cubicBezTo>
                  <a:pt x="60325" y="10583"/>
                  <a:pt x="120650" y="0"/>
                  <a:pt x="139700" y="33867"/>
                </a:cubicBezTo>
                <a:cubicBezTo>
                  <a:pt x="158750" y="67734"/>
                  <a:pt x="107950" y="179917"/>
                  <a:pt x="114300" y="224367"/>
                </a:cubicBezTo>
                <a:cubicBezTo>
                  <a:pt x="120650" y="268817"/>
                  <a:pt x="156633" y="317500"/>
                  <a:pt x="177800" y="300567"/>
                </a:cubicBezTo>
                <a:cubicBezTo>
                  <a:pt x="198967" y="283634"/>
                  <a:pt x="224367" y="169334"/>
                  <a:pt x="241300" y="122767"/>
                </a:cubicBezTo>
                <a:cubicBezTo>
                  <a:pt x="258233" y="76200"/>
                  <a:pt x="245533" y="40217"/>
                  <a:pt x="279400" y="21167"/>
                </a:cubicBezTo>
                <a:cubicBezTo>
                  <a:pt x="313267" y="2117"/>
                  <a:pt x="378883" y="5292"/>
                  <a:pt x="444500" y="8467"/>
                </a:cubicBezTo>
              </a:path>
            </a:pathLst>
          </a:cu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5" name="Straight Connector 74"/>
          <p:cNvCxnSpPr/>
          <p:nvPr/>
        </p:nvCxnSpPr>
        <p:spPr>
          <a:xfrm flipV="1">
            <a:off x="4791075" y="3048000"/>
            <a:ext cx="2676525" cy="127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ectangle 81"/>
          <p:cNvSpPr/>
          <p:nvPr/>
        </p:nvSpPr>
        <p:spPr>
          <a:xfrm>
            <a:off x="4816474" y="3028950"/>
            <a:ext cx="2498725" cy="4571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4" name="Rectangle 83"/>
          <p:cNvSpPr/>
          <p:nvPr/>
        </p:nvSpPr>
        <p:spPr>
          <a:xfrm>
            <a:off x="495300" y="2895600"/>
            <a:ext cx="6883400" cy="4571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5" name="Rectangle 84"/>
          <p:cNvSpPr/>
          <p:nvPr/>
        </p:nvSpPr>
        <p:spPr>
          <a:xfrm>
            <a:off x="5283200" y="2806700"/>
            <a:ext cx="1676400" cy="152400"/>
          </a:xfrm>
          <a:prstGeom prst="rect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6" name="Straight Arrow Connector 85"/>
          <p:cNvCxnSpPr/>
          <p:nvPr/>
        </p:nvCxnSpPr>
        <p:spPr>
          <a:xfrm>
            <a:off x="5270500" y="2579132"/>
            <a:ext cx="1651000" cy="11668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5194300" y="2260600"/>
            <a:ext cx="18375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3’000 ? (</a:t>
            </a:r>
            <a:r>
              <a:rPr lang="fr-FR" sz="1600" dirty="0" err="1" smtClean="0"/>
              <a:t>collimator</a:t>
            </a:r>
            <a:r>
              <a:rPr lang="fr-FR" sz="1600" dirty="0" smtClean="0"/>
              <a:t>)</a:t>
            </a:r>
            <a:endParaRPr lang="fr-FR" sz="1600" dirty="0"/>
          </a:p>
        </p:txBody>
      </p:sp>
      <p:cxnSp>
        <p:nvCxnSpPr>
          <p:cNvPr id="89" name="Straight Arrow Connector 88"/>
          <p:cNvCxnSpPr/>
          <p:nvPr/>
        </p:nvCxnSpPr>
        <p:spPr>
          <a:xfrm flipV="1">
            <a:off x="838200" y="2047876"/>
            <a:ext cx="3962400" cy="9524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2025409" y="1752600"/>
            <a:ext cx="17845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11’950</a:t>
            </a:r>
            <a:r>
              <a:rPr lang="en-US" sz="1600" dirty="0" smtClean="0"/>
              <a:t> (CM length)</a:t>
            </a:r>
            <a:endParaRPr lang="en-US" sz="1600" dirty="0"/>
          </a:p>
        </p:txBody>
      </p:sp>
      <p:sp>
        <p:nvSpPr>
          <p:cNvPr id="92" name="Rectangle 91"/>
          <p:cNvSpPr/>
          <p:nvPr/>
        </p:nvSpPr>
        <p:spPr>
          <a:xfrm>
            <a:off x="584200" y="3009900"/>
            <a:ext cx="182880" cy="548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5" name="TextBox 94"/>
          <p:cNvSpPr txBox="1"/>
          <p:nvPr/>
        </p:nvSpPr>
        <p:spPr>
          <a:xfrm>
            <a:off x="4876800" y="3429000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FF0000"/>
                </a:solidFill>
              </a:rPr>
              <a:t>230</a:t>
            </a:r>
            <a:endParaRPr lang="fr-FR" sz="1000" dirty="0">
              <a:solidFill>
                <a:srgbClr val="FF0000"/>
              </a:solidFill>
            </a:endParaRPr>
          </a:p>
        </p:txBody>
      </p:sp>
      <p:cxnSp>
        <p:nvCxnSpPr>
          <p:cNvPr id="96" name="Straight Arrow Connector 95"/>
          <p:cNvCxnSpPr/>
          <p:nvPr/>
        </p:nvCxnSpPr>
        <p:spPr>
          <a:xfrm>
            <a:off x="4817311" y="3709829"/>
            <a:ext cx="4572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/>
          <p:cNvSpPr txBox="1"/>
          <p:nvPr/>
        </p:nvSpPr>
        <p:spPr>
          <a:xfrm>
            <a:off x="7009564" y="3517900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FF0000"/>
                </a:solidFill>
              </a:rPr>
              <a:t>230</a:t>
            </a:r>
            <a:endParaRPr lang="fr-FR" sz="1000" dirty="0">
              <a:solidFill>
                <a:srgbClr val="FF0000"/>
              </a:solidFill>
            </a:endParaRPr>
          </a:p>
        </p:txBody>
      </p:sp>
      <p:cxnSp>
        <p:nvCxnSpPr>
          <p:cNvPr id="98" name="Straight Arrow Connector 97"/>
          <p:cNvCxnSpPr/>
          <p:nvPr/>
        </p:nvCxnSpPr>
        <p:spPr>
          <a:xfrm>
            <a:off x="6947736" y="3752850"/>
            <a:ext cx="4572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>
            <a:off x="5282364" y="2946400"/>
            <a:ext cx="0" cy="8229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>
            <a:off x="6959600" y="2971800"/>
            <a:ext cx="0" cy="8229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7378700" y="2959100"/>
            <a:ext cx="0" cy="8229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Rectangle 103"/>
          <p:cNvSpPr/>
          <p:nvPr/>
        </p:nvSpPr>
        <p:spPr>
          <a:xfrm>
            <a:off x="495300" y="2692400"/>
            <a:ext cx="6883400" cy="4571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5" name="TextBox 104"/>
          <p:cNvSpPr txBox="1"/>
          <p:nvPr/>
        </p:nvSpPr>
        <p:spPr>
          <a:xfrm>
            <a:off x="7619853" y="2514600"/>
            <a:ext cx="1295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beam</a:t>
            </a:r>
            <a:r>
              <a:rPr lang="fr-FR" dirty="0" smtClean="0"/>
              <a:t> tubes</a:t>
            </a:r>
            <a:endParaRPr lang="fr-FR" dirty="0"/>
          </a:p>
        </p:txBody>
      </p:sp>
      <p:sp>
        <p:nvSpPr>
          <p:cNvPr id="106" name="TextBox 105"/>
          <p:cNvSpPr txBox="1"/>
          <p:nvPr/>
        </p:nvSpPr>
        <p:spPr>
          <a:xfrm>
            <a:off x="7389777" y="2133600"/>
            <a:ext cx="16780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Line X (</a:t>
            </a:r>
            <a:r>
              <a:rPr lang="fr-FR" dirty="0" err="1" smtClean="0"/>
              <a:t>H.exch</a:t>
            </a:r>
            <a:r>
              <a:rPr lang="fr-FR" dirty="0" smtClean="0"/>
              <a:t>.) </a:t>
            </a:r>
            <a:endParaRPr lang="fr-FR" dirty="0"/>
          </a:p>
        </p:txBody>
      </p:sp>
      <p:cxnSp>
        <p:nvCxnSpPr>
          <p:cNvPr id="108" name="Straight Connector 107"/>
          <p:cNvCxnSpPr/>
          <p:nvPr/>
        </p:nvCxnSpPr>
        <p:spPr>
          <a:xfrm flipH="1">
            <a:off x="7416800" y="2425700"/>
            <a:ext cx="165100" cy="2768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 flipH="1">
            <a:off x="7391400" y="2743200"/>
            <a:ext cx="228600" cy="1244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Box 110"/>
          <p:cNvSpPr txBox="1"/>
          <p:nvPr/>
        </p:nvSpPr>
        <p:spPr>
          <a:xfrm>
            <a:off x="7432334" y="3124200"/>
            <a:ext cx="12202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/>
              <a:t>Line M </a:t>
            </a:r>
          </a:p>
          <a:p>
            <a:pPr algn="ctr"/>
            <a:r>
              <a:rPr lang="fr-FR" dirty="0" smtClean="0"/>
              <a:t>(</a:t>
            </a:r>
            <a:r>
              <a:rPr lang="fr-FR" dirty="0" err="1" smtClean="0"/>
              <a:t>B.Bar</a:t>
            </a:r>
            <a:r>
              <a:rPr lang="fr-FR" dirty="0" smtClean="0"/>
              <a:t> line)</a:t>
            </a:r>
            <a:endParaRPr lang="fr-FR" dirty="0"/>
          </a:p>
        </p:txBody>
      </p:sp>
      <p:cxnSp>
        <p:nvCxnSpPr>
          <p:cNvPr id="112" name="Straight Connector 111"/>
          <p:cNvCxnSpPr/>
          <p:nvPr/>
        </p:nvCxnSpPr>
        <p:spPr>
          <a:xfrm flipH="1" flipV="1">
            <a:off x="7251700" y="3081020"/>
            <a:ext cx="393700" cy="2209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2812214" y="3076575"/>
            <a:ext cx="0" cy="8229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2751889" y="3086100"/>
            <a:ext cx="0" cy="8229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2743200" y="3505200"/>
            <a:ext cx="4459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~</a:t>
            </a:r>
            <a:r>
              <a:rPr lang="fr-FR" sz="1000" dirty="0" smtClean="0">
                <a:solidFill>
                  <a:srgbClr val="FF0000"/>
                </a:solidFill>
              </a:rPr>
              <a:t>100</a:t>
            </a:r>
            <a:endParaRPr lang="fr-FR" sz="1000" dirty="0">
              <a:solidFill>
                <a:srgbClr val="FF0000"/>
              </a:solidFill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 flipV="1">
            <a:off x="1943100" y="3057525"/>
            <a:ext cx="2590800" cy="127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7" name="Group 35"/>
          <p:cNvGrpSpPr/>
          <p:nvPr/>
        </p:nvGrpSpPr>
        <p:grpSpPr>
          <a:xfrm>
            <a:off x="2819400" y="2695575"/>
            <a:ext cx="1661052" cy="462888"/>
            <a:chOff x="2291823" y="2168856"/>
            <a:chExt cx="3572733" cy="462888"/>
          </a:xfrm>
        </p:grpSpPr>
        <p:sp>
          <p:nvSpPr>
            <p:cNvPr id="58" name="Rectangle 57"/>
            <p:cNvSpPr/>
            <p:nvPr/>
          </p:nvSpPr>
          <p:spPr>
            <a:xfrm>
              <a:off x="2438400" y="2174544"/>
              <a:ext cx="3276600" cy="457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2291823" y="2168856"/>
              <a:ext cx="152400" cy="457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712156" y="2174544"/>
              <a:ext cx="152400" cy="457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" name="Group 35"/>
          <p:cNvGrpSpPr/>
          <p:nvPr/>
        </p:nvGrpSpPr>
        <p:grpSpPr>
          <a:xfrm>
            <a:off x="1082149" y="2702256"/>
            <a:ext cx="1661052" cy="462888"/>
            <a:chOff x="2291823" y="2168856"/>
            <a:chExt cx="3572733" cy="462888"/>
          </a:xfrm>
        </p:grpSpPr>
        <p:sp>
          <p:nvSpPr>
            <p:cNvPr id="20" name="Rectangle 19"/>
            <p:cNvSpPr/>
            <p:nvPr/>
          </p:nvSpPr>
          <p:spPr>
            <a:xfrm>
              <a:off x="2438400" y="2174544"/>
              <a:ext cx="3276600" cy="457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2291823" y="2168856"/>
              <a:ext cx="152400" cy="457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712156" y="2174544"/>
              <a:ext cx="152400" cy="457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" name="Group 71"/>
          <p:cNvGrpSpPr/>
          <p:nvPr/>
        </p:nvGrpSpPr>
        <p:grpSpPr>
          <a:xfrm>
            <a:off x="939800" y="2959100"/>
            <a:ext cx="228600" cy="215900"/>
            <a:chOff x="5105400" y="4318000"/>
            <a:chExt cx="228600" cy="215900"/>
          </a:xfrm>
        </p:grpSpPr>
        <p:cxnSp>
          <p:nvCxnSpPr>
            <p:cNvPr id="61" name="Straight Connector 60"/>
            <p:cNvCxnSpPr/>
            <p:nvPr/>
          </p:nvCxnSpPr>
          <p:spPr>
            <a:xfrm>
              <a:off x="5143500" y="4318000"/>
              <a:ext cx="152400" cy="21590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flipV="1">
              <a:off x="5105400" y="4343400"/>
              <a:ext cx="228600" cy="15240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0" name="Straight Arrow Connector 69"/>
          <p:cNvCxnSpPr/>
          <p:nvPr/>
        </p:nvCxnSpPr>
        <p:spPr>
          <a:xfrm>
            <a:off x="2447925" y="3724275"/>
            <a:ext cx="304800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 flipH="1">
            <a:off x="2819400" y="3724275"/>
            <a:ext cx="304800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2466975" y="3724275"/>
            <a:ext cx="5334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>
            <a:off x="2907030" y="2551198"/>
            <a:ext cx="146304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3249930" y="2281654"/>
            <a:ext cx="6527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5’300</a:t>
            </a:r>
            <a:endParaRPr lang="fr-FR" sz="1600" dirty="0"/>
          </a:p>
        </p:txBody>
      </p:sp>
      <p:cxnSp>
        <p:nvCxnSpPr>
          <p:cNvPr id="93" name="Straight Arrow Connector 92"/>
          <p:cNvCxnSpPr/>
          <p:nvPr/>
        </p:nvCxnSpPr>
        <p:spPr>
          <a:xfrm>
            <a:off x="2802255" y="2322598"/>
            <a:ext cx="164592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/>
          <p:cNvSpPr txBox="1"/>
          <p:nvPr/>
        </p:nvSpPr>
        <p:spPr>
          <a:xfrm>
            <a:off x="3173730" y="2019300"/>
            <a:ext cx="6527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5’700</a:t>
            </a:r>
            <a:endParaRPr lang="en-US" sz="1600" dirty="0"/>
          </a:p>
        </p:txBody>
      </p:sp>
      <p:sp>
        <p:nvSpPr>
          <p:cNvPr id="114" name="TextBox 113"/>
          <p:cNvSpPr txBox="1"/>
          <p:nvPr/>
        </p:nvSpPr>
        <p:spPr>
          <a:xfrm>
            <a:off x="533400" y="4419600"/>
            <a:ext cx="5268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CM </a:t>
            </a:r>
            <a:r>
              <a:rPr lang="fr-FR" dirty="0" err="1" smtClean="0"/>
              <a:t>is</a:t>
            </a:r>
            <a:r>
              <a:rPr lang="fr-FR" dirty="0" smtClean="0"/>
              <a:t> 500 mm longer (2 end plates+</a:t>
            </a:r>
            <a:r>
              <a:rPr lang="fr-FR" dirty="0" err="1" smtClean="0"/>
              <a:t>connection</a:t>
            </a:r>
            <a:r>
              <a:rPr lang="fr-FR" dirty="0" smtClean="0"/>
              <a:t> </a:t>
            </a:r>
            <a:r>
              <a:rPr lang="fr-FR" dirty="0" err="1" smtClean="0"/>
              <a:t>space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74" name="TextBox 73"/>
          <p:cNvSpPr txBox="1"/>
          <p:nvPr/>
        </p:nvSpPr>
        <p:spPr>
          <a:xfrm>
            <a:off x="0" y="6477000"/>
            <a:ext cx="3776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Note: no </a:t>
            </a:r>
            <a:r>
              <a:rPr lang="fr-FR" dirty="0" err="1" smtClean="0"/>
              <a:t>space</a:t>
            </a:r>
            <a:r>
              <a:rPr lang="fr-FR" dirty="0" smtClean="0"/>
              <a:t> </a:t>
            </a:r>
            <a:r>
              <a:rPr lang="fr-FR" dirty="0" err="1" smtClean="0"/>
              <a:t>included</a:t>
            </a:r>
            <a:r>
              <a:rPr lang="fr-FR" dirty="0" smtClean="0"/>
              <a:t> for correctors</a:t>
            </a:r>
            <a:endParaRPr lang="fr-FR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Longitudinal layout (Option 3)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66725" y="1676400"/>
            <a:ext cx="7000875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66725" y="1524000"/>
            <a:ext cx="0" cy="1752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439025" y="1524000"/>
            <a:ext cx="0" cy="1752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590800" y="1371600"/>
            <a:ext cx="2261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15’660 (IC to IC plane)</a:t>
            </a:r>
            <a:endParaRPr lang="fr-FR" dirty="0"/>
          </a:p>
        </p:txBody>
      </p:sp>
      <p:sp>
        <p:nvSpPr>
          <p:cNvPr id="34" name="Oval 33"/>
          <p:cNvSpPr/>
          <p:nvPr/>
        </p:nvSpPr>
        <p:spPr>
          <a:xfrm>
            <a:off x="2438400" y="2639704"/>
            <a:ext cx="564555" cy="609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Oval 17"/>
          <p:cNvSpPr/>
          <p:nvPr/>
        </p:nvSpPr>
        <p:spPr>
          <a:xfrm>
            <a:off x="762000" y="2639704"/>
            <a:ext cx="551857" cy="609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1074087" y="2639704"/>
            <a:ext cx="1669113" cy="609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1181100" y="2555544"/>
            <a:ext cx="146304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524000" y="2286000"/>
            <a:ext cx="6527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5’300</a:t>
            </a:r>
            <a:endParaRPr lang="fr-FR" sz="1600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1066800" y="2326944"/>
            <a:ext cx="164592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447800" y="2023646"/>
            <a:ext cx="6527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5’700</a:t>
            </a:r>
            <a:endParaRPr lang="en-US" sz="1600" dirty="0"/>
          </a:p>
        </p:txBody>
      </p:sp>
      <p:cxnSp>
        <p:nvCxnSpPr>
          <p:cNvPr id="42" name="Straight Connector 41"/>
          <p:cNvCxnSpPr/>
          <p:nvPr/>
        </p:nvCxnSpPr>
        <p:spPr>
          <a:xfrm>
            <a:off x="752475" y="2895600"/>
            <a:ext cx="0" cy="8229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1076325" y="2895600"/>
            <a:ext cx="0" cy="8229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762000" y="3657600"/>
            <a:ext cx="3048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695325" y="3409950"/>
            <a:ext cx="4459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~225</a:t>
            </a:r>
            <a:endParaRPr lang="fr-FR" sz="1000" dirty="0"/>
          </a:p>
        </p:txBody>
      </p:sp>
      <p:cxnSp>
        <p:nvCxnSpPr>
          <p:cNvPr id="49" name="Straight Connector 48"/>
          <p:cNvCxnSpPr/>
          <p:nvPr/>
        </p:nvCxnSpPr>
        <p:spPr>
          <a:xfrm>
            <a:off x="463550" y="2971800"/>
            <a:ext cx="0" cy="8229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406400" y="3409950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250</a:t>
            </a:r>
            <a:endParaRPr lang="fr-FR" sz="1000" dirty="0"/>
          </a:p>
        </p:txBody>
      </p:sp>
      <p:cxnSp>
        <p:nvCxnSpPr>
          <p:cNvPr id="52" name="Straight Arrow Connector 51"/>
          <p:cNvCxnSpPr/>
          <p:nvPr/>
        </p:nvCxnSpPr>
        <p:spPr>
          <a:xfrm>
            <a:off x="457200" y="3657600"/>
            <a:ext cx="3048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4914064" y="2946400"/>
            <a:ext cx="0" cy="8229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4829175" y="3467100"/>
            <a:ext cx="4459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~225</a:t>
            </a:r>
            <a:endParaRPr lang="fr-FR" sz="1000" dirty="0"/>
          </a:p>
        </p:txBody>
      </p:sp>
      <p:sp>
        <p:nvSpPr>
          <p:cNvPr id="73" name="Freeform 72"/>
          <p:cNvSpPr/>
          <p:nvPr/>
        </p:nvSpPr>
        <p:spPr>
          <a:xfrm>
            <a:off x="2733675" y="3028950"/>
            <a:ext cx="330200" cy="152400"/>
          </a:xfrm>
          <a:custGeom>
            <a:avLst/>
            <a:gdLst>
              <a:gd name="connsiteX0" fmla="*/ 0 w 444500"/>
              <a:gd name="connsiteY0" fmla="*/ 21167 h 317500"/>
              <a:gd name="connsiteX1" fmla="*/ 139700 w 444500"/>
              <a:gd name="connsiteY1" fmla="*/ 33867 h 317500"/>
              <a:gd name="connsiteX2" fmla="*/ 114300 w 444500"/>
              <a:gd name="connsiteY2" fmla="*/ 224367 h 317500"/>
              <a:gd name="connsiteX3" fmla="*/ 177800 w 444500"/>
              <a:gd name="connsiteY3" fmla="*/ 300567 h 317500"/>
              <a:gd name="connsiteX4" fmla="*/ 241300 w 444500"/>
              <a:gd name="connsiteY4" fmla="*/ 122767 h 317500"/>
              <a:gd name="connsiteX5" fmla="*/ 279400 w 444500"/>
              <a:gd name="connsiteY5" fmla="*/ 21167 h 317500"/>
              <a:gd name="connsiteX6" fmla="*/ 444500 w 444500"/>
              <a:gd name="connsiteY6" fmla="*/ 8467 h 31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4500" h="317500">
                <a:moveTo>
                  <a:pt x="0" y="21167"/>
                </a:moveTo>
                <a:cubicBezTo>
                  <a:pt x="60325" y="10583"/>
                  <a:pt x="120650" y="0"/>
                  <a:pt x="139700" y="33867"/>
                </a:cubicBezTo>
                <a:cubicBezTo>
                  <a:pt x="158750" y="67734"/>
                  <a:pt x="107950" y="179917"/>
                  <a:pt x="114300" y="224367"/>
                </a:cubicBezTo>
                <a:cubicBezTo>
                  <a:pt x="120650" y="268817"/>
                  <a:pt x="156633" y="317500"/>
                  <a:pt x="177800" y="300567"/>
                </a:cubicBezTo>
                <a:cubicBezTo>
                  <a:pt x="198967" y="283634"/>
                  <a:pt x="224367" y="169334"/>
                  <a:pt x="241300" y="122767"/>
                </a:cubicBezTo>
                <a:cubicBezTo>
                  <a:pt x="258233" y="76200"/>
                  <a:pt x="245533" y="40217"/>
                  <a:pt x="279400" y="21167"/>
                </a:cubicBezTo>
                <a:cubicBezTo>
                  <a:pt x="313267" y="2117"/>
                  <a:pt x="378883" y="5292"/>
                  <a:pt x="444500" y="8467"/>
                </a:cubicBezTo>
              </a:path>
            </a:pathLst>
          </a:cu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5" name="Straight Connector 74"/>
          <p:cNvCxnSpPr/>
          <p:nvPr/>
        </p:nvCxnSpPr>
        <p:spPr>
          <a:xfrm flipV="1">
            <a:off x="3000375" y="3049389"/>
            <a:ext cx="2309225" cy="178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ectangle 81"/>
          <p:cNvSpPr/>
          <p:nvPr/>
        </p:nvSpPr>
        <p:spPr>
          <a:xfrm>
            <a:off x="3006725" y="3028950"/>
            <a:ext cx="2155825" cy="4571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4" name="Rectangle 83"/>
          <p:cNvSpPr/>
          <p:nvPr/>
        </p:nvSpPr>
        <p:spPr>
          <a:xfrm>
            <a:off x="495300" y="2895600"/>
            <a:ext cx="6883400" cy="4571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5" name="Rectangle 84"/>
          <p:cNvSpPr/>
          <p:nvPr/>
        </p:nvSpPr>
        <p:spPr>
          <a:xfrm>
            <a:off x="3124200" y="2806700"/>
            <a:ext cx="1676400" cy="152400"/>
          </a:xfrm>
          <a:prstGeom prst="rect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6" name="Straight Arrow Connector 85"/>
          <p:cNvCxnSpPr/>
          <p:nvPr/>
        </p:nvCxnSpPr>
        <p:spPr>
          <a:xfrm>
            <a:off x="3124200" y="2598182"/>
            <a:ext cx="1651000" cy="11668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3114675" y="2260600"/>
            <a:ext cx="18461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rgbClr val="FF0000"/>
                </a:solidFill>
              </a:rPr>
              <a:t>2’400 !! </a:t>
            </a:r>
            <a:r>
              <a:rPr lang="fr-FR" sz="1600" dirty="0" smtClean="0"/>
              <a:t>(</a:t>
            </a:r>
            <a:r>
              <a:rPr lang="fr-FR" sz="1600" dirty="0" err="1" smtClean="0"/>
              <a:t>collimator</a:t>
            </a:r>
            <a:r>
              <a:rPr lang="fr-FR" sz="1600" dirty="0" smtClean="0"/>
              <a:t>)</a:t>
            </a:r>
            <a:endParaRPr lang="fr-FR" sz="1600" dirty="0"/>
          </a:p>
        </p:txBody>
      </p:sp>
      <p:cxnSp>
        <p:nvCxnSpPr>
          <p:cNvPr id="89" name="Straight Arrow Connector 88"/>
          <p:cNvCxnSpPr/>
          <p:nvPr/>
        </p:nvCxnSpPr>
        <p:spPr>
          <a:xfrm flipV="1">
            <a:off x="838200" y="2047876"/>
            <a:ext cx="2103120" cy="9524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1295400" y="1752600"/>
            <a:ext cx="16803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6’150</a:t>
            </a:r>
            <a:r>
              <a:rPr lang="en-US" sz="1600" dirty="0" smtClean="0"/>
              <a:t> (CM length)</a:t>
            </a:r>
            <a:endParaRPr lang="en-US" sz="1600" dirty="0"/>
          </a:p>
        </p:txBody>
      </p:sp>
      <p:sp>
        <p:nvSpPr>
          <p:cNvPr id="92" name="Rectangle 91"/>
          <p:cNvSpPr/>
          <p:nvPr/>
        </p:nvSpPr>
        <p:spPr>
          <a:xfrm>
            <a:off x="584200" y="3009900"/>
            <a:ext cx="182880" cy="548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6" name="Straight Arrow Connector 95"/>
          <p:cNvCxnSpPr/>
          <p:nvPr/>
        </p:nvCxnSpPr>
        <p:spPr>
          <a:xfrm>
            <a:off x="4903036" y="3709829"/>
            <a:ext cx="27432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>
            <a:off x="5225214" y="2946400"/>
            <a:ext cx="0" cy="8229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Rectangle 103"/>
          <p:cNvSpPr/>
          <p:nvPr/>
        </p:nvSpPr>
        <p:spPr>
          <a:xfrm>
            <a:off x="495300" y="2692400"/>
            <a:ext cx="6883400" cy="4571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5" name="TextBox 104"/>
          <p:cNvSpPr txBox="1"/>
          <p:nvPr/>
        </p:nvSpPr>
        <p:spPr>
          <a:xfrm>
            <a:off x="7619853" y="2514600"/>
            <a:ext cx="1295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beam</a:t>
            </a:r>
            <a:r>
              <a:rPr lang="fr-FR" dirty="0" smtClean="0"/>
              <a:t> tubes</a:t>
            </a:r>
            <a:endParaRPr lang="fr-FR" dirty="0"/>
          </a:p>
        </p:txBody>
      </p:sp>
      <p:sp>
        <p:nvSpPr>
          <p:cNvPr id="106" name="TextBox 105"/>
          <p:cNvSpPr txBox="1"/>
          <p:nvPr/>
        </p:nvSpPr>
        <p:spPr>
          <a:xfrm>
            <a:off x="7389777" y="2133600"/>
            <a:ext cx="16780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Line X (</a:t>
            </a:r>
            <a:r>
              <a:rPr lang="fr-FR" dirty="0" err="1" smtClean="0"/>
              <a:t>H.exch</a:t>
            </a:r>
            <a:r>
              <a:rPr lang="fr-FR" dirty="0" smtClean="0"/>
              <a:t>.) </a:t>
            </a:r>
            <a:endParaRPr lang="fr-FR" dirty="0"/>
          </a:p>
        </p:txBody>
      </p:sp>
      <p:cxnSp>
        <p:nvCxnSpPr>
          <p:cNvPr id="108" name="Straight Connector 107"/>
          <p:cNvCxnSpPr/>
          <p:nvPr/>
        </p:nvCxnSpPr>
        <p:spPr>
          <a:xfrm flipH="1">
            <a:off x="7416800" y="2425700"/>
            <a:ext cx="165100" cy="2768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 flipH="1">
            <a:off x="7391400" y="2743200"/>
            <a:ext cx="228600" cy="1244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Box 110"/>
          <p:cNvSpPr txBox="1"/>
          <p:nvPr/>
        </p:nvSpPr>
        <p:spPr>
          <a:xfrm>
            <a:off x="7432334" y="3124200"/>
            <a:ext cx="12202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/>
              <a:t>Line M </a:t>
            </a:r>
          </a:p>
          <a:p>
            <a:pPr algn="ctr"/>
            <a:r>
              <a:rPr lang="fr-FR" dirty="0" smtClean="0"/>
              <a:t>(</a:t>
            </a:r>
            <a:r>
              <a:rPr lang="fr-FR" dirty="0" err="1" smtClean="0"/>
              <a:t>B.Bar</a:t>
            </a:r>
            <a:r>
              <a:rPr lang="fr-FR" dirty="0" smtClean="0"/>
              <a:t> line)</a:t>
            </a:r>
            <a:endParaRPr lang="fr-FR" dirty="0"/>
          </a:p>
        </p:txBody>
      </p:sp>
      <p:cxnSp>
        <p:nvCxnSpPr>
          <p:cNvPr id="112" name="Straight Connector 111"/>
          <p:cNvCxnSpPr/>
          <p:nvPr/>
        </p:nvCxnSpPr>
        <p:spPr>
          <a:xfrm flipH="1" flipV="1">
            <a:off x="7251700" y="3081020"/>
            <a:ext cx="393700" cy="2209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V="1">
            <a:off x="438150" y="3038475"/>
            <a:ext cx="2377440" cy="127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5"/>
          <p:cNvGrpSpPr/>
          <p:nvPr/>
        </p:nvGrpSpPr>
        <p:grpSpPr>
          <a:xfrm>
            <a:off x="1082149" y="2702256"/>
            <a:ext cx="1661052" cy="462888"/>
            <a:chOff x="2291823" y="2168856"/>
            <a:chExt cx="3572733" cy="462888"/>
          </a:xfrm>
        </p:grpSpPr>
        <p:sp>
          <p:nvSpPr>
            <p:cNvPr id="20" name="Rectangle 19"/>
            <p:cNvSpPr/>
            <p:nvPr/>
          </p:nvSpPr>
          <p:spPr>
            <a:xfrm>
              <a:off x="2438400" y="2174544"/>
              <a:ext cx="3276600" cy="457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2291823" y="2168856"/>
              <a:ext cx="152400" cy="457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712156" y="2174544"/>
              <a:ext cx="152400" cy="457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5" name="Group 71"/>
          <p:cNvGrpSpPr/>
          <p:nvPr/>
        </p:nvGrpSpPr>
        <p:grpSpPr>
          <a:xfrm>
            <a:off x="939800" y="2959100"/>
            <a:ext cx="228600" cy="215900"/>
            <a:chOff x="5105400" y="4318000"/>
            <a:chExt cx="228600" cy="215900"/>
          </a:xfrm>
        </p:grpSpPr>
        <p:cxnSp>
          <p:nvCxnSpPr>
            <p:cNvPr id="61" name="Straight Connector 60"/>
            <p:cNvCxnSpPr/>
            <p:nvPr/>
          </p:nvCxnSpPr>
          <p:spPr>
            <a:xfrm>
              <a:off x="5143500" y="4318000"/>
              <a:ext cx="152400" cy="21590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flipV="1">
              <a:off x="5105400" y="4343400"/>
              <a:ext cx="228600" cy="15240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4" name="TextBox 113"/>
          <p:cNvSpPr txBox="1"/>
          <p:nvPr/>
        </p:nvSpPr>
        <p:spPr>
          <a:xfrm>
            <a:off x="533400" y="4876800"/>
            <a:ext cx="5224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Collimator</a:t>
            </a:r>
            <a:r>
              <a:rPr lang="fr-FR" dirty="0" smtClean="0"/>
              <a:t> </a:t>
            </a:r>
            <a:r>
              <a:rPr lang="fr-FR" dirty="0" err="1" smtClean="0"/>
              <a:t>space</a:t>
            </a:r>
            <a:r>
              <a:rPr lang="fr-FR" dirty="0" smtClean="0"/>
              <a:t> </a:t>
            </a:r>
            <a:r>
              <a:rPr lang="fr-FR" dirty="0" err="1" smtClean="0"/>
              <a:t>reduced</a:t>
            </a:r>
            <a:r>
              <a:rPr lang="fr-FR" dirty="0" smtClean="0"/>
              <a:t> by </a:t>
            </a:r>
            <a:r>
              <a:rPr lang="fr-FR" dirty="0" smtClean="0">
                <a:solidFill>
                  <a:srgbClr val="FF0000"/>
                </a:solidFill>
              </a:rPr>
              <a:t>600 mm </a:t>
            </a:r>
            <a:r>
              <a:rPr lang="fr-FR" dirty="0" smtClean="0"/>
              <a:t>(</a:t>
            </a:r>
            <a:r>
              <a:rPr lang="fr-FR" dirty="0" err="1" smtClean="0"/>
              <a:t>w.r.t</a:t>
            </a:r>
            <a:r>
              <a:rPr lang="fr-FR" dirty="0" smtClean="0"/>
              <a:t> option 2)</a:t>
            </a:r>
            <a:endParaRPr lang="fr-FR" dirty="0"/>
          </a:p>
        </p:txBody>
      </p:sp>
      <p:sp>
        <p:nvSpPr>
          <p:cNvPr id="77" name="Oval 76"/>
          <p:cNvSpPr/>
          <p:nvPr/>
        </p:nvSpPr>
        <p:spPr>
          <a:xfrm>
            <a:off x="6597650" y="2649229"/>
            <a:ext cx="564555" cy="609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8" name="Oval 77"/>
          <p:cNvSpPr/>
          <p:nvPr/>
        </p:nvSpPr>
        <p:spPr>
          <a:xfrm>
            <a:off x="4921250" y="2649229"/>
            <a:ext cx="551857" cy="609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0" name="Rectangle 79"/>
          <p:cNvSpPr/>
          <p:nvPr/>
        </p:nvSpPr>
        <p:spPr>
          <a:xfrm>
            <a:off x="5233337" y="2649229"/>
            <a:ext cx="1669113" cy="609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1" name="Straight Arrow Connector 80"/>
          <p:cNvCxnSpPr/>
          <p:nvPr/>
        </p:nvCxnSpPr>
        <p:spPr>
          <a:xfrm>
            <a:off x="5340350" y="2565069"/>
            <a:ext cx="146304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5683250" y="2295525"/>
            <a:ext cx="6527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5’300</a:t>
            </a:r>
            <a:endParaRPr lang="fr-FR" sz="1600" dirty="0"/>
          </a:p>
        </p:txBody>
      </p:sp>
      <p:cxnSp>
        <p:nvCxnSpPr>
          <p:cNvPr id="102" name="Straight Arrow Connector 101"/>
          <p:cNvCxnSpPr/>
          <p:nvPr/>
        </p:nvCxnSpPr>
        <p:spPr>
          <a:xfrm>
            <a:off x="5226050" y="2336469"/>
            <a:ext cx="164592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Freeform 102"/>
          <p:cNvSpPr/>
          <p:nvPr/>
        </p:nvSpPr>
        <p:spPr>
          <a:xfrm>
            <a:off x="6892925" y="3038475"/>
            <a:ext cx="330200" cy="152400"/>
          </a:xfrm>
          <a:custGeom>
            <a:avLst/>
            <a:gdLst>
              <a:gd name="connsiteX0" fmla="*/ 0 w 444500"/>
              <a:gd name="connsiteY0" fmla="*/ 21167 h 317500"/>
              <a:gd name="connsiteX1" fmla="*/ 139700 w 444500"/>
              <a:gd name="connsiteY1" fmla="*/ 33867 h 317500"/>
              <a:gd name="connsiteX2" fmla="*/ 114300 w 444500"/>
              <a:gd name="connsiteY2" fmla="*/ 224367 h 317500"/>
              <a:gd name="connsiteX3" fmla="*/ 177800 w 444500"/>
              <a:gd name="connsiteY3" fmla="*/ 300567 h 317500"/>
              <a:gd name="connsiteX4" fmla="*/ 241300 w 444500"/>
              <a:gd name="connsiteY4" fmla="*/ 122767 h 317500"/>
              <a:gd name="connsiteX5" fmla="*/ 279400 w 444500"/>
              <a:gd name="connsiteY5" fmla="*/ 21167 h 317500"/>
              <a:gd name="connsiteX6" fmla="*/ 444500 w 444500"/>
              <a:gd name="connsiteY6" fmla="*/ 8467 h 31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4500" h="317500">
                <a:moveTo>
                  <a:pt x="0" y="21167"/>
                </a:moveTo>
                <a:cubicBezTo>
                  <a:pt x="60325" y="10583"/>
                  <a:pt x="120650" y="0"/>
                  <a:pt x="139700" y="33867"/>
                </a:cubicBezTo>
                <a:cubicBezTo>
                  <a:pt x="158750" y="67734"/>
                  <a:pt x="107950" y="179917"/>
                  <a:pt x="114300" y="224367"/>
                </a:cubicBezTo>
                <a:cubicBezTo>
                  <a:pt x="120650" y="268817"/>
                  <a:pt x="156633" y="317500"/>
                  <a:pt x="177800" y="300567"/>
                </a:cubicBezTo>
                <a:cubicBezTo>
                  <a:pt x="198967" y="283634"/>
                  <a:pt x="224367" y="169334"/>
                  <a:pt x="241300" y="122767"/>
                </a:cubicBezTo>
                <a:cubicBezTo>
                  <a:pt x="258233" y="76200"/>
                  <a:pt x="245533" y="40217"/>
                  <a:pt x="279400" y="21167"/>
                </a:cubicBezTo>
                <a:cubicBezTo>
                  <a:pt x="313267" y="2117"/>
                  <a:pt x="378883" y="5292"/>
                  <a:pt x="444500" y="8467"/>
                </a:cubicBezTo>
              </a:path>
            </a:pathLst>
          </a:cu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7" name="Rectangle 106"/>
          <p:cNvSpPr/>
          <p:nvPr/>
        </p:nvSpPr>
        <p:spPr>
          <a:xfrm>
            <a:off x="4743450" y="3019425"/>
            <a:ext cx="182880" cy="548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10" name="Group 35"/>
          <p:cNvGrpSpPr/>
          <p:nvPr/>
        </p:nvGrpSpPr>
        <p:grpSpPr>
          <a:xfrm>
            <a:off x="5241399" y="2711781"/>
            <a:ext cx="1661052" cy="462888"/>
            <a:chOff x="2291823" y="2168856"/>
            <a:chExt cx="3572733" cy="462888"/>
          </a:xfrm>
        </p:grpSpPr>
        <p:sp>
          <p:nvSpPr>
            <p:cNvPr id="113" name="Rectangle 112"/>
            <p:cNvSpPr/>
            <p:nvPr/>
          </p:nvSpPr>
          <p:spPr>
            <a:xfrm>
              <a:off x="2438400" y="2174544"/>
              <a:ext cx="3276600" cy="457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2291823" y="2168856"/>
              <a:ext cx="152400" cy="457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5712156" y="2174544"/>
              <a:ext cx="152400" cy="457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17" name="Group 71"/>
          <p:cNvGrpSpPr/>
          <p:nvPr/>
        </p:nvGrpSpPr>
        <p:grpSpPr>
          <a:xfrm>
            <a:off x="5099050" y="2968625"/>
            <a:ext cx="228600" cy="215900"/>
            <a:chOff x="5105400" y="4318000"/>
            <a:chExt cx="228600" cy="215900"/>
          </a:xfrm>
        </p:grpSpPr>
        <p:cxnSp>
          <p:nvCxnSpPr>
            <p:cNvPr id="118" name="Straight Connector 117"/>
            <p:cNvCxnSpPr/>
            <p:nvPr/>
          </p:nvCxnSpPr>
          <p:spPr>
            <a:xfrm>
              <a:off x="5143500" y="4318000"/>
              <a:ext cx="152400" cy="21590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/>
          </p:nvCxnSpPr>
          <p:spPr>
            <a:xfrm flipV="1">
              <a:off x="5105400" y="4343400"/>
              <a:ext cx="228600" cy="15240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0" name="Rectangle 119"/>
          <p:cNvSpPr/>
          <p:nvPr/>
        </p:nvSpPr>
        <p:spPr>
          <a:xfrm>
            <a:off x="7162800" y="3019425"/>
            <a:ext cx="182880" cy="4571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1" name="Straight Connector 120"/>
          <p:cNvCxnSpPr/>
          <p:nvPr/>
        </p:nvCxnSpPr>
        <p:spPr>
          <a:xfrm>
            <a:off x="7162800" y="3048000"/>
            <a:ext cx="32004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Arrow Connector 122"/>
          <p:cNvCxnSpPr/>
          <p:nvPr/>
        </p:nvCxnSpPr>
        <p:spPr>
          <a:xfrm>
            <a:off x="2724150" y="3752850"/>
            <a:ext cx="3048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TextBox 123"/>
          <p:cNvSpPr txBox="1"/>
          <p:nvPr/>
        </p:nvSpPr>
        <p:spPr>
          <a:xfrm>
            <a:off x="2665885" y="3497104"/>
            <a:ext cx="4106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 225</a:t>
            </a:r>
            <a:endParaRPr lang="fr-FR" sz="1000" dirty="0"/>
          </a:p>
        </p:txBody>
      </p:sp>
      <p:cxnSp>
        <p:nvCxnSpPr>
          <p:cNvPr id="125" name="Straight Connector 124"/>
          <p:cNvCxnSpPr/>
          <p:nvPr/>
        </p:nvCxnSpPr>
        <p:spPr>
          <a:xfrm>
            <a:off x="2724150" y="3048000"/>
            <a:ext cx="0" cy="8229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>
            <a:off x="3009900" y="3028950"/>
            <a:ext cx="0" cy="8229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/>
          <p:cNvCxnSpPr/>
          <p:nvPr/>
        </p:nvCxnSpPr>
        <p:spPr>
          <a:xfrm>
            <a:off x="6878165" y="3771900"/>
            <a:ext cx="3048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/>
          <p:cNvSpPr txBox="1"/>
          <p:nvPr/>
        </p:nvSpPr>
        <p:spPr>
          <a:xfrm>
            <a:off x="6819900" y="3516154"/>
            <a:ext cx="4106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 225</a:t>
            </a:r>
            <a:endParaRPr lang="fr-FR" sz="1000" dirty="0"/>
          </a:p>
        </p:txBody>
      </p:sp>
      <p:cxnSp>
        <p:nvCxnSpPr>
          <p:cNvPr id="129" name="Straight Connector 128"/>
          <p:cNvCxnSpPr/>
          <p:nvPr/>
        </p:nvCxnSpPr>
        <p:spPr>
          <a:xfrm>
            <a:off x="6878165" y="3067050"/>
            <a:ext cx="0" cy="8229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7154390" y="3048000"/>
            <a:ext cx="0" cy="8229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>
            <a:off x="7441364" y="3009900"/>
            <a:ext cx="0" cy="8229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TextBox 131"/>
          <p:cNvSpPr txBox="1"/>
          <p:nvPr/>
        </p:nvSpPr>
        <p:spPr>
          <a:xfrm>
            <a:off x="7095289" y="3524250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250</a:t>
            </a:r>
            <a:endParaRPr lang="fr-FR" sz="1000" dirty="0"/>
          </a:p>
        </p:txBody>
      </p:sp>
      <p:cxnSp>
        <p:nvCxnSpPr>
          <p:cNvPr id="133" name="Straight Arrow Connector 132"/>
          <p:cNvCxnSpPr/>
          <p:nvPr/>
        </p:nvCxnSpPr>
        <p:spPr>
          <a:xfrm>
            <a:off x="7146089" y="3771900"/>
            <a:ext cx="3048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TextBox 134"/>
          <p:cNvSpPr txBox="1"/>
          <p:nvPr/>
        </p:nvSpPr>
        <p:spPr>
          <a:xfrm>
            <a:off x="5671857" y="2057400"/>
            <a:ext cx="6527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5’700</a:t>
            </a:r>
            <a:endParaRPr lang="en-US" sz="1600" dirty="0"/>
          </a:p>
        </p:txBody>
      </p:sp>
      <p:cxnSp>
        <p:nvCxnSpPr>
          <p:cNvPr id="139" name="Straight Connector 138"/>
          <p:cNvCxnSpPr>
            <a:stCxn id="85" idx="1"/>
          </p:cNvCxnSpPr>
          <p:nvPr/>
        </p:nvCxnSpPr>
        <p:spPr>
          <a:xfrm>
            <a:off x="3124200" y="2882900"/>
            <a:ext cx="2339" cy="12223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/>
          <p:nvPr/>
        </p:nvCxnSpPr>
        <p:spPr>
          <a:xfrm>
            <a:off x="3009064" y="3291840"/>
            <a:ext cx="0" cy="8229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TextBox 140"/>
          <p:cNvSpPr txBox="1"/>
          <p:nvPr/>
        </p:nvSpPr>
        <p:spPr>
          <a:xfrm>
            <a:off x="3076575" y="3714750"/>
            <a:ext cx="4459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~</a:t>
            </a:r>
            <a:r>
              <a:rPr lang="fr-FR" sz="1000" dirty="0" smtClean="0">
                <a:solidFill>
                  <a:srgbClr val="FF0000"/>
                </a:solidFill>
              </a:rPr>
              <a:t>230</a:t>
            </a:r>
            <a:endParaRPr lang="fr-FR" sz="1000" dirty="0">
              <a:solidFill>
                <a:srgbClr val="FF0000"/>
              </a:solidFill>
            </a:endParaRPr>
          </a:p>
        </p:txBody>
      </p:sp>
      <p:cxnSp>
        <p:nvCxnSpPr>
          <p:cNvPr id="142" name="Straight Arrow Connector 141"/>
          <p:cNvCxnSpPr/>
          <p:nvPr/>
        </p:nvCxnSpPr>
        <p:spPr>
          <a:xfrm>
            <a:off x="2705100" y="3930015"/>
            <a:ext cx="304800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Arrow Connector 142"/>
          <p:cNvCxnSpPr/>
          <p:nvPr/>
        </p:nvCxnSpPr>
        <p:spPr>
          <a:xfrm flipH="1">
            <a:off x="3143250" y="3930015"/>
            <a:ext cx="304800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>
            <a:off x="2724150" y="3930015"/>
            <a:ext cx="5334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Arrow Connector 150"/>
          <p:cNvCxnSpPr/>
          <p:nvPr/>
        </p:nvCxnSpPr>
        <p:spPr>
          <a:xfrm flipH="1">
            <a:off x="4953000" y="3962400"/>
            <a:ext cx="304800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>
            <a:off x="4533900" y="3962400"/>
            <a:ext cx="5334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Arrow Connector 153"/>
          <p:cNvCxnSpPr/>
          <p:nvPr/>
        </p:nvCxnSpPr>
        <p:spPr>
          <a:xfrm>
            <a:off x="4438650" y="3962400"/>
            <a:ext cx="381000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/>
          <p:cNvCxnSpPr/>
          <p:nvPr/>
        </p:nvCxnSpPr>
        <p:spPr>
          <a:xfrm>
            <a:off x="4912561" y="3035300"/>
            <a:ext cx="2339" cy="12223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/>
          <p:cNvCxnSpPr>
            <a:stCxn id="85" idx="3"/>
          </p:cNvCxnSpPr>
          <p:nvPr/>
        </p:nvCxnSpPr>
        <p:spPr>
          <a:xfrm flipH="1">
            <a:off x="4797425" y="2882900"/>
            <a:ext cx="3175" cy="13843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TextBox 158"/>
          <p:cNvSpPr txBox="1"/>
          <p:nvPr/>
        </p:nvSpPr>
        <p:spPr>
          <a:xfrm>
            <a:off x="4381500" y="3754279"/>
            <a:ext cx="4459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~</a:t>
            </a:r>
            <a:r>
              <a:rPr lang="fr-FR" sz="1000" dirty="0" smtClean="0">
                <a:solidFill>
                  <a:srgbClr val="FF0000"/>
                </a:solidFill>
              </a:rPr>
              <a:t>230</a:t>
            </a:r>
            <a:endParaRPr lang="fr-FR" sz="1000" dirty="0">
              <a:solidFill>
                <a:srgbClr val="FF0000"/>
              </a:solidFill>
            </a:endParaRPr>
          </a:p>
        </p:txBody>
      </p:sp>
      <p:cxnSp>
        <p:nvCxnSpPr>
          <p:cNvPr id="161" name="Straight Arrow Connector 160"/>
          <p:cNvCxnSpPr/>
          <p:nvPr/>
        </p:nvCxnSpPr>
        <p:spPr>
          <a:xfrm flipV="1">
            <a:off x="4987104" y="2057401"/>
            <a:ext cx="2103120" cy="9524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TextBox 161"/>
          <p:cNvSpPr txBox="1"/>
          <p:nvPr/>
        </p:nvSpPr>
        <p:spPr>
          <a:xfrm>
            <a:off x="5434779" y="1762125"/>
            <a:ext cx="16803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6’150</a:t>
            </a:r>
            <a:r>
              <a:rPr lang="en-US" sz="1600" dirty="0" smtClean="0"/>
              <a:t> (CM length)</a:t>
            </a:r>
            <a:endParaRPr lang="en-US" sz="1600" dirty="0"/>
          </a:p>
        </p:txBody>
      </p:sp>
      <p:sp>
        <p:nvSpPr>
          <p:cNvPr id="94" name="TextBox 93"/>
          <p:cNvSpPr txBox="1"/>
          <p:nvPr/>
        </p:nvSpPr>
        <p:spPr>
          <a:xfrm>
            <a:off x="0" y="6477000"/>
            <a:ext cx="3776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Note: no </a:t>
            </a:r>
            <a:r>
              <a:rPr lang="fr-FR" dirty="0" err="1" smtClean="0"/>
              <a:t>space</a:t>
            </a:r>
            <a:r>
              <a:rPr lang="fr-FR" dirty="0" smtClean="0"/>
              <a:t> </a:t>
            </a:r>
            <a:r>
              <a:rPr lang="fr-FR" dirty="0" err="1" smtClean="0"/>
              <a:t>included</a:t>
            </a:r>
            <a:r>
              <a:rPr lang="fr-FR" dirty="0" smtClean="0"/>
              <a:t> for correctors</a:t>
            </a:r>
            <a:endParaRPr lang="fr-FR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“</a:t>
            </a:r>
            <a:r>
              <a:rPr lang="en-US" dirty="0" err="1" smtClean="0"/>
              <a:t>cryostating</a:t>
            </a:r>
            <a:r>
              <a:rPr lang="en-US" dirty="0" smtClean="0"/>
              <a:t>”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685800"/>
            <a:ext cx="4953000" cy="1828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1200" dirty="0" smtClean="0">
                <a:solidFill>
                  <a:srgbClr val="1505EB"/>
                </a:solidFill>
              </a:rPr>
              <a:t>SSS-type for shorter/lighter cold masses </a:t>
            </a:r>
            <a:r>
              <a:rPr lang="en-GB" sz="1200" dirty="0" smtClean="0"/>
              <a:t>(up to ~ 9 m long):</a:t>
            </a:r>
          </a:p>
          <a:p>
            <a:pPr lvl="1">
              <a:lnSpc>
                <a:spcPct val="90000"/>
              </a:lnSpc>
            </a:pPr>
            <a:r>
              <a:rPr lang="en-GB" sz="1200" dirty="0" smtClean="0">
                <a:solidFill>
                  <a:srgbClr val="C00000"/>
                </a:solidFill>
              </a:rPr>
              <a:t>Can be lifted from cold mass ends</a:t>
            </a:r>
          </a:p>
          <a:p>
            <a:pPr lvl="1">
              <a:lnSpc>
                <a:spcPct val="90000"/>
              </a:lnSpc>
            </a:pPr>
            <a:r>
              <a:rPr lang="en-GB" sz="1200" dirty="0" smtClean="0">
                <a:solidFill>
                  <a:schemeClr val="tx1"/>
                </a:solidFill>
              </a:rPr>
              <a:t>Cryostat vacuum vessel on 2 cold supports posts</a:t>
            </a:r>
          </a:p>
          <a:p>
            <a:pPr lvl="1">
              <a:lnSpc>
                <a:spcPct val="90000"/>
              </a:lnSpc>
              <a:buNone/>
            </a:pPr>
            <a:endParaRPr lang="en-GB" sz="1000" dirty="0" smtClean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en-GB" sz="1200" dirty="0" smtClean="0">
                <a:solidFill>
                  <a:srgbClr val="1505EB"/>
                </a:solidFill>
              </a:rPr>
              <a:t>Dipole-type for longer units </a:t>
            </a:r>
            <a:r>
              <a:rPr lang="en-GB" sz="1200" dirty="0" smtClean="0"/>
              <a:t>(&gt;9m):</a:t>
            </a:r>
          </a:p>
          <a:p>
            <a:pPr lvl="1">
              <a:lnSpc>
                <a:spcPct val="90000"/>
              </a:lnSpc>
            </a:pPr>
            <a:r>
              <a:rPr lang="en-GB" sz="1200" dirty="0" smtClean="0">
                <a:solidFill>
                  <a:srgbClr val="C00000"/>
                </a:solidFill>
              </a:rPr>
              <a:t>Cannot be lifted from cold mass ends</a:t>
            </a:r>
          </a:p>
          <a:p>
            <a:pPr lvl="1">
              <a:lnSpc>
                <a:spcPct val="90000"/>
              </a:lnSpc>
            </a:pPr>
            <a:r>
              <a:rPr lang="en-GB" sz="1200" dirty="0" smtClean="0">
                <a:solidFill>
                  <a:schemeClr val="tx1"/>
                </a:solidFill>
              </a:rPr>
              <a:t>2 support posts preferred, whenever possible (</a:t>
            </a:r>
            <a:r>
              <a:rPr lang="en-GB" sz="1200" dirty="0" err="1" smtClean="0">
                <a:solidFill>
                  <a:schemeClr val="tx1"/>
                </a:solidFill>
              </a:rPr>
              <a:t>isostatic</a:t>
            </a:r>
            <a:r>
              <a:rPr lang="en-GB" sz="1200" dirty="0" smtClean="0">
                <a:solidFill>
                  <a:schemeClr val="tx1"/>
                </a:solidFill>
              </a:rPr>
              <a:t>)</a:t>
            </a:r>
            <a:endParaRPr lang="en-GB" sz="1200" dirty="0" smtClean="0">
              <a:solidFill>
                <a:schemeClr val="tx1"/>
              </a:solidFill>
              <a:sym typeface="Wingdings" pitchFamily="2" charset="2"/>
            </a:endParaRPr>
          </a:p>
          <a:p>
            <a:pPr lvl="1">
              <a:lnSpc>
                <a:spcPct val="90000"/>
              </a:lnSpc>
            </a:pPr>
            <a:r>
              <a:rPr lang="en-GB" sz="1200" dirty="0" smtClean="0">
                <a:solidFill>
                  <a:schemeClr val="tx1"/>
                </a:solidFill>
                <a:sym typeface="Wingdings" pitchFamily="2" charset="2"/>
              </a:rPr>
              <a:t>3 support posts inevitable for very long cold masses</a:t>
            </a:r>
          </a:p>
        </p:txBody>
      </p:sp>
      <p:pic>
        <p:nvPicPr>
          <p:cNvPr id="8" name="Picture 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25253" y="3124200"/>
            <a:ext cx="3200400" cy="353924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6" descr="masses froide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3329008"/>
            <a:ext cx="3033713" cy="3147992"/>
          </a:xfrm>
          <a:prstGeom prst="rect">
            <a:avLst/>
          </a:prstGeom>
          <a:noFill/>
        </p:spPr>
      </p:pic>
      <p:pic>
        <p:nvPicPr>
          <p:cNvPr id="1026" name="Picture 2" descr="G:\Departments\AT\Groups\CRI\SSA\Open_Day_2008\Photos\Photos bancs SMI2\CIMG004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32400" y="533400"/>
            <a:ext cx="3759200" cy="2819400"/>
          </a:xfrm>
          <a:prstGeom prst="rect">
            <a:avLst/>
          </a:prstGeom>
          <a:noFill/>
        </p:spPr>
      </p:pic>
      <p:cxnSp>
        <p:nvCxnSpPr>
          <p:cNvPr id="11" name="Straight Arrow Connector 10"/>
          <p:cNvCxnSpPr/>
          <p:nvPr/>
        </p:nvCxnSpPr>
        <p:spPr>
          <a:xfrm>
            <a:off x="1447800" y="3200400"/>
            <a:ext cx="1295400" cy="0"/>
          </a:xfrm>
          <a:prstGeom prst="straightConnector1">
            <a:avLst/>
          </a:prstGeom>
          <a:ln w="12700">
            <a:solidFill>
              <a:srgbClr val="1505EB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905000" y="2895600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1505EB"/>
                </a:solidFill>
              </a:rPr>
              <a:t>5.3 m</a:t>
            </a:r>
            <a:endParaRPr lang="en-US" sz="1400" dirty="0">
              <a:solidFill>
                <a:srgbClr val="1505EB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228600" y="6702623"/>
            <a:ext cx="2514600" cy="2977"/>
          </a:xfrm>
          <a:prstGeom prst="straightConnector1">
            <a:avLst/>
          </a:prstGeom>
          <a:ln w="12700">
            <a:solidFill>
              <a:srgbClr val="1505EB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143000" y="6400800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1505EB"/>
                </a:solidFill>
              </a:rPr>
              <a:t>11.3 m</a:t>
            </a:r>
            <a:endParaRPr lang="en-US" sz="1400" dirty="0">
              <a:solidFill>
                <a:srgbClr val="1505EB"/>
              </a:solidFill>
            </a:endParaRPr>
          </a:p>
        </p:txBody>
      </p:sp>
      <p:sp>
        <p:nvSpPr>
          <p:cNvPr id="18" name="Right Brace 17"/>
          <p:cNvSpPr/>
          <p:nvPr/>
        </p:nvSpPr>
        <p:spPr>
          <a:xfrm>
            <a:off x="3048000" y="3429000"/>
            <a:ext cx="228600" cy="1828800"/>
          </a:xfrm>
          <a:prstGeom prst="rightBrace">
            <a:avLst/>
          </a:prstGeom>
          <a:noFill/>
          <a:ln>
            <a:solidFill>
              <a:srgbClr val="1505E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1505EB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rot="16200000">
            <a:off x="2862799" y="4135570"/>
            <a:ext cx="9589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1505EB"/>
                </a:solidFill>
              </a:rPr>
              <a:t>2 supports</a:t>
            </a:r>
            <a:endParaRPr lang="en-US" sz="1400" dirty="0">
              <a:solidFill>
                <a:srgbClr val="1505EB"/>
              </a:solidFill>
            </a:endParaRPr>
          </a:p>
        </p:txBody>
      </p:sp>
      <p:sp>
        <p:nvSpPr>
          <p:cNvPr id="20" name="Right Brace 19"/>
          <p:cNvSpPr/>
          <p:nvPr/>
        </p:nvSpPr>
        <p:spPr>
          <a:xfrm>
            <a:off x="3048000" y="5410200"/>
            <a:ext cx="228600" cy="1219200"/>
          </a:xfrm>
          <a:prstGeom prst="rightBrace">
            <a:avLst/>
          </a:prstGeom>
          <a:noFill/>
          <a:ln>
            <a:solidFill>
              <a:srgbClr val="1505E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1505EB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 rot="16200000">
            <a:off x="2806049" y="5880750"/>
            <a:ext cx="10964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1505EB"/>
                </a:solidFill>
              </a:rPr>
              <a:t>3 supports</a:t>
            </a:r>
            <a:endParaRPr lang="en-US" sz="1400" dirty="0">
              <a:solidFill>
                <a:srgbClr val="1505EB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657523"/>
            <a:ext cx="449580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For Pts 1,3,5,7 : The DS zones are very similar in terms of layout (not studied in details)</a:t>
            </a:r>
          </a:p>
          <a:p>
            <a:endParaRPr lang="en-US" sz="1000" dirty="0" smtClean="0"/>
          </a:p>
          <a:p>
            <a:r>
              <a:rPr lang="en-US" sz="1600" dirty="0" smtClean="0"/>
              <a:t>IR3 : Checked and validated ;</a:t>
            </a:r>
          </a:p>
          <a:p>
            <a:r>
              <a:rPr lang="en-US" sz="1600" dirty="0" smtClean="0"/>
              <a:t>See drawings LHCLJ_3U0035 to 0045</a:t>
            </a:r>
          </a:p>
          <a:p>
            <a:endParaRPr lang="en-US" sz="1000" dirty="0"/>
          </a:p>
          <a:p>
            <a:r>
              <a:rPr lang="en-US" sz="1600" dirty="0" smtClean="0"/>
              <a:t>IR2 could necessitate a different collimation optics : only one collimator</a:t>
            </a:r>
          </a:p>
          <a:p>
            <a:endParaRPr lang="en-US" sz="1000" dirty="0" smtClean="0"/>
          </a:p>
          <a:p>
            <a:r>
              <a:rPr lang="en-US" sz="1600" dirty="0" smtClean="0"/>
              <a:t>Left of IR2, there is the injection line and the QRL that are constraining differently the available space</a:t>
            </a:r>
          </a:p>
          <a:p>
            <a:endParaRPr lang="en-US" sz="1000" dirty="0"/>
          </a:p>
          <a:p>
            <a:r>
              <a:rPr lang="en-US" sz="1600" dirty="0" smtClean="0"/>
              <a:t>Differences in design, tooling, procedures, …</a:t>
            </a:r>
            <a:endParaRPr lang="en-US" sz="1600" dirty="0"/>
          </a:p>
        </p:txBody>
      </p:sp>
      <p:pic>
        <p:nvPicPr>
          <p:cNvPr id="5" name="Picture 4" descr="20080222-UJ23-003-C8L2.jpg"/>
          <p:cNvPicPr>
            <a:picLocks noChangeAspect="1"/>
          </p:cNvPicPr>
          <p:nvPr/>
        </p:nvPicPr>
        <p:blipFill>
          <a:blip r:embed="rId2" cstate="print"/>
          <a:srcRect t="14634"/>
          <a:stretch>
            <a:fillRect/>
          </a:stretch>
        </p:blipFill>
        <p:spPr>
          <a:xfrm>
            <a:off x="4978400" y="685800"/>
            <a:ext cx="4165600" cy="2667000"/>
          </a:xfrm>
          <a:prstGeom prst="rect">
            <a:avLst/>
          </a:prstGeom>
        </p:spPr>
      </p:pic>
      <p:pic>
        <p:nvPicPr>
          <p:cNvPr id="6" name="Picture 5" descr="20080222-UJ22-007-C8L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733800"/>
            <a:ext cx="4165600" cy="3124200"/>
          </a:xfrm>
          <a:prstGeom prst="rect">
            <a:avLst/>
          </a:prstGeom>
        </p:spPr>
      </p:pic>
      <p:pic>
        <p:nvPicPr>
          <p:cNvPr id="7" name="Picture 6" descr="20080222-UJ22-010-C8L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78400" y="3733800"/>
            <a:ext cx="4165600" cy="3124200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 bwMode="auto">
          <a:xfrm>
            <a:off x="457200" y="76200"/>
            <a:ext cx="822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IR specificities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43800" y="304800"/>
            <a:ext cx="1151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</a:t>
            </a:r>
            <a:r>
              <a:rPr lang="en-US" dirty="0" err="1" smtClean="0"/>
              <a:t>J.Ph.Tock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1676400"/>
            <a:ext cx="4343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DFBAs at P2 are also feeding Q6 so if </a:t>
            </a:r>
            <a:r>
              <a:rPr lang="en-US" dirty="0" err="1" smtClean="0"/>
              <a:t>cryomagnets</a:t>
            </a:r>
            <a:r>
              <a:rPr lang="en-US" dirty="0" smtClean="0"/>
              <a:t> have to be displaced, this would be heavier </a:t>
            </a:r>
            <a:endParaRPr lang="en-US" dirty="0"/>
          </a:p>
        </p:txBody>
      </p:sp>
      <p:grpSp>
        <p:nvGrpSpPr>
          <p:cNvPr id="3" name="Group 4"/>
          <p:cNvGrpSpPr/>
          <p:nvPr/>
        </p:nvGrpSpPr>
        <p:grpSpPr>
          <a:xfrm>
            <a:off x="0" y="457200"/>
            <a:ext cx="9144000" cy="1219200"/>
            <a:chOff x="-2743200" y="2532528"/>
            <a:chExt cx="11887200" cy="1811976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7143" t="25143" r="3810" b="42095"/>
            <a:stretch>
              <a:fillRect/>
            </a:stretch>
          </p:blipFill>
          <p:spPr bwMode="auto">
            <a:xfrm>
              <a:off x="1600200" y="2532528"/>
              <a:ext cx="7543800" cy="1734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28095" t="28952" r="6190" b="39810"/>
            <a:stretch>
              <a:fillRect/>
            </a:stretch>
          </p:blipFill>
          <p:spPr bwMode="auto">
            <a:xfrm>
              <a:off x="-2743200" y="2895600"/>
              <a:ext cx="4876800" cy="14489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28" name="Picture 4" descr="G:\Workspaces\j\JPhTock\LHC\CryoCollimator\Integration\VisitDSR2_20101020\IMG_1031.jpg"/>
          <p:cNvPicPr>
            <a:picLocks noChangeAspect="1" noChangeArrowheads="1"/>
          </p:cNvPicPr>
          <p:nvPr/>
        </p:nvPicPr>
        <p:blipFill>
          <a:blip r:embed="rId4" cstate="print">
            <a:lum bright="20000"/>
          </a:blip>
          <a:srcRect l="16667" t="13575"/>
          <a:stretch>
            <a:fillRect/>
          </a:stretch>
        </p:blipFill>
        <p:spPr bwMode="auto">
          <a:xfrm>
            <a:off x="-1" y="3657600"/>
            <a:ext cx="4114801" cy="32004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2590800"/>
            <a:ext cx="675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DSR2</a:t>
            </a:r>
            <a:endParaRPr lang="en-US" dirty="0"/>
          </a:p>
        </p:txBody>
      </p:sp>
      <p:pic>
        <p:nvPicPr>
          <p:cNvPr id="1029" name="Picture 5" descr="\\cern.ch\dfs\Workspaces\j\JPhTock\LHC\CryoCollimator\Integration\LeftP2\20.Q6.B6L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41925" y="2062122"/>
            <a:ext cx="3597275" cy="479587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477000" y="1676400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DSL2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114800" y="6488668"/>
            <a:ext cx="1151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</a:t>
            </a:r>
            <a:r>
              <a:rPr lang="en-US" dirty="0" err="1" smtClean="0"/>
              <a:t>J.Ph.Tock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047543" y="0"/>
            <a:ext cx="24224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IR2 specificities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" y="802719"/>
            <a:ext cx="4724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Powering of correctors / trim. 300 to 600 A (?): 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Local feeding (as for DCF in SSS):</a:t>
            </a:r>
          </a:p>
          <a:p>
            <a:pPr lvl="1">
              <a:buFont typeface="Courier New" pitchFamily="49" charset="0"/>
              <a:buChar char="o"/>
            </a:pPr>
            <a:r>
              <a:rPr lang="en-US" sz="1600" dirty="0" smtClean="0"/>
              <a:t> Conduction cooled leads? </a:t>
            </a:r>
          </a:p>
          <a:p>
            <a:pPr lvl="1">
              <a:buFont typeface="Courier New" pitchFamily="49" charset="0"/>
              <a:buChar char="o"/>
            </a:pPr>
            <a:r>
              <a:rPr lang="en-US" sz="1600" dirty="0" smtClean="0"/>
              <a:t> Other solutions?</a:t>
            </a:r>
          </a:p>
          <a:p>
            <a:pPr lvl="1"/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Via DFBs (or future SC link in IR1,5,7) ? </a:t>
            </a:r>
          </a:p>
          <a:p>
            <a:pPr lvl="1">
              <a:buFont typeface="Courier New" pitchFamily="49" charset="0"/>
              <a:buChar char="o"/>
            </a:pPr>
            <a:r>
              <a:rPr lang="en-US" sz="1600" dirty="0" smtClean="0"/>
              <a:t> Line N (up to 1 pair of 600 A spares), new IC boxes or new line N bundle  </a:t>
            </a:r>
          </a:p>
          <a:p>
            <a:pPr lvl="1">
              <a:buFont typeface="Courier New" pitchFamily="49" charset="0"/>
              <a:buChar char="o"/>
            </a:pPr>
            <a:r>
              <a:rPr lang="en-US" sz="1600" dirty="0" smtClean="0"/>
              <a:t> or Line M (3 pairs of 600 A spare spool wires)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987039" y="6412468"/>
            <a:ext cx="1699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(input </a:t>
            </a:r>
            <a:r>
              <a:rPr lang="en-US" dirty="0" err="1" smtClean="0"/>
              <a:t>J.Ph.Tock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0"/>
            <a:ext cx="8229600" cy="533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Powering of correctors/trims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1" descr="Q10L2df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2039" y="3733800"/>
            <a:ext cx="3262016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6377439" y="5943600"/>
            <a:ext cx="10092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IC boxes </a:t>
            </a:r>
            <a:endParaRPr lang="fr-FR" dirty="0">
              <a:solidFill>
                <a:srgbClr val="FFFF00"/>
              </a:solidFill>
            </a:endParaRPr>
          </a:p>
        </p:txBody>
      </p:sp>
      <p:pic>
        <p:nvPicPr>
          <p:cNvPr id="1027" name="Picture 2" descr="L8df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4439" y="3733800"/>
            <a:ext cx="3462867" cy="267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2415039" y="6096000"/>
            <a:ext cx="10092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IC boxes </a:t>
            </a:r>
            <a:endParaRPr lang="fr-FR" dirty="0">
              <a:solidFill>
                <a:srgbClr val="FFFF00"/>
              </a:solidFill>
            </a:endParaRPr>
          </a:p>
        </p:txBody>
      </p:sp>
      <p:pic>
        <p:nvPicPr>
          <p:cNvPr id="1028" name="Picture 4" descr="G:\Departments\AT\Groups\CRI\SSA\Photos-divers\SSS views\IMG_009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685800"/>
            <a:ext cx="3810000" cy="2857500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5105400" y="3124200"/>
            <a:ext cx="4114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</a:rPr>
              <a:t>DCF conduction cooled leads (60 or 120A)</a:t>
            </a:r>
            <a:endParaRPr lang="fr-FR" sz="1600" dirty="0">
              <a:solidFill>
                <a:srgbClr val="FFFF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6248400" y="2819400"/>
            <a:ext cx="762000" cy="381000"/>
          </a:xfrm>
          <a:prstGeom prst="straightConnector1">
            <a:avLst/>
          </a:prstGeom>
          <a:ln w="127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5791200" y="609600"/>
            <a:ext cx="9204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LHC SSS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200400" y="4419600"/>
            <a:ext cx="12749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600 A wires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657600" y="5943600"/>
            <a:ext cx="11450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 kA wires</a:t>
            </a:r>
            <a:endParaRPr lang="fr-FR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680174" cy="580126"/>
          </a:xfrm>
        </p:spPr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Outline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000" dirty="0" smtClean="0"/>
              <a:t>The Cold Collimator Feasibility Study (CCFS) working group</a:t>
            </a:r>
          </a:p>
          <a:p>
            <a:pPr lvl="0"/>
            <a:r>
              <a:rPr lang="en-US" sz="2000" dirty="0" smtClean="0"/>
              <a:t>From warm collimators (reminder) to cold collimators</a:t>
            </a:r>
          </a:p>
          <a:p>
            <a:pPr lvl="0"/>
            <a:r>
              <a:rPr lang="en-US" sz="2000" dirty="0" smtClean="0"/>
              <a:t>Machine Integration: technical systems affected</a:t>
            </a:r>
          </a:p>
          <a:p>
            <a:pPr lvl="0"/>
            <a:r>
              <a:rPr lang="en-US" sz="2000" dirty="0" smtClean="0"/>
              <a:t>Possible 11 T magnet layouts and consequence on collimator integration</a:t>
            </a:r>
          </a:p>
          <a:p>
            <a:pPr lvl="0"/>
            <a:r>
              <a:rPr lang="en-US" sz="2000" dirty="0" smtClean="0"/>
              <a:t>IR specificities</a:t>
            </a:r>
          </a:p>
          <a:p>
            <a:pPr lvl="0"/>
            <a:r>
              <a:rPr lang="en-US" sz="2000" dirty="0" smtClean="0"/>
              <a:t>Powering</a:t>
            </a:r>
          </a:p>
          <a:p>
            <a:pPr lvl="0"/>
            <a:r>
              <a:rPr lang="en-US" sz="2000" dirty="0" smtClean="0"/>
              <a:t>Summary</a:t>
            </a:r>
          </a:p>
          <a:p>
            <a:pPr lvl="0"/>
            <a:endParaRPr lang="en-US" sz="2000" dirty="0" smtClean="0"/>
          </a:p>
          <a:p>
            <a:pPr lvl="0"/>
            <a:endParaRPr lang="en-US" sz="2000" dirty="0" smtClean="0"/>
          </a:p>
          <a:p>
            <a:pPr lvl="0"/>
            <a:endParaRPr lang="en-US" sz="2000" dirty="0" smtClean="0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534400" y="6400806"/>
            <a:ext cx="457200" cy="365125"/>
          </a:xfrm>
          <a:prstGeom prst="rect">
            <a:avLst/>
          </a:prstGeom>
        </p:spPr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152400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Differences are coming from the DFBA type and the elements on the IR side. 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55285" t="63643" r="28692" b="8571"/>
          <a:stretch>
            <a:fillRect/>
          </a:stretch>
        </p:blipFill>
        <p:spPr bwMode="auto">
          <a:xfrm>
            <a:off x="0" y="990600"/>
            <a:ext cx="4267200" cy="2624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810000" y="685800"/>
            <a:ext cx="1754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P3 for reference: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l="76891" t="63859" r="7027" b="9333"/>
          <a:stretch>
            <a:fillRect/>
          </a:stretch>
        </p:blipFill>
        <p:spPr bwMode="auto">
          <a:xfrm>
            <a:off x="5029200" y="1066800"/>
            <a:ext cx="3962400" cy="234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962400" y="3581400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P1 (5):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l="68643" t="4571" r="9914" b="66366"/>
          <a:stretch>
            <a:fillRect/>
          </a:stretch>
        </p:blipFill>
        <p:spPr bwMode="auto">
          <a:xfrm>
            <a:off x="0" y="4191000"/>
            <a:ext cx="475488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 l="62650" t="3810" r="15980" b="64910"/>
          <a:stretch>
            <a:fillRect/>
          </a:stretch>
        </p:blipFill>
        <p:spPr bwMode="auto">
          <a:xfrm>
            <a:off x="4419600" y="4100146"/>
            <a:ext cx="4724400" cy="2453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7848600" y="6400800"/>
            <a:ext cx="1151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</a:t>
            </a:r>
            <a:r>
              <a:rPr lang="en-US" dirty="0" err="1" smtClean="0"/>
              <a:t>J.Ph.Tock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228600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Differences are coming from the DFBA type and the elements on the IR side. 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 l="55284" t="37831" r="3513" b="35067"/>
          <a:stretch>
            <a:fillRect/>
          </a:stretch>
        </p:blipFill>
        <p:spPr bwMode="auto">
          <a:xfrm>
            <a:off x="-1" y="3810000"/>
            <a:ext cx="9144001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352800" y="762000"/>
            <a:ext cx="1962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P2 (Very different):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l="52973" t="35959" r="10738" b="36141"/>
          <a:stretch>
            <a:fillRect/>
          </a:stretch>
        </p:blipFill>
        <p:spPr bwMode="auto">
          <a:xfrm>
            <a:off x="0" y="1219200"/>
            <a:ext cx="91440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0" y="60198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DFBAs at P2 are also feeding Q6 so if </a:t>
            </a:r>
            <a:r>
              <a:rPr lang="en-US" b="1" dirty="0" err="1" smtClean="0"/>
              <a:t>cryomagnets</a:t>
            </a:r>
            <a:r>
              <a:rPr lang="en-US" b="1" dirty="0" smtClean="0"/>
              <a:t> have to be displaced, this would be heavier 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848600" y="6488668"/>
            <a:ext cx="1151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</a:t>
            </a:r>
            <a:r>
              <a:rPr lang="en-US" dirty="0" err="1" smtClean="0"/>
              <a:t>J.Ph.Tock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197" y="685800"/>
            <a:ext cx="9120803" cy="5715000"/>
          </a:xfrm>
        </p:spPr>
        <p:txBody>
          <a:bodyPr/>
          <a:lstStyle/>
          <a:p>
            <a:r>
              <a:rPr lang="en-US" sz="2400" dirty="0" smtClean="0"/>
              <a:t>CCFS working group has just started (give us time!)</a:t>
            </a:r>
          </a:p>
          <a:p>
            <a:r>
              <a:rPr lang="en-US" sz="2400" dirty="0" smtClean="0"/>
              <a:t>5-6 months time to identify (or rule out!) possible show stoppers</a:t>
            </a:r>
          </a:p>
          <a:p>
            <a:r>
              <a:rPr lang="en-US" sz="2400" dirty="0" smtClean="0"/>
              <a:t>Warm </a:t>
            </a:r>
            <a:r>
              <a:rPr lang="en-US" sz="2400" dirty="0" smtClean="0"/>
              <a:t>collimator </a:t>
            </a:r>
            <a:r>
              <a:rPr lang="en-US" sz="2400" dirty="0" smtClean="0"/>
              <a:t>remains an option, to be coupled with 11 T magnet</a:t>
            </a:r>
            <a:endParaRPr lang="en-US" sz="2400" dirty="0" smtClean="0"/>
          </a:p>
          <a:p>
            <a:r>
              <a:rPr lang="en-US" sz="2400" dirty="0" smtClean="0"/>
              <a:t>Replacement </a:t>
            </a:r>
            <a:r>
              <a:rPr lang="en-US" sz="2400" dirty="0" smtClean="0"/>
              <a:t>of 1 (or 2) MB </a:t>
            </a:r>
            <a:r>
              <a:rPr lang="en-US" sz="2400" dirty="0" smtClean="0">
                <a:sym typeface="Wingdings" pitchFamily="2" charset="2"/>
              </a:rPr>
              <a:t> preserve IC to IC space</a:t>
            </a:r>
          </a:p>
          <a:p>
            <a:r>
              <a:rPr lang="en-US" sz="2400" dirty="0" smtClean="0"/>
              <a:t>Preliminary 11T+collimator layouts show a more compact arrangement with a single CM, but none can be excluded so far</a:t>
            </a:r>
          </a:p>
          <a:p>
            <a:r>
              <a:rPr lang="en-US" sz="2400" dirty="0" smtClean="0"/>
              <a:t>IR  1,3,5 and 7 are comparable in terms of layout, IR2 is special (QRL and injection line) </a:t>
            </a:r>
          </a:p>
          <a:p>
            <a:r>
              <a:rPr lang="en-US" sz="2400" dirty="0" smtClean="0"/>
              <a:t>Powering of trims/correctors (300-600A?). Need must be clarified, but options with local </a:t>
            </a:r>
            <a:r>
              <a:rPr lang="en-US" sz="2400" dirty="0" err="1" smtClean="0"/>
              <a:t>feedthroughs</a:t>
            </a:r>
            <a:r>
              <a:rPr lang="en-US" sz="2400" dirty="0" smtClean="0"/>
              <a:t> or using existing spools and DFBA (</a:t>
            </a:r>
            <a:r>
              <a:rPr lang="en-US" sz="2400" dirty="0" err="1" smtClean="0"/>
              <a:t>modified,or</a:t>
            </a:r>
            <a:r>
              <a:rPr lang="en-US" sz="2400" dirty="0" smtClean="0"/>
              <a:t> SC links in IR1,5,7), can be investigated 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8600" y="2438400"/>
            <a:ext cx="8693425" cy="1066800"/>
          </a:xfrm>
        </p:spPr>
        <p:txBody>
          <a:bodyPr/>
          <a:lstStyle/>
          <a:p>
            <a:pPr algn="ctr">
              <a:buNone/>
            </a:pPr>
            <a:r>
              <a:rPr lang="fr-FR" dirty="0" err="1" smtClean="0"/>
              <a:t>Spare</a:t>
            </a:r>
            <a:r>
              <a:rPr lang="fr-FR" dirty="0" smtClean="0"/>
              <a:t> </a:t>
            </a:r>
            <a:r>
              <a:rPr lang="fr-FR" dirty="0" err="1" smtClean="0"/>
              <a:t>slides</a:t>
            </a:r>
            <a:endParaRPr lang="fr-FR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152400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Differences are coming from the DFBA type and the elements on the IR side. </a:t>
            </a:r>
            <a:endParaRPr lang="en-US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 l="51081" t="4571" r="19730" b="10857"/>
          <a:stretch>
            <a:fillRect/>
          </a:stretch>
        </p:blipFill>
        <p:spPr bwMode="auto">
          <a:xfrm>
            <a:off x="0" y="990600"/>
            <a:ext cx="54864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7696200" y="6324600"/>
            <a:ext cx="1151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</a:t>
            </a:r>
            <a:r>
              <a:rPr lang="en-US" dirty="0" err="1" smtClean="0"/>
              <a:t>J.Ph.Tock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0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Differences are coming from the DFBA type and the elements on the IR side. </a:t>
            </a:r>
            <a:endParaRPr lang="en-US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 l="52973" t="4571" r="7027" b="9333"/>
          <a:stretch>
            <a:fillRect/>
          </a:stretch>
        </p:blipFill>
        <p:spPr bwMode="auto">
          <a:xfrm>
            <a:off x="0" y="838200"/>
            <a:ext cx="7391400" cy="5643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7848600" y="6248400"/>
            <a:ext cx="1151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</a:t>
            </a:r>
            <a:r>
              <a:rPr lang="en-US" dirty="0" err="1" smtClean="0"/>
              <a:t>J.Ph.Tock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304800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Differences are coming from the DFBA type and the elements on the IR side. </a:t>
            </a:r>
            <a:endParaRPr lang="en-US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 l="56486" t="3810" r="11622" b="11619"/>
          <a:stretch>
            <a:fillRect/>
          </a:stretch>
        </p:blipFill>
        <p:spPr bwMode="auto">
          <a:xfrm>
            <a:off x="-1" y="838200"/>
            <a:ext cx="5913395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7992466" y="6400800"/>
            <a:ext cx="1151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</a:t>
            </a:r>
            <a:r>
              <a:rPr lang="en-US" dirty="0" err="1" smtClean="0"/>
              <a:t>J.Ph.Tock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11207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0" y="3276600"/>
            <a:ext cx="2705100" cy="3606800"/>
          </a:xfrm>
          <a:prstGeom prst="rect">
            <a:avLst/>
          </a:prstGeom>
        </p:spPr>
      </p:pic>
      <p:pic>
        <p:nvPicPr>
          <p:cNvPr id="9" name="Picture 8" descr="20080703-RR73-005-C7L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505200"/>
            <a:ext cx="5029200" cy="335447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04800" y="0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Differences are coming from the DFBA type and the elements on the IR side.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507826" y="304800"/>
            <a:ext cx="34837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P7 : DFBA OK but space available …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 l="55540" t="61714" r="29460" b="10857"/>
          <a:stretch>
            <a:fillRect/>
          </a:stretch>
        </p:blipFill>
        <p:spPr bwMode="auto">
          <a:xfrm>
            <a:off x="-19050" y="381000"/>
            <a:ext cx="35242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/>
          <a:srcRect l="67171" t="61735" r="15980" b="11619"/>
          <a:stretch>
            <a:fillRect/>
          </a:stretch>
        </p:blipFill>
        <p:spPr bwMode="auto">
          <a:xfrm>
            <a:off x="5791200" y="709961"/>
            <a:ext cx="3352800" cy="1880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print"/>
          <a:srcRect l="5714" t="45714" r="1429" b="39810"/>
          <a:stretch>
            <a:fillRect/>
          </a:stretch>
        </p:blipFill>
        <p:spPr bwMode="auto">
          <a:xfrm>
            <a:off x="0" y="26670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5029200" y="6400800"/>
            <a:ext cx="1151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</a:t>
            </a:r>
            <a:r>
              <a:rPr lang="en-US" dirty="0" err="1" smtClean="0"/>
              <a:t>J.Ph.Tock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680174" cy="838200"/>
          </a:xfrm>
        </p:spPr>
        <p:txBody>
          <a:bodyPr/>
          <a:lstStyle/>
          <a:p>
            <a:r>
              <a:rPr lang="en-US" dirty="0" smtClean="0"/>
              <a:t>Mandate of the CCFS Working Group</a:t>
            </a:r>
            <a:br>
              <a:rPr lang="en-US" dirty="0" smtClean="0"/>
            </a:br>
            <a:r>
              <a:rPr lang="en-US" sz="1800" i="1" dirty="0" smtClean="0"/>
              <a:t>(</a:t>
            </a:r>
            <a:r>
              <a:rPr lang="en-US" sz="2000" i="1" dirty="0" smtClean="0"/>
              <a:t>Cold Collimator Feasibility Study)</a:t>
            </a:r>
            <a:endParaRPr lang="en-US" sz="20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1" y="685800"/>
            <a:ext cx="8792822" cy="5715000"/>
          </a:xfrm>
        </p:spPr>
        <p:txBody>
          <a:bodyPr/>
          <a:lstStyle/>
          <a:p>
            <a:pPr>
              <a:buNone/>
            </a:pPr>
            <a:r>
              <a:rPr lang="en-US" sz="1400" dirty="0" smtClean="0">
                <a:solidFill>
                  <a:srgbClr val="1505EB"/>
                </a:solidFill>
              </a:rPr>
              <a:t>Scope of the work:</a:t>
            </a:r>
          </a:p>
          <a:p>
            <a:r>
              <a:rPr lang="en-US" sz="1400" dirty="0" smtClean="0"/>
              <a:t>Verify the feasibility of installing cold collimators, housed in </a:t>
            </a:r>
            <a:r>
              <a:rPr lang="en-US" sz="1400" dirty="0" err="1" smtClean="0"/>
              <a:t>cryo</a:t>
            </a:r>
            <a:r>
              <a:rPr lang="en-US" sz="1400" dirty="0" smtClean="0"/>
              <a:t>-assemblies, in the continuous cryostat during LHC’s Long Shut Down 2 (or later SD), as required by collimation in several machine IR’s (pt.1, 2, 3, 5 and 7)</a:t>
            </a:r>
          </a:p>
          <a:p>
            <a:pPr>
              <a:buNone/>
            </a:pPr>
            <a:endParaRPr lang="en-US" sz="1400" dirty="0" smtClean="0">
              <a:solidFill>
                <a:srgbClr val="1505EB"/>
              </a:solidFill>
            </a:endParaRPr>
          </a:p>
          <a:p>
            <a:pPr>
              <a:buNone/>
            </a:pPr>
            <a:r>
              <a:rPr lang="en-US" sz="1400" dirty="0" smtClean="0">
                <a:solidFill>
                  <a:srgbClr val="1505EB"/>
                </a:solidFill>
              </a:rPr>
              <a:t>Specific goals:</a:t>
            </a:r>
          </a:p>
          <a:p>
            <a:pPr lvl="0"/>
            <a:r>
              <a:rPr lang="en-US" sz="1400" dirty="0" smtClean="0"/>
              <a:t>Analyze configurations of cold collimators coupled to 11 T magnets;</a:t>
            </a:r>
          </a:p>
          <a:p>
            <a:pPr lvl="0"/>
            <a:r>
              <a:rPr lang="en-US" sz="1400" dirty="0" smtClean="0"/>
              <a:t>Identify potential show stoppers, either related to the implementation of the layout schemes or related to operational aspects of the associated technical systems (vacuum, cryogenics, machine protection, alignment, etc).</a:t>
            </a:r>
          </a:p>
          <a:p>
            <a:pPr lvl="0"/>
            <a:r>
              <a:rPr lang="en-US" sz="1400" dirty="0" smtClean="0"/>
              <a:t>Identify potential needs for R&amp;D with its associated effort and timeline. </a:t>
            </a:r>
          </a:p>
          <a:p>
            <a:pPr lvl="0"/>
            <a:r>
              <a:rPr lang="en-US" sz="1400" dirty="0" smtClean="0"/>
              <a:t>Provide a final recommendation for the opportunity of a cold collimator project, with a draft timeline.</a:t>
            </a:r>
          </a:p>
          <a:p>
            <a:pPr lvl="0">
              <a:buNone/>
            </a:pPr>
            <a:endParaRPr lang="en-US" sz="1400" dirty="0" smtClean="0">
              <a:solidFill>
                <a:srgbClr val="1505EB"/>
              </a:solidFill>
            </a:endParaRPr>
          </a:p>
          <a:p>
            <a:pPr lvl="0">
              <a:buNone/>
            </a:pPr>
            <a:r>
              <a:rPr lang="en-US" sz="1400" dirty="0" smtClean="0">
                <a:solidFill>
                  <a:srgbClr val="1505EB"/>
                </a:solidFill>
              </a:rPr>
              <a:t>WG composition (by system </a:t>
            </a:r>
            <a:r>
              <a:rPr lang="en-US" sz="1400" dirty="0" err="1" smtClean="0">
                <a:solidFill>
                  <a:srgbClr val="1505EB"/>
                </a:solidFill>
              </a:rPr>
              <a:t>reponsibility</a:t>
            </a:r>
            <a:r>
              <a:rPr lang="en-US" sz="1400" dirty="0" smtClean="0">
                <a:solidFill>
                  <a:srgbClr val="1505EB"/>
                </a:solidFill>
              </a:rPr>
              <a:t>):</a:t>
            </a:r>
          </a:p>
          <a:p>
            <a:pPr lvl="0"/>
            <a:r>
              <a:rPr lang="en-US" sz="1400" dirty="0" smtClean="0"/>
              <a:t>Collimators: </a:t>
            </a:r>
            <a:r>
              <a:rPr lang="en-US" sz="1400" dirty="0" err="1" smtClean="0"/>
              <a:t>A.Bertarelli</a:t>
            </a:r>
            <a:r>
              <a:rPr lang="en-US" sz="1400" dirty="0" smtClean="0"/>
              <a:t>, EN-MME; </a:t>
            </a:r>
            <a:r>
              <a:rPr lang="en-US" sz="1400" dirty="0" err="1" smtClean="0"/>
              <a:t>F.Cerutti</a:t>
            </a:r>
            <a:r>
              <a:rPr lang="en-US" sz="1400" dirty="0" smtClean="0"/>
              <a:t>, EN-STI</a:t>
            </a:r>
          </a:p>
          <a:p>
            <a:pPr lvl="0"/>
            <a:r>
              <a:rPr lang="en-US" sz="1400" dirty="0" smtClean="0"/>
              <a:t>Vacuum : </a:t>
            </a:r>
            <a:r>
              <a:rPr lang="en-US" sz="1400" dirty="0" err="1" smtClean="0"/>
              <a:t>V.Baglin</a:t>
            </a:r>
            <a:r>
              <a:rPr lang="en-US" sz="1400" dirty="0" smtClean="0"/>
              <a:t>, TE-VSC</a:t>
            </a:r>
          </a:p>
          <a:p>
            <a:pPr lvl="0"/>
            <a:r>
              <a:rPr lang="en-US" sz="1400" dirty="0" smtClean="0"/>
              <a:t>Cryogenics : </a:t>
            </a:r>
            <a:r>
              <a:rPr lang="en-US" sz="1400" dirty="0" err="1" smtClean="0"/>
              <a:t>R.Van</a:t>
            </a:r>
            <a:r>
              <a:rPr lang="en-US" sz="1400" dirty="0" smtClean="0"/>
              <a:t> Weelderen, TE-CRG</a:t>
            </a:r>
          </a:p>
          <a:p>
            <a:pPr lvl="0"/>
            <a:r>
              <a:rPr lang="fr-FR" sz="1400" dirty="0" smtClean="0"/>
              <a:t>11 T </a:t>
            </a:r>
            <a:r>
              <a:rPr lang="fr-FR" sz="1400" dirty="0" err="1" smtClean="0"/>
              <a:t>magnets</a:t>
            </a:r>
            <a:r>
              <a:rPr lang="fr-FR" sz="1400" dirty="0" smtClean="0"/>
              <a:t>: </a:t>
            </a:r>
            <a:r>
              <a:rPr lang="fr-FR" sz="1400" dirty="0" err="1" smtClean="0"/>
              <a:t>M.Karpinnen</a:t>
            </a:r>
            <a:r>
              <a:rPr lang="fr-FR" sz="1400" dirty="0" smtClean="0"/>
              <a:t>, TE-MSC</a:t>
            </a:r>
            <a:endParaRPr lang="en-US" sz="1400" dirty="0" smtClean="0"/>
          </a:p>
          <a:p>
            <a:pPr lvl="0"/>
            <a:r>
              <a:rPr lang="en-US" sz="1400" dirty="0" smtClean="0"/>
              <a:t>Machine optics, (</a:t>
            </a:r>
            <a:r>
              <a:rPr lang="en-US" sz="1400" dirty="0" err="1" smtClean="0"/>
              <a:t>R.Assmann</a:t>
            </a:r>
            <a:r>
              <a:rPr lang="en-US" sz="1400" dirty="0" smtClean="0"/>
              <a:t>, BE-OP)</a:t>
            </a:r>
          </a:p>
          <a:p>
            <a:pPr lvl="0"/>
            <a:r>
              <a:rPr lang="en-US" sz="1400" dirty="0" smtClean="0"/>
              <a:t>Machine Layout, Cryostat &amp; Integration: </a:t>
            </a:r>
            <a:r>
              <a:rPr lang="en-US" sz="1400" dirty="0" err="1" smtClean="0"/>
              <a:t>V.Parma</a:t>
            </a:r>
            <a:r>
              <a:rPr lang="en-US" sz="1400" dirty="0" smtClean="0"/>
              <a:t> (</a:t>
            </a:r>
            <a:r>
              <a:rPr lang="en-US" sz="1400" dirty="0" err="1" smtClean="0"/>
              <a:t>J.Ph.Tock</a:t>
            </a:r>
            <a:r>
              <a:rPr lang="en-US" sz="1400" dirty="0" smtClean="0"/>
              <a:t>),TE-MSC</a:t>
            </a:r>
          </a:p>
          <a:p>
            <a:pPr>
              <a:buNone/>
            </a:pPr>
            <a:r>
              <a:rPr lang="en-US" sz="1400" i="1" dirty="0" smtClean="0"/>
              <a:t>And ex-officio participants: </a:t>
            </a:r>
          </a:p>
          <a:p>
            <a:pPr lvl="0"/>
            <a:r>
              <a:rPr lang="en-US" sz="1400" dirty="0" smtClean="0"/>
              <a:t>Collimator project leader (</a:t>
            </a:r>
            <a:r>
              <a:rPr lang="en-US" sz="1400" dirty="0" err="1" smtClean="0"/>
              <a:t>R.Assmann</a:t>
            </a:r>
            <a:r>
              <a:rPr lang="en-US" sz="1400" dirty="0" smtClean="0"/>
              <a:t>, BE-OP)</a:t>
            </a:r>
          </a:p>
          <a:p>
            <a:pPr lvl="0"/>
            <a:r>
              <a:rPr lang="fr-FR" sz="1600" dirty="0" smtClean="0"/>
              <a:t>HL LHC </a:t>
            </a:r>
            <a:r>
              <a:rPr lang="fr-FR" sz="1600" dirty="0" err="1" smtClean="0"/>
              <a:t>project</a:t>
            </a:r>
            <a:r>
              <a:rPr lang="fr-FR" sz="1600" dirty="0" smtClean="0"/>
              <a:t> leader (</a:t>
            </a:r>
            <a:r>
              <a:rPr lang="fr-FR" sz="1600" dirty="0" err="1" smtClean="0"/>
              <a:t>L.Rossi</a:t>
            </a:r>
            <a:r>
              <a:rPr lang="fr-FR" sz="1600" dirty="0" smtClean="0"/>
              <a:t>, TE)</a:t>
            </a:r>
            <a:endParaRPr lang="en-US" sz="1600" dirty="0" smtClean="0"/>
          </a:p>
          <a:p>
            <a:pPr lvl="0"/>
            <a:endParaRPr lang="en-US" sz="16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of topics on the table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1" y="685800"/>
            <a:ext cx="8792822" cy="5715000"/>
          </a:xfrm>
        </p:spPr>
        <p:txBody>
          <a:bodyPr/>
          <a:lstStyle/>
          <a:p>
            <a:pPr>
              <a:buNone/>
            </a:pPr>
            <a:r>
              <a:rPr lang="en-US" sz="1400" dirty="0" smtClean="0">
                <a:solidFill>
                  <a:srgbClr val="1505EB"/>
                </a:solidFill>
              </a:rPr>
              <a:t>Topics:</a:t>
            </a:r>
          </a:p>
          <a:p>
            <a:r>
              <a:rPr lang="en-US" sz="1400" dirty="0" smtClean="0"/>
              <a:t>IR Integration specificities (space availability, PC locations,…)</a:t>
            </a:r>
          </a:p>
          <a:p>
            <a:r>
              <a:rPr lang="en-US" sz="1400" dirty="0" smtClean="0"/>
              <a:t>Collimator length (as function of material, efficiency,…)</a:t>
            </a:r>
          </a:p>
          <a:p>
            <a:r>
              <a:rPr lang="en-US" sz="1400" dirty="0" smtClean="0"/>
              <a:t>11 T magnet specificities (strength </a:t>
            </a:r>
            <a:r>
              <a:rPr lang="en-US" sz="1400" dirty="0" err="1" smtClean="0"/>
              <a:t>vs.lenght</a:t>
            </a:r>
            <a:r>
              <a:rPr lang="en-US" sz="1400" dirty="0" smtClean="0"/>
              <a:t>, trim &amp; powering, quench protection,…)</a:t>
            </a:r>
          </a:p>
          <a:p>
            <a:r>
              <a:rPr lang="en-US" sz="1400" dirty="0" smtClean="0"/>
              <a:t>Possible cryostat layouts (11 T common integration, individual cryostats,…)</a:t>
            </a:r>
          </a:p>
          <a:p>
            <a:r>
              <a:rPr lang="en-US" sz="1400" dirty="0" smtClean="0"/>
              <a:t>Vacuum T and operation aspects</a:t>
            </a:r>
          </a:p>
          <a:p>
            <a:r>
              <a:rPr lang="en-US" sz="1400" dirty="0" smtClean="0"/>
              <a:t>Cryogenic margins (heat load limitations, extraction capacity from 11 T magnet &amp; collimator, operation aspects,…)</a:t>
            </a:r>
          </a:p>
          <a:p>
            <a:r>
              <a:rPr lang="en-US" sz="1400" dirty="0" smtClean="0"/>
              <a:t>Collimators @ </a:t>
            </a:r>
            <a:r>
              <a:rPr lang="en-US" sz="1400" dirty="0" err="1" smtClean="0"/>
              <a:t>cryo</a:t>
            </a:r>
            <a:r>
              <a:rPr lang="en-US" sz="1400" dirty="0" smtClean="0"/>
              <a:t> T (materials, RF heat deposition,…)</a:t>
            </a:r>
          </a:p>
          <a:p>
            <a:r>
              <a:rPr lang="en-US" sz="1400" dirty="0" smtClean="0"/>
              <a:t>Collimator mechanisms @ </a:t>
            </a:r>
            <a:r>
              <a:rPr lang="en-US" sz="1400" dirty="0" err="1" smtClean="0"/>
              <a:t>cryo</a:t>
            </a:r>
            <a:r>
              <a:rPr lang="en-US" sz="1400" dirty="0" smtClean="0"/>
              <a:t> T (jaws alignment, precision,…)</a:t>
            </a:r>
          </a:p>
          <a:p>
            <a:r>
              <a:rPr lang="en-US" sz="1400" dirty="0" smtClean="0"/>
              <a:t>Reliability &amp; Maintainability (failure scenarios, down-time,…)</a:t>
            </a:r>
          </a:p>
          <a:p>
            <a:r>
              <a:rPr lang="en-US" sz="1400" dirty="0" smtClean="0"/>
              <a:t>…</a:t>
            </a:r>
          </a:p>
          <a:p>
            <a:pPr>
              <a:buNone/>
            </a:pPr>
            <a:endParaRPr lang="en-US" sz="1400" dirty="0" smtClean="0">
              <a:solidFill>
                <a:srgbClr val="1505EB"/>
              </a:solidFill>
            </a:endParaRPr>
          </a:p>
          <a:p>
            <a:pPr>
              <a:buNone/>
            </a:pPr>
            <a:r>
              <a:rPr lang="en-US" sz="1400" dirty="0" smtClean="0">
                <a:solidFill>
                  <a:srgbClr val="1505EB"/>
                </a:solidFill>
              </a:rPr>
              <a:t>Next meeting on 11</a:t>
            </a:r>
            <a:r>
              <a:rPr lang="en-US" sz="1400" baseline="30000" dirty="0" smtClean="0">
                <a:solidFill>
                  <a:srgbClr val="1505EB"/>
                </a:solidFill>
              </a:rPr>
              <a:t>th</a:t>
            </a:r>
            <a:r>
              <a:rPr lang="en-US" sz="1400" dirty="0" smtClean="0">
                <a:solidFill>
                  <a:srgbClr val="1505EB"/>
                </a:solidFill>
              </a:rPr>
              <a:t> October next:</a:t>
            </a:r>
          </a:p>
          <a:p>
            <a:pPr lvl="0"/>
            <a:r>
              <a:rPr lang="en-GB" sz="1400" dirty="0" smtClean="0"/>
              <a:t>Layouts options and IR integration specificities (</a:t>
            </a:r>
            <a:r>
              <a:rPr lang="en-GB" sz="1400" dirty="0" err="1" smtClean="0"/>
              <a:t>V.Parma+J.Ph.Tock</a:t>
            </a:r>
            <a:r>
              <a:rPr lang="en-GB" sz="1400" dirty="0" smtClean="0"/>
              <a:t>)</a:t>
            </a:r>
            <a:endParaRPr lang="en-US" sz="1400" dirty="0" smtClean="0"/>
          </a:p>
          <a:p>
            <a:pPr lvl="0"/>
            <a:r>
              <a:rPr lang="en-GB" sz="1400" dirty="0" smtClean="0"/>
              <a:t>11 T magnet main parameters (</a:t>
            </a:r>
            <a:r>
              <a:rPr lang="en-GB" sz="1400" dirty="0" err="1" smtClean="0"/>
              <a:t>M.Karppinen</a:t>
            </a:r>
            <a:r>
              <a:rPr lang="en-GB" sz="1400" dirty="0" smtClean="0"/>
              <a:t>) </a:t>
            </a:r>
            <a:endParaRPr lang="en-US" sz="1400" dirty="0" smtClean="0"/>
          </a:p>
          <a:p>
            <a:pPr>
              <a:buNone/>
            </a:pPr>
            <a:endParaRPr lang="en-US" sz="1400" dirty="0" smtClean="0">
              <a:solidFill>
                <a:srgbClr val="1505EB"/>
              </a:solidFill>
            </a:endParaRPr>
          </a:p>
          <a:p>
            <a:endParaRPr lang="en-US" sz="1400" dirty="0" smtClean="0">
              <a:solidFill>
                <a:srgbClr val="1505EB"/>
              </a:solidFill>
            </a:endParaRPr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endParaRPr lang="en-US" sz="1400" dirty="0" smtClean="0">
              <a:solidFill>
                <a:srgbClr val="1505EB"/>
              </a:solidFill>
            </a:endParaRPr>
          </a:p>
          <a:p>
            <a:pPr>
              <a:buNone/>
            </a:pPr>
            <a:endParaRPr lang="en-US" sz="1600" dirty="0" smtClean="0"/>
          </a:p>
          <a:p>
            <a:pPr lvl="0"/>
            <a:endParaRPr lang="en-US" sz="16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4" name="Straight Arrow Connector 283"/>
          <p:cNvCxnSpPr/>
          <p:nvPr/>
        </p:nvCxnSpPr>
        <p:spPr>
          <a:xfrm rot="5400000">
            <a:off x="5721803" y="1618713"/>
            <a:ext cx="1510394" cy="1588"/>
          </a:xfrm>
          <a:prstGeom prst="straightConnector1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Dot"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9" name="Rectangle 198"/>
          <p:cNvSpPr/>
          <p:nvPr/>
        </p:nvSpPr>
        <p:spPr>
          <a:xfrm>
            <a:off x="0" y="3756884"/>
            <a:ext cx="9144000" cy="2286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100" dirty="0" smtClean="0">
                <a:solidFill>
                  <a:schemeClr val="tx1"/>
                </a:solidFill>
              </a:rPr>
              <a:t>QRL</a:t>
            </a:r>
            <a:endParaRPr lang="fr-CH" sz="1100" dirty="0">
              <a:solidFill>
                <a:schemeClr val="tx1"/>
              </a:solidFill>
            </a:endParaRPr>
          </a:p>
        </p:txBody>
      </p:sp>
      <p:cxnSp>
        <p:nvCxnSpPr>
          <p:cNvPr id="250" name="Straight Arrow Connector 249"/>
          <p:cNvCxnSpPr/>
          <p:nvPr/>
        </p:nvCxnSpPr>
        <p:spPr>
          <a:xfrm rot="5400000">
            <a:off x="1981200" y="3911516"/>
            <a:ext cx="609600" cy="1588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Straight Arrow Connector 250"/>
          <p:cNvCxnSpPr/>
          <p:nvPr/>
        </p:nvCxnSpPr>
        <p:spPr>
          <a:xfrm rot="5400000">
            <a:off x="657808" y="3911517"/>
            <a:ext cx="609601" cy="1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4" name="Rectangle 243"/>
          <p:cNvSpPr/>
          <p:nvPr/>
        </p:nvSpPr>
        <p:spPr>
          <a:xfrm>
            <a:off x="5410200" y="4216316"/>
            <a:ext cx="288000" cy="762000"/>
          </a:xfrm>
          <a:prstGeom prst="rect">
            <a:avLst/>
          </a:prstGeom>
          <a:solidFill>
            <a:srgbClr val="FF8585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42" name="Rectangle 241"/>
          <p:cNvSpPr/>
          <p:nvPr/>
        </p:nvSpPr>
        <p:spPr>
          <a:xfrm>
            <a:off x="2331720" y="4216316"/>
            <a:ext cx="288000" cy="762000"/>
          </a:xfrm>
          <a:prstGeom prst="rect">
            <a:avLst/>
          </a:prstGeom>
          <a:solidFill>
            <a:srgbClr val="FF8585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0" name="Rectangle 29"/>
          <p:cNvSpPr/>
          <p:nvPr/>
        </p:nvSpPr>
        <p:spPr>
          <a:xfrm>
            <a:off x="7467600" y="2463714"/>
            <a:ext cx="76200" cy="533400"/>
          </a:xfrm>
          <a:prstGeom prst="rect">
            <a:avLst/>
          </a:prstGeom>
          <a:solidFill>
            <a:srgbClr val="FFFF99"/>
          </a:solidFill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1" name="Rectangle 30"/>
          <p:cNvSpPr/>
          <p:nvPr/>
        </p:nvSpPr>
        <p:spPr>
          <a:xfrm>
            <a:off x="7620000" y="2463714"/>
            <a:ext cx="76200" cy="533400"/>
          </a:xfrm>
          <a:prstGeom prst="rect">
            <a:avLst/>
          </a:prstGeom>
          <a:solidFill>
            <a:srgbClr val="FFFF99"/>
          </a:solidFill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2" name="Rectangle 31"/>
          <p:cNvSpPr/>
          <p:nvPr/>
        </p:nvSpPr>
        <p:spPr>
          <a:xfrm>
            <a:off x="7772400" y="2463714"/>
            <a:ext cx="76200" cy="533400"/>
          </a:xfrm>
          <a:prstGeom prst="rect">
            <a:avLst/>
          </a:prstGeom>
          <a:solidFill>
            <a:srgbClr val="FFFF99"/>
          </a:solidFill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3" name="Rectangle 32"/>
          <p:cNvSpPr/>
          <p:nvPr/>
        </p:nvSpPr>
        <p:spPr>
          <a:xfrm>
            <a:off x="7924800" y="2463714"/>
            <a:ext cx="76200" cy="533400"/>
          </a:xfrm>
          <a:prstGeom prst="rect">
            <a:avLst/>
          </a:prstGeom>
          <a:solidFill>
            <a:srgbClr val="FFFF99"/>
          </a:solidFill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7626" y="-76200"/>
            <a:ext cx="8680174" cy="808726"/>
          </a:xfrm>
        </p:spPr>
        <p:txBody>
          <a:bodyPr/>
          <a:lstStyle/>
          <a:p>
            <a:r>
              <a:rPr lang="fr-CH" dirty="0" smtClean="0"/>
              <a:t>Warm </a:t>
            </a:r>
            <a:r>
              <a:rPr lang="fr-CH" dirty="0" err="1" smtClean="0"/>
              <a:t>collimators</a:t>
            </a:r>
            <a:r>
              <a:rPr lang="fr-CH" dirty="0" smtClean="0"/>
              <a:t> in the DS of IR3: </a:t>
            </a:r>
            <a:r>
              <a:rPr lang="fr-CH" dirty="0" err="1" smtClean="0"/>
              <a:t>our</a:t>
            </a:r>
            <a:r>
              <a:rPr lang="fr-CH" dirty="0" smtClean="0"/>
              <a:t> </a:t>
            </a:r>
            <a:r>
              <a:rPr lang="fr-CH" dirty="0" err="1" smtClean="0"/>
              <a:t>baseline</a:t>
            </a:r>
            <a:endParaRPr lang="fr-CH" dirty="0"/>
          </a:p>
        </p:txBody>
      </p:sp>
      <p:sp>
        <p:nvSpPr>
          <p:cNvPr id="13" name="Rectangle 12"/>
          <p:cNvSpPr/>
          <p:nvPr/>
        </p:nvSpPr>
        <p:spPr>
          <a:xfrm>
            <a:off x="228600" y="2387514"/>
            <a:ext cx="411480" cy="76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400"/>
          </a:p>
        </p:txBody>
      </p:sp>
      <p:sp>
        <p:nvSpPr>
          <p:cNvPr id="15" name="Rectangle 14"/>
          <p:cNvSpPr/>
          <p:nvPr/>
        </p:nvSpPr>
        <p:spPr>
          <a:xfrm>
            <a:off x="685800" y="2387514"/>
            <a:ext cx="576000" cy="762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6" name="Rectangle 15"/>
          <p:cNvSpPr/>
          <p:nvPr/>
        </p:nvSpPr>
        <p:spPr>
          <a:xfrm>
            <a:off x="1295400" y="2387514"/>
            <a:ext cx="41148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7" name="Rectangle 16"/>
          <p:cNvSpPr/>
          <p:nvPr/>
        </p:nvSpPr>
        <p:spPr>
          <a:xfrm>
            <a:off x="1752600" y="2387514"/>
            <a:ext cx="41148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8" name="Rectangle 17"/>
          <p:cNvSpPr/>
          <p:nvPr/>
        </p:nvSpPr>
        <p:spPr>
          <a:xfrm>
            <a:off x="2209800" y="2387514"/>
            <a:ext cx="411480" cy="762000"/>
          </a:xfrm>
          <a:prstGeom prst="rect">
            <a:avLst/>
          </a:prstGeom>
          <a:solidFill>
            <a:schemeClr val="bg2">
              <a:lumMod val="90000"/>
            </a:schemeClr>
          </a:solidFill>
          <a:ln w="1905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9" name="Rectangle 18"/>
          <p:cNvSpPr/>
          <p:nvPr/>
        </p:nvSpPr>
        <p:spPr>
          <a:xfrm>
            <a:off x="2667000" y="2387514"/>
            <a:ext cx="41148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0" name="Rectangle 19"/>
          <p:cNvSpPr/>
          <p:nvPr/>
        </p:nvSpPr>
        <p:spPr>
          <a:xfrm>
            <a:off x="3124200" y="2387514"/>
            <a:ext cx="41148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1" name="Rectangle 20"/>
          <p:cNvSpPr/>
          <p:nvPr/>
        </p:nvSpPr>
        <p:spPr>
          <a:xfrm>
            <a:off x="3581400" y="2387514"/>
            <a:ext cx="411480" cy="762000"/>
          </a:xfrm>
          <a:prstGeom prst="rect">
            <a:avLst/>
          </a:prstGeom>
          <a:solidFill>
            <a:schemeClr val="bg2">
              <a:lumMod val="90000"/>
            </a:schemeClr>
          </a:solidFill>
          <a:ln w="1905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2" name="Rectangle 21"/>
          <p:cNvSpPr/>
          <p:nvPr/>
        </p:nvSpPr>
        <p:spPr>
          <a:xfrm>
            <a:off x="4038600" y="2387514"/>
            <a:ext cx="41148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3" name="Rectangle 22"/>
          <p:cNvSpPr/>
          <p:nvPr/>
        </p:nvSpPr>
        <p:spPr>
          <a:xfrm>
            <a:off x="4495800" y="2387514"/>
            <a:ext cx="41148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4" name="Rectangle 23"/>
          <p:cNvSpPr/>
          <p:nvPr/>
        </p:nvSpPr>
        <p:spPr>
          <a:xfrm>
            <a:off x="4953000" y="2387514"/>
            <a:ext cx="411480" cy="762000"/>
          </a:xfrm>
          <a:prstGeom prst="rect">
            <a:avLst/>
          </a:prstGeom>
          <a:solidFill>
            <a:schemeClr val="bg2">
              <a:lumMod val="90000"/>
            </a:schemeClr>
          </a:solidFill>
          <a:ln w="1905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5" name="Rectangle 24"/>
          <p:cNvSpPr/>
          <p:nvPr/>
        </p:nvSpPr>
        <p:spPr>
          <a:xfrm>
            <a:off x="5410200" y="2387514"/>
            <a:ext cx="41148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6" name="Rectangle 25"/>
          <p:cNvSpPr/>
          <p:nvPr/>
        </p:nvSpPr>
        <p:spPr>
          <a:xfrm>
            <a:off x="5867400" y="2387514"/>
            <a:ext cx="41148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7" name="Rectangle 26"/>
          <p:cNvSpPr/>
          <p:nvPr/>
        </p:nvSpPr>
        <p:spPr>
          <a:xfrm>
            <a:off x="6324600" y="2387514"/>
            <a:ext cx="411480" cy="762000"/>
          </a:xfrm>
          <a:prstGeom prst="rect">
            <a:avLst/>
          </a:prstGeom>
          <a:solidFill>
            <a:schemeClr val="bg2">
              <a:lumMod val="90000"/>
            </a:schemeClr>
          </a:solidFill>
          <a:ln w="1905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8" name="Rectangle 27"/>
          <p:cNvSpPr/>
          <p:nvPr/>
        </p:nvSpPr>
        <p:spPr>
          <a:xfrm>
            <a:off x="6781800" y="2387514"/>
            <a:ext cx="342900" cy="762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9" name="Rectangle 28"/>
          <p:cNvSpPr/>
          <p:nvPr/>
        </p:nvSpPr>
        <p:spPr>
          <a:xfrm>
            <a:off x="7162800" y="2387514"/>
            <a:ext cx="228600" cy="762000"/>
          </a:xfrm>
          <a:prstGeom prst="rect">
            <a:avLst/>
          </a:prstGeom>
          <a:solidFill>
            <a:srgbClr val="FFFF99"/>
          </a:solidFill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4" name="Rectangle 33"/>
          <p:cNvSpPr/>
          <p:nvPr/>
        </p:nvSpPr>
        <p:spPr>
          <a:xfrm>
            <a:off x="8153400" y="2387514"/>
            <a:ext cx="228600" cy="762000"/>
          </a:xfrm>
          <a:prstGeom prst="rect">
            <a:avLst/>
          </a:prstGeom>
          <a:solidFill>
            <a:srgbClr val="FFFF99"/>
          </a:solidFill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5" name="TextBox 34"/>
          <p:cNvSpPr txBox="1"/>
          <p:nvPr/>
        </p:nvSpPr>
        <p:spPr>
          <a:xfrm>
            <a:off x="253412" y="2934070"/>
            <a:ext cx="377026" cy="2308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fr-CH" sz="900" b="1" dirty="0" smtClean="0"/>
              <a:t>Q11</a:t>
            </a:r>
            <a:endParaRPr lang="en-US" sz="9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2234612" y="2920914"/>
            <a:ext cx="377026" cy="2308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fr-CH" sz="900" b="1" dirty="0" smtClean="0"/>
              <a:t>Q10</a:t>
            </a:r>
            <a:endParaRPr lang="en-US" sz="9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3606212" y="2934070"/>
            <a:ext cx="319318" cy="2308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fr-CH" sz="900" b="1" dirty="0" smtClean="0"/>
              <a:t>Q9</a:t>
            </a:r>
            <a:endParaRPr lang="en-US" sz="9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4977812" y="2934070"/>
            <a:ext cx="319318" cy="2308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fr-CH" sz="900" b="1" dirty="0" smtClean="0"/>
              <a:t>Q8</a:t>
            </a:r>
            <a:endParaRPr lang="en-US" sz="9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6349412" y="2920914"/>
            <a:ext cx="319318" cy="2308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fr-CH" sz="900" b="1" dirty="0" smtClean="0"/>
              <a:t>Q7</a:t>
            </a:r>
            <a:endParaRPr lang="en-US" sz="9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6705600" y="3134126"/>
            <a:ext cx="444352" cy="2308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fr-CH" sz="900" b="1" dirty="0" smtClean="0"/>
              <a:t>DFBA</a:t>
            </a:r>
            <a:endParaRPr lang="en-US" sz="9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7543800" y="2994882"/>
            <a:ext cx="389850" cy="2308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fr-CH" sz="900" b="1" dirty="0" smtClean="0"/>
              <a:t>DQS</a:t>
            </a:r>
            <a:endParaRPr lang="en-US" sz="9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7086600" y="3149514"/>
            <a:ext cx="421910" cy="2308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fr-CH" sz="900" b="1" dirty="0" smtClean="0"/>
              <a:t>TCLA</a:t>
            </a:r>
            <a:endParaRPr lang="en-US" sz="9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8077200" y="3149514"/>
            <a:ext cx="476412" cy="2308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fr-CH" sz="900" b="1" dirty="0" smtClean="0"/>
              <a:t>BTVM</a:t>
            </a:r>
            <a:endParaRPr lang="en-US" sz="900" b="1" dirty="0"/>
          </a:p>
        </p:txBody>
      </p:sp>
      <p:sp>
        <p:nvSpPr>
          <p:cNvPr id="57" name="Rectangle 56"/>
          <p:cNvSpPr/>
          <p:nvPr/>
        </p:nvSpPr>
        <p:spPr>
          <a:xfrm>
            <a:off x="228600" y="2158914"/>
            <a:ext cx="152400" cy="304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8" name="Rectangle 57"/>
          <p:cNvSpPr/>
          <p:nvPr/>
        </p:nvSpPr>
        <p:spPr>
          <a:xfrm>
            <a:off x="3581400" y="2158914"/>
            <a:ext cx="152400" cy="3048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9" name="Rectangle 58"/>
          <p:cNvSpPr/>
          <p:nvPr/>
        </p:nvSpPr>
        <p:spPr>
          <a:xfrm>
            <a:off x="6324600" y="2158914"/>
            <a:ext cx="152400" cy="3048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0" name="Rectangle 59"/>
          <p:cNvSpPr/>
          <p:nvPr/>
        </p:nvSpPr>
        <p:spPr>
          <a:xfrm>
            <a:off x="6934200" y="2158914"/>
            <a:ext cx="152400" cy="3048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1" name="Rectangle 60"/>
          <p:cNvSpPr/>
          <p:nvPr/>
        </p:nvSpPr>
        <p:spPr>
          <a:xfrm>
            <a:off x="0" y="1930314"/>
            <a:ext cx="9144000" cy="2286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100" dirty="0" smtClean="0">
                <a:solidFill>
                  <a:schemeClr val="tx1"/>
                </a:solidFill>
              </a:rPr>
              <a:t>QRL</a:t>
            </a:r>
            <a:endParaRPr lang="fr-CH" sz="1100" dirty="0">
              <a:solidFill>
                <a:schemeClr val="tx1"/>
              </a:solidFill>
            </a:endParaRPr>
          </a:p>
        </p:txBody>
      </p:sp>
      <p:cxnSp>
        <p:nvCxnSpPr>
          <p:cNvPr id="62" name="Straight Arrow Connector 61"/>
          <p:cNvCxnSpPr/>
          <p:nvPr/>
        </p:nvCxnSpPr>
        <p:spPr>
          <a:xfrm>
            <a:off x="5410200" y="3573706"/>
            <a:ext cx="2971800" cy="158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8077200" y="3345106"/>
            <a:ext cx="7729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b="1" dirty="0" smtClean="0">
                <a:solidFill>
                  <a:srgbClr val="FF0000"/>
                </a:solidFill>
              </a:rPr>
              <a:t>4’500 mm</a:t>
            </a:r>
            <a:endParaRPr lang="en-US" sz="1100" b="1" dirty="0">
              <a:solidFill>
                <a:srgbClr val="FF0000"/>
              </a:solidFill>
            </a:endParaRPr>
          </a:p>
        </p:txBody>
      </p:sp>
      <p:cxnSp>
        <p:nvCxnSpPr>
          <p:cNvPr id="64" name="Straight Arrow Connector 63"/>
          <p:cNvCxnSpPr/>
          <p:nvPr/>
        </p:nvCxnSpPr>
        <p:spPr>
          <a:xfrm>
            <a:off x="990600" y="3573706"/>
            <a:ext cx="1600200" cy="1588"/>
          </a:xfrm>
          <a:prstGeom prst="straightConnector1">
            <a:avLst/>
          </a:prstGeom>
          <a:ln w="19050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838200" y="3345106"/>
            <a:ext cx="7729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b="1" dirty="0" smtClean="0">
                <a:solidFill>
                  <a:srgbClr val="FF0000"/>
                </a:solidFill>
              </a:rPr>
              <a:t>4’500 mm</a:t>
            </a:r>
            <a:endParaRPr lang="en-US" sz="1100" b="1" dirty="0">
              <a:solidFill>
                <a:srgbClr val="FF0000"/>
              </a:solidFill>
            </a:endParaRPr>
          </a:p>
        </p:txBody>
      </p:sp>
      <p:sp>
        <p:nvSpPr>
          <p:cNvPr id="120" name="Rectangle 119"/>
          <p:cNvSpPr/>
          <p:nvPr/>
        </p:nvSpPr>
        <p:spPr>
          <a:xfrm>
            <a:off x="7391400" y="2586806"/>
            <a:ext cx="762000" cy="76200"/>
          </a:xfrm>
          <a:prstGeom prst="rect">
            <a:avLst/>
          </a:prstGeom>
          <a:solidFill>
            <a:srgbClr val="FFFF99"/>
          </a:solidFill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1" name="Rectangle 120"/>
          <p:cNvSpPr/>
          <p:nvPr/>
        </p:nvSpPr>
        <p:spPr>
          <a:xfrm>
            <a:off x="7391400" y="2815406"/>
            <a:ext cx="762000" cy="76200"/>
          </a:xfrm>
          <a:prstGeom prst="rect">
            <a:avLst/>
          </a:prstGeom>
          <a:solidFill>
            <a:srgbClr val="FFFF99"/>
          </a:solidFill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2" name="Rectangle 121"/>
          <p:cNvSpPr/>
          <p:nvPr/>
        </p:nvSpPr>
        <p:spPr>
          <a:xfrm>
            <a:off x="8382000" y="2587510"/>
            <a:ext cx="762000" cy="76200"/>
          </a:xfrm>
          <a:prstGeom prst="rect">
            <a:avLst/>
          </a:prstGeom>
          <a:solidFill>
            <a:srgbClr val="FFFF99"/>
          </a:solidFill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3" name="Rectangle 122"/>
          <p:cNvSpPr/>
          <p:nvPr/>
        </p:nvSpPr>
        <p:spPr>
          <a:xfrm>
            <a:off x="8382000" y="2816110"/>
            <a:ext cx="762000" cy="76200"/>
          </a:xfrm>
          <a:prstGeom prst="rect">
            <a:avLst/>
          </a:prstGeom>
          <a:solidFill>
            <a:srgbClr val="FFFF99"/>
          </a:solidFill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26" name="Straight Connector 125"/>
          <p:cNvCxnSpPr/>
          <p:nvPr/>
        </p:nvCxnSpPr>
        <p:spPr>
          <a:xfrm>
            <a:off x="0" y="2616114"/>
            <a:ext cx="9144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0" y="2844714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/>
          <p:nvPr/>
        </p:nvCxnSpPr>
        <p:spPr>
          <a:xfrm rot="5400000">
            <a:off x="5257403" y="3377719"/>
            <a:ext cx="304800" cy="794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/>
          <p:cNvCxnSpPr/>
          <p:nvPr/>
        </p:nvCxnSpPr>
        <p:spPr>
          <a:xfrm rot="5400000">
            <a:off x="2486609" y="3378116"/>
            <a:ext cx="304801" cy="3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/>
          <p:cNvCxnSpPr/>
          <p:nvPr/>
        </p:nvCxnSpPr>
        <p:spPr>
          <a:xfrm rot="5400000">
            <a:off x="7506097" y="2958619"/>
            <a:ext cx="1142206" cy="1588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/>
          <p:cNvCxnSpPr/>
          <p:nvPr/>
        </p:nvCxnSpPr>
        <p:spPr>
          <a:xfrm rot="5400000">
            <a:off x="1142603" y="3377719"/>
            <a:ext cx="304800" cy="794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Arrow Connector 134"/>
          <p:cNvCxnSpPr/>
          <p:nvPr/>
        </p:nvCxnSpPr>
        <p:spPr>
          <a:xfrm>
            <a:off x="2667000" y="3301916"/>
            <a:ext cx="2743200" cy="1588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Arrow Connector 135"/>
          <p:cNvCxnSpPr/>
          <p:nvPr/>
        </p:nvCxnSpPr>
        <p:spPr>
          <a:xfrm rot="5400000">
            <a:off x="3718089" y="3514009"/>
            <a:ext cx="337019" cy="79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Box 136"/>
          <p:cNvSpPr txBox="1"/>
          <p:nvPr/>
        </p:nvSpPr>
        <p:spPr>
          <a:xfrm>
            <a:off x="3886200" y="3378114"/>
            <a:ext cx="5918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b="1" dirty="0" smtClean="0">
                <a:solidFill>
                  <a:srgbClr val="FF0000"/>
                </a:solidFill>
              </a:rPr>
              <a:t>46 mm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09600" y="2463714"/>
            <a:ext cx="152400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4" name="Rectangle 43"/>
          <p:cNvSpPr/>
          <p:nvPr/>
        </p:nvSpPr>
        <p:spPr>
          <a:xfrm>
            <a:off x="1219200" y="2463714"/>
            <a:ext cx="152400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5" name="Rectangle 44"/>
          <p:cNvSpPr/>
          <p:nvPr/>
        </p:nvSpPr>
        <p:spPr>
          <a:xfrm>
            <a:off x="1676400" y="2463714"/>
            <a:ext cx="152400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6" name="Rectangle 45"/>
          <p:cNvSpPr/>
          <p:nvPr/>
        </p:nvSpPr>
        <p:spPr>
          <a:xfrm>
            <a:off x="2133600" y="2463714"/>
            <a:ext cx="152400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7" name="Rectangle 46"/>
          <p:cNvSpPr/>
          <p:nvPr/>
        </p:nvSpPr>
        <p:spPr>
          <a:xfrm>
            <a:off x="2590800" y="2463714"/>
            <a:ext cx="152400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8" name="Rectangle 47"/>
          <p:cNvSpPr/>
          <p:nvPr/>
        </p:nvSpPr>
        <p:spPr>
          <a:xfrm>
            <a:off x="3048000" y="2463714"/>
            <a:ext cx="152400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9" name="Rectangle 48"/>
          <p:cNvSpPr/>
          <p:nvPr/>
        </p:nvSpPr>
        <p:spPr>
          <a:xfrm>
            <a:off x="3505200" y="2463714"/>
            <a:ext cx="152400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0" name="Rectangle 49"/>
          <p:cNvSpPr/>
          <p:nvPr/>
        </p:nvSpPr>
        <p:spPr>
          <a:xfrm>
            <a:off x="3962400" y="2463714"/>
            <a:ext cx="152400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1" name="Rectangle 50"/>
          <p:cNvSpPr/>
          <p:nvPr/>
        </p:nvSpPr>
        <p:spPr>
          <a:xfrm>
            <a:off x="4419600" y="2463714"/>
            <a:ext cx="152400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2" name="Rectangle 51"/>
          <p:cNvSpPr/>
          <p:nvPr/>
        </p:nvSpPr>
        <p:spPr>
          <a:xfrm>
            <a:off x="4876800" y="2463714"/>
            <a:ext cx="152400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3" name="Rectangle 52"/>
          <p:cNvSpPr/>
          <p:nvPr/>
        </p:nvSpPr>
        <p:spPr>
          <a:xfrm>
            <a:off x="5334000" y="2463714"/>
            <a:ext cx="152400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4" name="Rectangle 53"/>
          <p:cNvSpPr/>
          <p:nvPr/>
        </p:nvSpPr>
        <p:spPr>
          <a:xfrm>
            <a:off x="5791200" y="2463714"/>
            <a:ext cx="152400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5" name="Rectangle 54"/>
          <p:cNvSpPr/>
          <p:nvPr/>
        </p:nvSpPr>
        <p:spPr>
          <a:xfrm>
            <a:off x="6248400" y="2463714"/>
            <a:ext cx="152400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6" name="Rectangle 55"/>
          <p:cNvSpPr/>
          <p:nvPr/>
        </p:nvSpPr>
        <p:spPr>
          <a:xfrm>
            <a:off x="6705600" y="2463714"/>
            <a:ext cx="152400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59" name="Straight Arrow Connector 158"/>
          <p:cNvCxnSpPr/>
          <p:nvPr/>
        </p:nvCxnSpPr>
        <p:spPr>
          <a:xfrm rot="5400000">
            <a:off x="8305007" y="2920123"/>
            <a:ext cx="761999" cy="1588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Arrow Connector 161"/>
          <p:cNvCxnSpPr/>
          <p:nvPr/>
        </p:nvCxnSpPr>
        <p:spPr>
          <a:xfrm>
            <a:off x="8077200" y="3345106"/>
            <a:ext cx="914400" cy="158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Rectangle 164"/>
          <p:cNvSpPr/>
          <p:nvPr/>
        </p:nvSpPr>
        <p:spPr>
          <a:xfrm>
            <a:off x="7811276" y="4290284"/>
            <a:ext cx="76200" cy="533400"/>
          </a:xfrm>
          <a:prstGeom prst="rect">
            <a:avLst/>
          </a:prstGeom>
          <a:solidFill>
            <a:srgbClr val="FFFF99"/>
          </a:solidFill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66" name="Rectangle 165"/>
          <p:cNvSpPr/>
          <p:nvPr/>
        </p:nvSpPr>
        <p:spPr>
          <a:xfrm>
            <a:off x="7963676" y="4290284"/>
            <a:ext cx="76200" cy="533400"/>
          </a:xfrm>
          <a:prstGeom prst="rect">
            <a:avLst/>
          </a:prstGeom>
          <a:solidFill>
            <a:srgbClr val="FFFF99"/>
          </a:solidFill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67" name="Rectangle 166"/>
          <p:cNvSpPr/>
          <p:nvPr/>
        </p:nvSpPr>
        <p:spPr>
          <a:xfrm>
            <a:off x="8116076" y="4290284"/>
            <a:ext cx="76200" cy="533400"/>
          </a:xfrm>
          <a:prstGeom prst="rect">
            <a:avLst/>
          </a:prstGeom>
          <a:solidFill>
            <a:srgbClr val="FFFF99"/>
          </a:solidFill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68" name="Rectangle 167"/>
          <p:cNvSpPr/>
          <p:nvPr/>
        </p:nvSpPr>
        <p:spPr>
          <a:xfrm>
            <a:off x="8268476" y="4290284"/>
            <a:ext cx="76200" cy="533400"/>
          </a:xfrm>
          <a:prstGeom prst="rect">
            <a:avLst/>
          </a:prstGeom>
          <a:solidFill>
            <a:srgbClr val="FFFF99"/>
          </a:solidFill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69" name="Rectangle 168"/>
          <p:cNvSpPr/>
          <p:nvPr/>
        </p:nvSpPr>
        <p:spPr>
          <a:xfrm>
            <a:off x="228600" y="4214084"/>
            <a:ext cx="411480" cy="76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400"/>
          </a:p>
        </p:txBody>
      </p:sp>
      <p:sp>
        <p:nvSpPr>
          <p:cNvPr id="170" name="Rectangle 169"/>
          <p:cNvSpPr/>
          <p:nvPr/>
        </p:nvSpPr>
        <p:spPr>
          <a:xfrm>
            <a:off x="685800" y="4214084"/>
            <a:ext cx="228600" cy="762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71" name="Rectangle 170"/>
          <p:cNvSpPr/>
          <p:nvPr/>
        </p:nvSpPr>
        <p:spPr>
          <a:xfrm>
            <a:off x="960120" y="4214084"/>
            <a:ext cx="41148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72" name="Rectangle 171"/>
          <p:cNvSpPr/>
          <p:nvPr/>
        </p:nvSpPr>
        <p:spPr>
          <a:xfrm>
            <a:off x="1417320" y="4214084"/>
            <a:ext cx="41148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73" name="Rectangle 172"/>
          <p:cNvSpPr/>
          <p:nvPr/>
        </p:nvSpPr>
        <p:spPr>
          <a:xfrm>
            <a:off x="1874520" y="4214084"/>
            <a:ext cx="411480" cy="762000"/>
          </a:xfrm>
          <a:prstGeom prst="rect">
            <a:avLst/>
          </a:prstGeom>
          <a:solidFill>
            <a:schemeClr val="bg2">
              <a:lumMod val="90000"/>
            </a:schemeClr>
          </a:solidFill>
          <a:ln w="1905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74" name="Rectangle 173"/>
          <p:cNvSpPr/>
          <p:nvPr/>
        </p:nvSpPr>
        <p:spPr>
          <a:xfrm>
            <a:off x="2667000" y="4214084"/>
            <a:ext cx="41148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75" name="Rectangle 174"/>
          <p:cNvSpPr/>
          <p:nvPr/>
        </p:nvSpPr>
        <p:spPr>
          <a:xfrm>
            <a:off x="3124200" y="4214084"/>
            <a:ext cx="41148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76" name="Rectangle 175"/>
          <p:cNvSpPr/>
          <p:nvPr/>
        </p:nvSpPr>
        <p:spPr>
          <a:xfrm>
            <a:off x="3581400" y="4214084"/>
            <a:ext cx="411480" cy="762000"/>
          </a:xfrm>
          <a:prstGeom prst="rect">
            <a:avLst/>
          </a:prstGeom>
          <a:solidFill>
            <a:schemeClr val="bg2">
              <a:lumMod val="90000"/>
            </a:schemeClr>
          </a:solidFill>
          <a:ln w="1905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77" name="Rectangle 176"/>
          <p:cNvSpPr/>
          <p:nvPr/>
        </p:nvSpPr>
        <p:spPr>
          <a:xfrm>
            <a:off x="4038600" y="4214084"/>
            <a:ext cx="41148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78" name="Rectangle 177"/>
          <p:cNvSpPr/>
          <p:nvPr/>
        </p:nvSpPr>
        <p:spPr>
          <a:xfrm>
            <a:off x="4495800" y="4214084"/>
            <a:ext cx="41148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79" name="Rectangle 178"/>
          <p:cNvSpPr/>
          <p:nvPr/>
        </p:nvSpPr>
        <p:spPr>
          <a:xfrm>
            <a:off x="4953000" y="4214084"/>
            <a:ext cx="411480" cy="762000"/>
          </a:xfrm>
          <a:prstGeom prst="rect">
            <a:avLst/>
          </a:prstGeom>
          <a:solidFill>
            <a:schemeClr val="bg2">
              <a:lumMod val="90000"/>
            </a:schemeClr>
          </a:solidFill>
          <a:ln w="1905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80" name="Rectangle 179"/>
          <p:cNvSpPr/>
          <p:nvPr/>
        </p:nvSpPr>
        <p:spPr>
          <a:xfrm>
            <a:off x="5753876" y="4214084"/>
            <a:ext cx="41148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81" name="Rectangle 180"/>
          <p:cNvSpPr/>
          <p:nvPr/>
        </p:nvSpPr>
        <p:spPr>
          <a:xfrm>
            <a:off x="6211076" y="4214084"/>
            <a:ext cx="41148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82" name="Rectangle 181"/>
          <p:cNvSpPr/>
          <p:nvPr/>
        </p:nvSpPr>
        <p:spPr>
          <a:xfrm>
            <a:off x="6668276" y="4214084"/>
            <a:ext cx="411480" cy="762000"/>
          </a:xfrm>
          <a:prstGeom prst="rect">
            <a:avLst/>
          </a:prstGeom>
          <a:solidFill>
            <a:schemeClr val="bg2">
              <a:lumMod val="90000"/>
            </a:schemeClr>
          </a:solidFill>
          <a:ln w="1905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83" name="Rectangle 182"/>
          <p:cNvSpPr/>
          <p:nvPr/>
        </p:nvSpPr>
        <p:spPr>
          <a:xfrm>
            <a:off x="7125476" y="4214084"/>
            <a:ext cx="342900" cy="762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84" name="Rectangle 183"/>
          <p:cNvSpPr/>
          <p:nvPr/>
        </p:nvSpPr>
        <p:spPr>
          <a:xfrm>
            <a:off x="7506476" y="4214084"/>
            <a:ext cx="228600" cy="762000"/>
          </a:xfrm>
          <a:prstGeom prst="rect">
            <a:avLst/>
          </a:prstGeom>
          <a:solidFill>
            <a:srgbClr val="FFFF99"/>
          </a:solidFill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85" name="Rectangle 184"/>
          <p:cNvSpPr/>
          <p:nvPr/>
        </p:nvSpPr>
        <p:spPr>
          <a:xfrm>
            <a:off x="8497076" y="4214084"/>
            <a:ext cx="228600" cy="762000"/>
          </a:xfrm>
          <a:prstGeom prst="rect">
            <a:avLst/>
          </a:prstGeom>
          <a:solidFill>
            <a:srgbClr val="FFFF99"/>
          </a:solidFill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86" name="TextBox 185"/>
          <p:cNvSpPr txBox="1"/>
          <p:nvPr/>
        </p:nvSpPr>
        <p:spPr>
          <a:xfrm>
            <a:off x="253412" y="4760640"/>
            <a:ext cx="377026" cy="2308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fr-CH" sz="900" b="1" dirty="0" smtClean="0"/>
              <a:t>Q11</a:t>
            </a:r>
            <a:endParaRPr lang="en-US" sz="900" b="1" dirty="0"/>
          </a:p>
        </p:txBody>
      </p:sp>
      <p:sp>
        <p:nvSpPr>
          <p:cNvPr id="187" name="TextBox 186"/>
          <p:cNvSpPr txBox="1"/>
          <p:nvPr/>
        </p:nvSpPr>
        <p:spPr>
          <a:xfrm>
            <a:off x="1899332" y="4747484"/>
            <a:ext cx="377026" cy="2308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fr-CH" sz="900" b="1" dirty="0" smtClean="0"/>
              <a:t>Q10</a:t>
            </a:r>
            <a:endParaRPr lang="en-US" sz="900" b="1" dirty="0"/>
          </a:p>
        </p:txBody>
      </p:sp>
      <p:sp>
        <p:nvSpPr>
          <p:cNvPr id="188" name="TextBox 187"/>
          <p:cNvSpPr txBox="1"/>
          <p:nvPr/>
        </p:nvSpPr>
        <p:spPr>
          <a:xfrm>
            <a:off x="3606212" y="4760640"/>
            <a:ext cx="319318" cy="2308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fr-CH" sz="900" b="1" dirty="0" smtClean="0"/>
              <a:t>Q9</a:t>
            </a:r>
            <a:endParaRPr lang="en-US" sz="900" b="1" dirty="0"/>
          </a:p>
        </p:txBody>
      </p:sp>
      <p:sp>
        <p:nvSpPr>
          <p:cNvPr id="189" name="TextBox 188"/>
          <p:cNvSpPr txBox="1"/>
          <p:nvPr/>
        </p:nvSpPr>
        <p:spPr>
          <a:xfrm>
            <a:off x="4977812" y="4760640"/>
            <a:ext cx="319318" cy="2308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fr-CH" sz="900" b="1" dirty="0" smtClean="0"/>
              <a:t>Q8</a:t>
            </a:r>
            <a:endParaRPr lang="en-US" sz="900" b="1" dirty="0"/>
          </a:p>
        </p:txBody>
      </p:sp>
      <p:sp>
        <p:nvSpPr>
          <p:cNvPr id="190" name="TextBox 189"/>
          <p:cNvSpPr txBox="1"/>
          <p:nvPr/>
        </p:nvSpPr>
        <p:spPr>
          <a:xfrm>
            <a:off x="6693088" y="4747484"/>
            <a:ext cx="319318" cy="2308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fr-CH" sz="900" b="1" dirty="0" smtClean="0"/>
              <a:t>Q7</a:t>
            </a:r>
            <a:endParaRPr lang="en-US" sz="900" b="1" dirty="0"/>
          </a:p>
        </p:txBody>
      </p:sp>
      <p:sp>
        <p:nvSpPr>
          <p:cNvPr id="191" name="TextBox 190"/>
          <p:cNvSpPr txBox="1"/>
          <p:nvPr/>
        </p:nvSpPr>
        <p:spPr>
          <a:xfrm>
            <a:off x="7049276" y="4960696"/>
            <a:ext cx="444352" cy="2308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fr-CH" sz="900" b="1" dirty="0" smtClean="0"/>
              <a:t>DFBA</a:t>
            </a:r>
            <a:endParaRPr lang="en-US" sz="900" b="1" dirty="0"/>
          </a:p>
        </p:txBody>
      </p:sp>
      <p:sp>
        <p:nvSpPr>
          <p:cNvPr id="192" name="TextBox 191"/>
          <p:cNvSpPr txBox="1"/>
          <p:nvPr/>
        </p:nvSpPr>
        <p:spPr>
          <a:xfrm>
            <a:off x="7887476" y="4821452"/>
            <a:ext cx="389850" cy="2308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fr-CH" sz="900" b="1" dirty="0" smtClean="0"/>
              <a:t>DQS</a:t>
            </a:r>
            <a:endParaRPr lang="en-US" sz="900" b="1" dirty="0"/>
          </a:p>
        </p:txBody>
      </p:sp>
      <p:sp>
        <p:nvSpPr>
          <p:cNvPr id="193" name="TextBox 192"/>
          <p:cNvSpPr txBox="1"/>
          <p:nvPr/>
        </p:nvSpPr>
        <p:spPr>
          <a:xfrm>
            <a:off x="7430276" y="4976084"/>
            <a:ext cx="421910" cy="2308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fr-CH" sz="900" b="1" dirty="0" smtClean="0"/>
              <a:t>TCLA</a:t>
            </a:r>
            <a:endParaRPr lang="en-US" sz="900" b="1" dirty="0"/>
          </a:p>
        </p:txBody>
      </p:sp>
      <p:sp>
        <p:nvSpPr>
          <p:cNvPr id="194" name="TextBox 193"/>
          <p:cNvSpPr txBox="1"/>
          <p:nvPr/>
        </p:nvSpPr>
        <p:spPr>
          <a:xfrm>
            <a:off x="8420876" y="4976084"/>
            <a:ext cx="476412" cy="2308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fr-CH" sz="900" b="1" dirty="0" smtClean="0"/>
              <a:t>BTVM</a:t>
            </a:r>
            <a:endParaRPr lang="en-US" sz="900" b="1" dirty="0"/>
          </a:p>
        </p:txBody>
      </p:sp>
      <p:sp>
        <p:nvSpPr>
          <p:cNvPr id="195" name="Rectangle 194"/>
          <p:cNvSpPr/>
          <p:nvPr/>
        </p:nvSpPr>
        <p:spPr>
          <a:xfrm>
            <a:off x="228600" y="3985484"/>
            <a:ext cx="152400" cy="304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96" name="Rectangle 195"/>
          <p:cNvSpPr/>
          <p:nvPr/>
        </p:nvSpPr>
        <p:spPr>
          <a:xfrm>
            <a:off x="3581400" y="3985484"/>
            <a:ext cx="152400" cy="3048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97" name="Rectangle 196"/>
          <p:cNvSpPr/>
          <p:nvPr/>
        </p:nvSpPr>
        <p:spPr>
          <a:xfrm>
            <a:off x="6324600" y="3987716"/>
            <a:ext cx="152400" cy="762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98" name="Rectangle 197"/>
          <p:cNvSpPr/>
          <p:nvPr/>
        </p:nvSpPr>
        <p:spPr>
          <a:xfrm>
            <a:off x="6934200" y="3987716"/>
            <a:ext cx="152400" cy="762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04" name="Rectangle 203"/>
          <p:cNvSpPr/>
          <p:nvPr/>
        </p:nvSpPr>
        <p:spPr>
          <a:xfrm>
            <a:off x="7735076" y="4413376"/>
            <a:ext cx="762000" cy="76200"/>
          </a:xfrm>
          <a:prstGeom prst="rect">
            <a:avLst/>
          </a:prstGeom>
          <a:solidFill>
            <a:srgbClr val="FFFF99"/>
          </a:solidFill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05" name="Rectangle 204"/>
          <p:cNvSpPr/>
          <p:nvPr/>
        </p:nvSpPr>
        <p:spPr>
          <a:xfrm>
            <a:off x="7735076" y="4641976"/>
            <a:ext cx="762000" cy="76200"/>
          </a:xfrm>
          <a:prstGeom prst="rect">
            <a:avLst/>
          </a:prstGeom>
          <a:solidFill>
            <a:srgbClr val="FFFF99"/>
          </a:solidFill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06" name="Rectangle 205"/>
          <p:cNvSpPr/>
          <p:nvPr/>
        </p:nvSpPr>
        <p:spPr>
          <a:xfrm>
            <a:off x="8725676" y="4414080"/>
            <a:ext cx="396000" cy="76200"/>
          </a:xfrm>
          <a:prstGeom prst="rect">
            <a:avLst/>
          </a:prstGeom>
          <a:solidFill>
            <a:srgbClr val="FFFF99"/>
          </a:solidFill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07" name="Rectangle 206"/>
          <p:cNvSpPr/>
          <p:nvPr/>
        </p:nvSpPr>
        <p:spPr>
          <a:xfrm>
            <a:off x="8725676" y="4642680"/>
            <a:ext cx="396000" cy="76200"/>
          </a:xfrm>
          <a:prstGeom prst="rect">
            <a:avLst/>
          </a:prstGeom>
          <a:solidFill>
            <a:srgbClr val="FFFF99"/>
          </a:solidFill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208" name="Straight Connector 207"/>
          <p:cNvCxnSpPr/>
          <p:nvPr/>
        </p:nvCxnSpPr>
        <p:spPr>
          <a:xfrm>
            <a:off x="0" y="4442684"/>
            <a:ext cx="9144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Connector 208"/>
          <p:cNvCxnSpPr/>
          <p:nvPr/>
        </p:nvCxnSpPr>
        <p:spPr>
          <a:xfrm>
            <a:off x="0" y="4671284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7" name="Rectangle 216"/>
          <p:cNvSpPr/>
          <p:nvPr/>
        </p:nvSpPr>
        <p:spPr>
          <a:xfrm>
            <a:off x="609600" y="4290284"/>
            <a:ext cx="152400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18" name="Rectangle 217"/>
          <p:cNvSpPr/>
          <p:nvPr/>
        </p:nvSpPr>
        <p:spPr>
          <a:xfrm>
            <a:off x="883920" y="4290284"/>
            <a:ext cx="152400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19" name="Rectangle 218"/>
          <p:cNvSpPr/>
          <p:nvPr/>
        </p:nvSpPr>
        <p:spPr>
          <a:xfrm>
            <a:off x="1341120" y="4290284"/>
            <a:ext cx="152400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20" name="Rectangle 219"/>
          <p:cNvSpPr/>
          <p:nvPr/>
        </p:nvSpPr>
        <p:spPr>
          <a:xfrm>
            <a:off x="1798320" y="4290284"/>
            <a:ext cx="152400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21" name="Rectangle 220"/>
          <p:cNvSpPr/>
          <p:nvPr/>
        </p:nvSpPr>
        <p:spPr>
          <a:xfrm>
            <a:off x="2590800" y="4290284"/>
            <a:ext cx="152400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22" name="Rectangle 221"/>
          <p:cNvSpPr/>
          <p:nvPr/>
        </p:nvSpPr>
        <p:spPr>
          <a:xfrm>
            <a:off x="3048000" y="4290284"/>
            <a:ext cx="152400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23" name="Rectangle 222"/>
          <p:cNvSpPr/>
          <p:nvPr/>
        </p:nvSpPr>
        <p:spPr>
          <a:xfrm>
            <a:off x="3505200" y="4290284"/>
            <a:ext cx="152400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24" name="Rectangle 223"/>
          <p:cNvSpPr/>
          <p:nvPr/>
        </p:nvSpPr>
        <p:spPr>
          <a:xfrm>
            <a:off x="3962400" y="4290284"/>
            <a:ext cx="152400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25" name="Rectangle 224"/>
          <p:cNvSpPr/>
          <p:nvPr/>
        </p:nvSpPr>
        <p:spPr>
          <a:xfrm>
            <a:off x="4419600" y="4290284"/>
            <a:ext cx="152400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26" name="Rectangle 225"/>
          <p:cNvSpPr/>
          <p:nvPr/>
        </p:nvSpPr>
        <p:spPr>
          <a:xfrm>
            <a:off x="4876800" y="4290284"/>
            <a:ext cx="152400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27" name="Rectangle 226"/>
          <p:cNvSpPr/>
          <p:nvPr/>
        </p:nvSpPr>
        <p:spPr>
          <a:xfrm>
            <a:off x="5306007" y="4290284"/>
            <a:ext cx="152400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28" name="Rectangle 227"/>
          <p:cNvSpPr/>
          <p:nvPr/>
        </p:nvSpPr>
        <p:spPr>
          <a:xfrm>
            <a:off x="6134876" y="4290284"/>
            <a:ext cx="152400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30" name="Rectangle 229"/>
          <p:cNvSpPr/>
          <p:nvPr/>
        </p:nvSpPr>
        <p:spPr>
          <a:xfrm>
            <a:off x="7049276" y="4290284"/>
            <a:ext cx="152400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43" name="Rectangle 242"/>
          <p:cNvSpPr/>
          <p:nvPr/>
        </p:nvSpPr>
        <p:spPr>
          <a:xfrm>
            <a:off x="2209800" y="4292516"/>
            <a:ext cx="152400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45" name="Rectangle 244"/>
          <p:cNvSpPr/>
          <p:nvPr/>
        </p:nvSpPr>
        <p:spPr>
          <a:xfrm>
            <a:off x="5666793" y="4292516"/>
            <a:ext cx="152400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46" name="Rectangle 245"/>
          <p:cNvSpPr/>
          <p:nvPr/>
        </p:nvSpPr>
        <p:spPr>
          <a:xfrm>
            <a:off x="6668276" y="4140116"/>
            <a:ext cx="189724" cy="1524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47" name="Rectangle 246"/>
          <p:cNvSpPr/>
          <p:nvPr/>
        </p:nvSpPr>
        <p:spPr>
          <a:xfrm>
            <a:off x="7277876" y="4140116"/>
            <a:ext cx="189724" cy="1524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48" name="Rectangle 247"/>
          <p:cNvSpPr/>
          <p:nvPr/>
        </p:nvSpPr>
        <p:spPr>
          <a:xfrm>
            <a:off x="6324600" y="4063916"/>
            <a:ext cx="533400" cy="762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49" name="Rectangle 248"/>
          <p:cNvSpPr/>
          <p:nvPr/>
        </p:nvSpPr>
        <p:spPr>
          <a:xfrm>
            <a:off x="6934200" y="4063916"/>
            <a:ext cx="533400" cy="762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29" name="Rectangle 228"/>
          <p:cNvSpPr/>
          <p:nvPr/>
        </p:nvSpPr>
        <p:spPr>
          <a:xfrm>
            <a:off x="6592076" y="4290284"/>
            <a:ext cx="152400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260" name="Straight Arrow Connector 259"/>
          <p:cNvCxnSpPr/>
          <p:nvPr/>
        </p:nvCxnSpPr>
        <p:spPr>
          <a:xfrm rot="5400000">
            <a:off x="5391538" y="3910722"/>
            <a:ext cx="609600" cy="1588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Straight Arrow Connector 260"/>
          <p:cNvCxnSpPr/>
          <p:nvPr/>
        </p:nvCxnSpPr>
        <p:spPr>
          <a:xfrm rot="5400000">
            <a:off x="7706307" y="4330616"/>
            <a:ext cx="1447800" cy="1588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1" name="Straight Arrow Connector 290"/>
          <p:cNvCxnSpPr/>
          <p:nvPr/>
        </p:nvCxnSpPr>
        <p:spPr>
          <a:xfrm rot="5400000">
            <a:off x="4426403" y="1617919"/>
            <a:ext cx="1509600" cy="794"/>
          </a:xfrm>
          <a:prstGeom prst="straightConnector1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Dot"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2" name="TextBox 291"/>
          <p:cNvSpPr txBox="1"/>
          <p:nvPr/>
        </p:nvSpPr>
        <p:spPr>
          <a:xfrm>
            <a:off x="4572000" y="863516"/>
            <a:ext cx="365806" cy="2308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fr-CH" sz="9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R33</a:t>
            </a:r>
            <a:endParaRPr lang="en-US" sz="9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3" name="TextBox 292"/>
          <p:cNvSpPr txBox="1"/>
          <p:nvPr/>
        </p:nvSpPr>
        <p:spPr>
          <a:xfrm>
            <a:off x="5638800" y="863516"/>
            <a:ext cx="420308" cy="2308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fr-CH" sz="9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RZ33</a:t>
            </a:r>
            <a:endParaRPr lang="en-US" sz="9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5" name="TextBox 294"/>
          <p:cNvSpPr txBox="1"/>
          <p:nvPr/>
        </p:nvSpPr>
        <p:spPr>
          <a:xfrm>
            <a:off x="6720794" y="863516"/>
            <a:ext cx="365806" cy="2308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fr-CH" sz="9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R34</a:t>
            </a:r>
            <a:endParaRPr lang="en-US" sz="9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302" name="Straight Arrow Connector 301"/>
          <p:cNvCxnSpPr/>
          <p:nvPr/>
        </p:nvCxnSpPr>
        <p:spPr>
          <a:xfrm rot="5400000">
            <a:off x="-228997" y="1930713"/>
            <a:ext cx="915194" cy="1588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Dot"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5" name="Straight Arrow Connector 304"/>
          <p:cNvCxnSpPr/>
          <p:nvPr/>
        </p:nvCxnSpPr>
        <p:spPr>
          <a:xfrm rot="5400000">
            <a:off x="1752203" y="1930713"/>
            <a:ext cx="915194" cy="1588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Dot"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6" name="Straight Arrow Connector 305"/>
          <p:cNvCxnSpPr/>
          <p:nvPr/>
        </p:nvCxnSpPr>
        <p:spPr>
          <a:xfrm rot="5400000">
            <a:off x="3123803" y="1930713"/>
            <a:ext cx="915194" cy="1588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Dot"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" name="Straight Arrow Connector 306"/>
          <p:cNvCxnSpPr/>
          <p:nvPr/>
        </p:nvCxnSpPr>
        <p:spPr>
          <a:xfrm rot="5400000">
            <a:off x="4457303" y="1892613"/>
            <a:ext cx="991394" cy="1588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Dot"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8" name="Straight Arrow Connector 307"/>
          <p:cNvCxnSpPr/>
          <p:nvPr/>
        </p:nvCxnSpPr>
        <p:spPr>
          <a:xfrm rot="5400000">
            <a:off x="5867003" y="1930713"/>
            <a:ext cx="915194" cy="1588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Dot"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9" name="TextBox 308"/>
          <p:cNvSpPr txBox="1"/>
          <p:nvPr/>
        </p:nvSpPr>
        <p:spPr>
          <a:xfrm>
            <a:off x="990600" y="1320716"/>
            <a:ext cx="405880" cy="2308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fr-CH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11L3</a:t>
            </a:r>
            <a:endParaRPr lang="en-US" sz="9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0" name="TextBox 309"/>
          <p:cNvSpPr txBox="1"/>
          <p:nvPr/>
        </p:nvSpPr>
        <p:spPr>
          <a:xfrm>
            <a:off x="2743200" y="1320716"/>
            <a:ext cx="405880" cy="2308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fr-CH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10L3</a:t>
            </a:r>
            <a:endParaRPr lang="en-US" sz="9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1" name="TextBox 310"/>
          <p:cNvSpPr txBox="1"/>
          <p:nvPr/>
        </p:nvSpPr>
        <p:spPr>
          <a:xfrm>
            <a:off x="4038600" y="1320716"/>
            <a:ext cx="348172" cy="2308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fr-CH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9L3</a:t>
            </a:r>
            <a:endParaRPr lang="en-US" sz="9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2" name="TextBox 311"/>
          <p:cNvSpPr txBox="1"/>
          <p:nvPr/>
        </p:nvSpPr>
        <p:spPr>
          <a:xfrm>
            <a:off x="5486400" y="1320716"/>
            <a:ext cx="348172" cy="2308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fr-CH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8L3</a:t>
            </a:r>
            <a:endParaRPr lang="en-US" sz="9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3" name="TextBox 312"/>
          <p:cNvSpPr txBox="1"/>
          <p:nvPr/>
        </p:nvSpPr>
        <p:spPr>
          <a:xfrm>
            <a:off x="6934200" y="1320716"/>
            <a:ext cx="348172" cy="2308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fr-CH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7L3</a:t>
            </a:r>
            <a:endParaRPr lang="en-US" sz="9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314" name="Straight Arrow Connector 313"/>
          <p:cNvCxnSpPr/>
          <p:nvPr/>
        </p:nvCxnSpPr>
        <p:spPr>
          <a:xfrm>
            <a:off x="2209800" y="1549316"/>
            <a:ext cx="1371600" cy="1588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Dot"/>
            <a:headEnd type="triangle" w="med" len="med"/>
            <a:tailEnd type="triangl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7" name="Straight Arrow Connector 316"/>
          <p:cNvCxnSpPr/>
          <p:nvPr/>
        </p:nvCxnSpPr>
        <p:spPr>
          <a:xfrm>
            <a:off x="228600" y="1549316"/>
            <a:ext cx="1981200" cy="1588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Dot"/>
            <a:headEnd type="triangle" w="med" len="med"/>
            <a:tailEnd type="triangl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8" name="Straight Arrow Connector 317"/>
          <p:cNvCxnSpPr/>
          <p:nvPr/>
        </p:nvCxnSpPr>
        <p:spPr>
          <a:xfrm>
            <a:off x="3581400" y="1549316"/>
            <a:ext cx="1371600" cy="1588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Dot"/>
            <a:headEnd type="triangle" w="med" len="med"/>
            <a:tailEnd type="triangl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0" name="Straight Arrow Connector 319"/>
          <p:cNvCxnSpPr/>
          <p:nvPr/>
        </p:nvCxnSpPr>
        <p:spPr>
          <a:xfrm>
            <a:off x="4953000" y="1549316"/>
            <a:ext cx="1371600" cy="1588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Dot"/>
            <a:headEnd type="triangle" w="med" len="med"/>
            <a:tailEnd type="triangl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1" name="Straight Arrow Connector 320"/>
          <p:cNvCxnSpPr/>
          <p:nvPr/>
        </p:nvCxnSpPr>
        <p:spPr>
          <a:xfrm>
            <a:off x="6324600" y="1549316"/>
            <a:ext cx="2819400" cy="1588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Dot"/>
            <a:headEnd type="triangl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3" name="Straight Arrow Connector 322"/>
          <p:cNvCxnSpPr/>
          <p:nvPr/>
        </p:nvCxnSpPr>
        <p:spPr>
          <a:xfrm>
            <a:off x="5181600" y="1092116"/>
            <a:ext cx="1295400" cy="1588"/>
          </a:xfrm>
          <a:prstGeom prst="straightConnector1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Dot"/>
            <a:headEnd type="triangle" w="med" len="med"/>
            <a:tailEnd type="triangl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2" name="Straight Arrow Connector 331"/>
          <p:cNvCxnSpPr/>
          <p:nvPr/>
        </p:nvCxnSpPr>
        <p:spPr>
          <a:xfrm>
            <a:off x="6477000" y="1092116"/>
            <a:ext cx="2667000" cy="1588"/>
          </a:xfrm>
          <a:prstGeom prst="straightConnector1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Dot"/>
            <a:headEnd type="triangl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4" name="Straight Arrow Connector 333"/>
          <p:cNvCxnSpPr/>
          <p:nvPr/>
        </p:nvCxnSpPr>
        <p:spPr>
          <a:xfrm>
            <a:off x="0" y="1092116"/>
            <a:ext cx="5181600" cy="1588"/>
          </a:xfrm>
          <a:prstGeom prst="straightConnector1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Dot"/>
            <a:headEnd type="none" w="med" len="med"/>
            <a:tailEnd type="triangl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Arrow Connector 200"/>
          <p:cNvCxnSpPr/>
          <p:nvPr/>
        </p:nvCxnSpPr>
        <p:spPr>
          <a:xfrm>
            <a:off x="8382000" y="914400"/>
            <a:ext cx="609600" cy="158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2" name="TextBox 201"/>
          <p:cNvSpPr txBox="1"/>
          <p:nvPr/>
        </p:nvSpPr>
        <p:spPr>
          <a:xfrm>
            <a:off x="8478204" y="685800"/>
            <a:ext cx="360996" cy="25391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fr-CH" sz="1050" b="1" dirty="0" smtClean="0">
                <a:solidFill>
                  <a:srgbClr val="C00000"/>
                </a:solidFill>
              </a:rPr>
              <a:t>IP3</a:t>
            </a:r>
            <a:endParaRPr lang="en-US" sz="1050" b="1" dirty="0">
              <a:solidFill>
                <a:srgbClr val="C00000"/>
              </a:solidFill>
            </a:endParaRPr>
          </a:p>
        </p:txBody>
      </p:sp>
      <p:sp>
        <p:nvSpPr>
          <p:cNvPr id="200" name="TextBox 199"/>
          <p:cNvSpPr txBox="1"/>
          <p:nvPr/>
        </p:nvSpPr>
        <p:spPr>
          <a:xfrm>
            <a:off x="533400" y="3073316"/>
            <a:ext cx="100059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b="1" dirty="0" err="1" smtClean="0">
                <a:solidFill>
                  <a:srgbClr val="FF0000"/>
                </a:solidFill>
              </a:rPr>
              <a:t>Conn.cryostat</a:t>
            </a:r>
            <a:endParaRPr lang="en-US" sz="1100" b="1" dirty="0">
              <a:solidFill>
                <a:srgbClr val="FF0000"/>
              </a:solidFill>
            </a:endParaRPr>
          </a:p>
        </p:txBody>
      </p:sp>
      <p:sp>
        <p:nvSpPr>
          <p:cNvPr id="210" name="TextBox 209"/>
          <p:cNvSpPr txBox="1"/>
          <p:nvPr/>
        </p:nvSpPr>
        <p:spPr>
          <a:xfrm>
            <a:off x="152400" y="5021506"/>
            <a:ext cx="13500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b="1" dirty="0" smtClean="0">
                <a:solidFill>
                  <a:srgbClr val="FF0000"/>
                </a:solidFill>
              </a:rPr>
              <a:t>Short </a:t>
            </a:r>
            <a:r>
              <a:rPr lang="fr-CH" sz="1100" b="1" dirty="0" err="1" smtClean="0">
                <a:solidFill>
                  <a:srgbClr val="FF0000"/>
                </a:solidFill>
              </a:rPr>
              <a:t>Conn.cryostat</a:t>
            </a:r>
            <a:endParaRPr lang="en-US" sz="1100" b="1" dirty="0">
              <a:solidFill>
                <a:srgbClr val="FF0000"/>
              </a:solidFill>
            </a:endParaRPr>
          </a:p>
        </p:txBody>
      </p:sp>
      <p:sp>
        <p:nvSpPr>
          <p:cNvPr id="203" name="TextBox 202"/>
          <p:cNvSpPr txBox="1"/>
          <p:nvPr/>
        </p:nvSpPr>
        <p:spPr>
          <a:xfrm>
            <a:off x="1683903" y="4978316"/>
            <a:ext cx="1701108" cy="43088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lang="fr-CH" sz="1100" b="1" dirty="0" smtClean="0">
                <a:solidFill>
                  <a:srgbClr val="FF5050"/>
                </a:solidFill>
              </a:rPr>
              <a:t>New</a:t>
            </a:r>
          </a:p>
          <a:p>
            <a:pPr algn="ctr"/>
            <a:r>
              <a:rPr lang="fr-CH" sz="1100" b="1" dirty="0" err="1" smtClean="0">
                <a:solidFill>
                  <a:srgbClr val="FF5050"/>
                </a:solidFill>
              </a:rPr>
              <a:t>Collimator</a:t>
            </a:r>
            <a:r>
              <a:rPr lang="fr-CH" sz="1100" b="1" dirty="0" smtClean="0">
                <a:solidFill>
                  <a:srgbClr val="FF5050"/>
                </a:solidFill>
              </a:rPr>
              <a:t> </a:t>
            </a:r>
            <a:r>
              <a:rPr lang="fr-CH" sz="1100" b="1" dirty="0" err="1" smtClean="0">
                <a:solidFill>
                  <a:srgbClr val="FF5050"/>
                </a:solidFill>
              </a:rPr>
              <a:t>assembly</a:t>
            </a:r>
            <a:r>
              <a:rPr lang="fr-CH" sz="1100" b="1" dirty="0" smtClean="0">
                <a:solidFill>
                  <a:srgbClr val="FF5050"/>
                </a:solidFill>
              </a:rPr>
              <a:t> (LTC)</a:t>
            </a:r>
            <a:endParaRPr lang="en-US" sz="1100" b="1" dirty="0">
              <a:solidFill>
                <a:srgbClr val="FF5050"/>
              </a:solidFill>
            </a:endParaRPr>
          </a:p>
        </p:txBody>
      </p:sp>
      <p:sp>
        <p:nvSpPr>
          <p:cNvPr id="211" name="TextBox 210"/>
          <p:cNvSpPr txBox="1"/>
          <p:nvPr/>
        </p:nvSpPr>
        <p:spPr>
          <a:xfrm>
            <a:off x="4692195" y="4978316"/>
            <a:ext cx="1701108" cy="43088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lang="fr-CH" sz="1100" b="1" dirty="0" smtClean="0">
                <a:solidFill>
                  <a:srgbClr val="FF5050"/>
                </a:solidFill>
              </a:rPr>
              <a:t>New</a:t>
            </a:r>
          </a:p>
          <a:p>
            <a:pPr algn="ctr"/>
            <a:r>
              <a:rPr lang="fr-CH" sz="1100" b="1" dirty="0" err="1" smtClean="0">
                <a:solidFill>
                  <a:srgbClr val="FF5050"/>
                </a:solidFill>
              </a:rPr>
              <a:t>Collimator</a:t>
            </a:r>
            <a:r>
              <a:rPr lang="fr-CH" sz="1100" b="1" dirty="0" smtClean="0">
                <a:solidFill>
                  <a:srgbClr val="FF5050"/>
                </a:solidFill>
              </a:rPr>
              <a:t> </a:t>
            </a:r>
            <a:r>
              <a:rPr lang="fr-CH" sz="1100" b="1" dirty="0" err="1" smtClean="0">
                <a:solidFill>
                  <a:srgbClr val="FF5050"/>
                </a:solidFill>
              </a:rPr>
              <a:t>assembly</a:t>
            </a:r>
            <a:r>
              <a:rPr lang="fr-CH" sz="1100" b="1" dirty="0" smtClean="0">
                <a:solidFill>
                  <a:srgbClr val="FF5050"/>
                </a:solidFill>
              </a:rPr>
              <a:t> (LTC)</a:t>
            </a:r>
            <a:endParaRPr lang="en-US" sz="1100" b="1" dirty="0">
              <a:solidFill>
                <a:srgbClr val="FF5050"/>
              </a:solidFill>
            </a:endParaRPr>
          </a:p>
        </p:txBody>
      </p:sp>
      <p:sp>
        <p:nvSpPr>
          <p:cNvPr id="212" name="TextBox 211"/>
          <p:cNvSpPr txBox="1"/>
          <p:nvPr/>
        </p:nvSpPr>
        <p:spPr>
          <a:xfrm>
            <a:off x="838200" y="5638800"/>
            <a:ext cx="7467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dirty="0" smtClean="0"/>
              <a:t> </a:t>
            </a:r>
            <a:r>
              <a:rPr lang="fr-FR" dirty="0" err="1" smtClean="0"/>
              <a:t>was</a:t>
            </a:r>
            <a:r>
              <a:rPr lang="fr-FR" dirty="0" smtClean="0"/>
              <a:t> </a:t>
            </a:r>
            <a:r>
              <a:rPr lang="fr-FR" dirty="0" err="1" smtClean="0"/>
              <a:t>aimed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</a:t>
            </a:r>
            <a:r>
              <a:rPr lang="fr-FR" dirty="0" err="1" smtClean="0"/>
              <a:t>Shut</a:t>
            </a:r>
            <a:r>
              <a:rPr lang="fr-FR" dirty="0" smtClean="0"/>
              <a:t>-Down 2012-2013 (no time for 11 T </a:t>
            </a:r>
            <a:r>
              <a:rPr lang="fr-FR" dirty="0" err="1" smtClean="0"/>
              <a:t>magnets</a:t>
            </a:r>
            <a:r>
              <a:rPr lang="fr-FR" dirty="0" smtClean="0"/>
              <a:t>!)</a:t>
            </a:r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 move 24 </a:t>
            </a:r>
            <a:r>
              <a:rPr lang="fr-FR" dirty="0" err="1" smtClean="0"/>
              <a:t>existing</a:t>
            </a:r>
            <a:r>
              <a:rPr lang="fr-FR" dirty="0" smtClean="0"/>
              <a:t> </a:t>
            </a:r>
            <a:r>
              <a:rPr lang="fr-FR" dirty="0" err="1" smtClean="0"/>
              <a:t>magnets</a:t>
            </a:r>
            <a:r>
              <a:rPr lang="fr-FR" dirty="0" smtClean="0"/>
              <a:t> and </a:t>
            </a:r>
            <a:r>
              <a:rPr lang="fr-FR" dirty="0" err="1" smtClean="0"/>
              <a:t>DFBAs</a:t>
            </a:r>
            <a:r>
              <a:rPr lang="fr-FR" dirty="0" smtClean="0"/>
              <a:t> (</a:t>
            </a:r>
            <a:r>
              <a:rPr lang="fr-FR" dirty="0" err="1" smtClean="0"/>
              <a:t>considered</a:t>
            </a:r>
            <a:r>
              <a:rPr lang="fr-FR" dirty="0" smtClean="0"/>
              <a:t> </a:t>
            </a:r>
            <a:r>
              <a:rPr lang="fr-FR" dirty="0" err="1" smtClean="0"/>
              <a:t>critical</a:t>
            </a:r>
            <a:r>
              <a:rPr lang="fr-FR" dirty="0" smtClean="0"/>
              <a:t> but </a:t>
            </a:r>
            <a:r>
              <a:rPr lang="fr-FR" dirty="0" err="1" smtClean="0"/>
              <a:t>feasible</a:t>
            </a:r>
            <a:r>
              <a:rPr lang="fr-FR" dirty="0" smtClean="0"/>
              <a:t>)</a:t>
            </a:r>
          </a:p>
          <a:p>
            <a:r>
              <a:rPr lang="fr-FR" dirty="0" smtClean="0">
                <a:sym typeface="Wingdings" pitchFamily="2" charset="2"/>
              </a:rPr>
              <a:t> n</a:t>
            </a:r>
            <a:r>
              <a:rPr lang="fr-FR" dirty="0" smtClean="0"/>
              <a:t>ot </a:t>
            </a:r>
            <a:r>
              <a:rPr lang="fr-FR" dirty="0" err="1" smtClean="0"/>
              <a:t>needed</a:t>
            </a:r>
            <a:r>
              <a:rPr lang="fr-FR" dirty="0" smtClean="0"/>
              <a:t> for SD1 </a:t>
            </a:r>
            <a:r>
              <a:rPr lang="fr-FR" dirty="0" err="1" smtClean="0"/>
              <a:t>anymore</a:t>
            </a:r>
            <a:r>
              <a:rPr lang="fr-FR" dirty="0" smtClean="0"/>
              <a:t>, </a:t>
            </a:r>
            <a:r>
              <a:rPr lang="fr-FR" dirty="0" err="1" smtClean="0"/>
              <a:t>project</a:t>
            </a:r>
            <a:r>
              <a:rPr lang="fr-FR" dirty="0" smtClean="0"/>
              <a:t> </a:t>
            </a:r>
            <a:r>
              <a:rPr lang="fr-FR" dirty="0" err="1" smtClean="0"/>
              <a:t>postponed</a:t>
            </a:r>
            <a:endParaRPr lang="fr-FR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1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1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10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10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1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1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10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10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8" dur="10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10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4" dur="10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10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3" dur="10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6" dur="1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10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2" dur="10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5" dur="1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6" dur="1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7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9" dur="10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0" dur="10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3" dur="1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1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5" dur="1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7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80" dur="10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1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85" dur="10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9" grpId="0" animBg="1"/>
      <p:bldP spid="244" grpId="0" animBg="1"/>
      <p:bldP spid="242" grpId="0" animBg="1"/>
      <p:bldP spid="63" grpId="0"/>
      <p:bldP spid="65" grpId="0"/>
      <p:bldP spid="137" grpId="0"/>
      <p:bldP spid="165" grpId="0" animBg="1"/>
      <p:bldP spid="166" grpId="0" animBg="1"/>
      <p:bldP spid="167" grpId="0" animBg="1"/>
      <p:bldP spid="168" grpId="0" animBg="1"/>
      <p:bldP spid="169" grpId="0" animBg="1"/>
      <p:bldP spid="170" grpId="0" animBg="1"/>
      <p:bldP spid="171" grpId="0" animBg="1"/>
      <p:bldP spid="172" grpId="0" animBg="1"/>
      <p:bldP spid="173" grpId="0" animBg="1"/>
      <p:bldP spid="174" grpId="0" animBg="1"/>
      <p:bldP spid="175" grpId="0" animBg="1"/>
      <p:bldP spid="176" grpId="0" animBg="1"/>
      <p:bldP spid="177" grpId="0" animBg="1"/>
      <p:bldP spid="178" grpId="0" animBg="1"/>
      <p:bldP spid="179" grpId="0" animBg="1"/>
      <p:bldP spid="180" grpId="0" animBg="1"/>
      <p:bldP spid="181" grpId="0" animBg="1"/>
      <p:bldP spid="182" grpId="0" animBg="1"/>
      <p:bldP spid="183" grpId="0" animBg="1"/>
      <p:bldP spid="184" grpId="0" animBg="1"/>
      <p:bldP spid="185" grpId="0" animBg="1"/>
      <p:bldP spid="186" grpId="0"/>
      <p:bldP spid="187" grpId="0"/>
      <p:bldP spid="188" grpId="0"/>
      <p:bldP spid="189" grpId="0"/>
      <p:bldP spid="190" grpId="0"/>
      <p:bldP spid="191" grpId="0"/>
      <p:bldP spid="192" grpId="0"/>
      <p:bldP spid="193" grpId="0"/>
      <p:bldP spid="194" grpId="0"/>
      <p:bldP spid="195" grpId="0" animBg="1"/>
      <p:bldP spid="196" grpId="0" animBg="1"/>
      <p:bldP spid="197" grpId="0" animBg="1"/>
      <p:bldP spid="198" grpId="0" animBg="1"/>
      <p:bldP spid="204" grpId="0" animBg="1"/>
      <p:bldP spid="205" grpId="0" animBg="1"/>
      <p:bldP spid="206" grpId="0" animBg="1"/>
      <p:bldP spid="207" grpId="0" animBg="1"/>
      <p:bldP spid="217" grpId="0" animBg="1"/>
      <p:bldP spid="218" grpId="0" animBg="1"/>
      <p:bldP spid="219" grpId="0" animBg="1"/>
      <p:bldP spid="220" grpId="0" animBg="1"/>
      <p:bldP spid="221" grpId="0" animBg="1"/>
      <p:bldP spid="222" grpId="0" animBg="1"/>
      <p:bldP spid="223" grpId="0" animBg="1"/>
      <p:bldP spid="224" grpId="0" animBg="1"/>
      <p:bldP spid="225" grpId="0" animBg="1"/>
      <p:bldP spid="226" grpId="0" animBg="1"/>
      <p:bldP spid="227" grpId="0" animBg="1"/>
      <p:bldP spid="228" grpId="0" animBg="1"/>
      <p:bldP spid="230" grpId="0" animBg="1"/>
      <p:bldP spid="243" grpId="0" animBg="1"/>
      <p:bldP spid="245" grpId="0" animBg="1"/>
      <p:bldP spid="246" grpId="0" animBg="1"/>
      <p:bldP spid="247" grpId="0" animBg="1"/>
      <p:bldP spid="248" grpId="0" animBg="1"/>
      <p:bldP spid="249" grpId="0" animBg="1"/>
      <p:bldP spid="229" grpId="0" animBg="1"/>
      <p:bldP spid="210" grpId="0"/>
      <p:bldP spid="203" grpId="0"/>
      <p:bldP spid="2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33400"/>
          </a:xfrm>
        </p:spPr>
        <p:txBody>
          <a:bodyPr/>
          <a:lstStyle/>
          <a:p>
            <a:pPr lvl="0">
              <a:defRPr/>
            </a:pPr>
            <a:r>
              <a:rPr lang="it-IT" dirty="0" smtClean="0"/>
              <a:t>DS Collimator Assembly (LTC)</a:t>
            </a:r>
            <a:endParaRPr lang="it-I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533400"/>
            <a:ext cx="8420100" cy="251304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752600" y="1598647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Q8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8024" y="1598647"/>
            <a:ext cx="516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MB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43400" y="2143715"/>
            <a:ext cx="496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LTC</a:t>
            </a:r>
            <a:endParaRPr lang="en-US" b="1" dirty="0">
              <a:solidFill>
                <a:srgbClr val="0070C0"/>
              </a:solidFill>
            </a:endParaRPr>
          </a:p>
        </p:txBody>
      </p:sp>
      <p:pic>
        <p:nvPicPr>
          <p:cNvPr id="15" name="Picture 14" descr="CollimateurDS_17-09-2010.jpg"/>
          <p:cNvPicPr>
            <a:picLocks noChangeAspect="1"/>
          </p:cNvPicPr>
          <p:nvPr/>
        </p:nvPicPr>
        <p:blipFill>
          <a:blip r:embed="rId3" cstate="print"/>
          <a:srcRect l="12767" t="3806"/>
          <a:stretch>
            <a:fillRect/>
          </a:stretch>
        </p:blipFill>
        <p:spPr>
          <a:xfrm>
            <a:off x="2514600" y="3894820"/>
            <a:ext cx="4247041" cy="2658380"/>
          </a:xfrm>
          <a:prstGeom prst="rect">
            <a:avLst/>
          </a:prstGeom>
        </p:spPr>
      </p:pic>
      <p:sp>
        <p:nvSpPr>
          <p:cNvPr id="16" name="AutoShape 2"/>
          <p:cNvSpPr>
            <a:spLocks/>
          </p:cNvSpPr>
          <p:nvPr/>
        </p:nvSpPr>
        <p:spPr bwMode="auto">
          <a:xfrm>
            <a:off x="6934200" y="4580620"/>
            <a:ext cx="1286151" cy="811367"/>
          </a:xfrm>
          <a:prstGeom prst="borderCallout2">
            <a:avLst>
              <a:gd name="adj1" fmla="val 50000"/>
              <a:gd name="adj2" fmla="val 0"/>
              <a:gd name="adj3" fmla="val 50000"/>
              <a:gd name="adj4" fmla="val -18836"/>
              <a:gd name="adj5" fmla="val -1049"/>
              <a:gd name="adj6" fmla="val -96207"/>
            </a:avLst>
          </a:prstGeom>
          <a:ln w="19050"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36000" rIns="91440" bIns="3600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600" dirty="0" smtClean="0">
                <a:latin typeface="Arial" pitchFamily="34" charset="0"/>
                <a:ea typeface="+mn-ea"/>
                <a:cs typeface="Arial" pitchFamily="34" charset="0"/>
              </a:rPr>
              <a:t>Cryostat (“by-pass”)</a:t>
            </a:r>
          </a:p>
          <a:p>
            <a:pPr algn="ctr">
              <a:spcAft>
                <a:spcPts val="0"/>
              </a:spcAft>
            </a:pPr>
            <a:r>
              <a:rPr lang="en-GB" sz="1600" dirty="0" smtClean="0">
                <a:latin typeface="Arial" pitchFamily="34" charset="0"/>
                <a:cs typeface="Arial" pitchFamily="34" charset="0"/>
              </a:rPr>
              <a:t>(QTC)</a:t>
            </a:r>
            <a:endParaRPr lang="en-GB" sz="1600" dirty="0" smtClean="0"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7" name="AutoShape 4"/>
          <p:cNvSpPr>
            <a:spLocks/>
          </p:cNvSpPr>
          <p:nvPr/>
        </p:nvSpPr>
        <p:spPr bwMode="auto">
          <a:xfrm>
            <a:off x="1905000" y="3352800"/>
            <a:ext cx="1573567" cy="565146"/>
          </a:xfrm>
          <a:prstGeom prst="borderCallout2">
            <a:avLst>
              <a:gd name="adj1" fmla="val 50000"/>
              <a:gd name="adj2" fmla="val 100000"/>
              <a:gd name="adj3" fmla="val 50000"/>
              <a:gd name="adj4" fmla="val 132981"/>
              <a:gd name="adj5" fmla="val 208313"/>
              <a:gd name="adj6" fmla="val 166176"/>
            </a:avLst>
          </a:prstGeom>
          <a:ln w="19050"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36000" rIns="91440" bIns="3600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600" dirty="0" smtClean="0">
                <a:latin typeface="Arial" pitchFamily="34" charset="0"/>
                <a:ea typeface="+mn-ea"/>
                <a:cs typeface="Arial" pitchFamily="34" charset="0"/>
              </a:rPr>
              <a:t>Collimator Module (TCLD)</a:t>
            </a:r>
            <a:endParaRPr lang="en-US" sz="1600" dirty="0" smtClean="0"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315200" y="3048000"/>
            <a:ext cx="16696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(</a:t>
            </a:r>
            <a:r>
              <a:rPr lang="en-US" sz="1400" dirty="0" err="1" smtClean="0"/>
              <a:t>Y.Muttoni</a:t>
            </a:r>
            <a:r>
              <a:rPr lang="en-US" sz="1400" dirty="0" smtClean="0"/>
              <a:t>, EN-MEF)</a:t>
            </a:r>
            <a:endParaRPr lang="en-US" sz="1400" dirty="0"/>
          </a:p>
        </p:txBody>
      </p:sp>
      <p:sp>
        <p:nvSpPr>
          <p:cNvPr id="19" name="Oval 18"/>
          <p:cNvSpPr/>
          <p:nvPr/>
        </p:nvSpPr>
        <p:spPr>
          <a:xfrm>
            <a:off x="4335449" y="509547"/>
            <a:ext cx="3810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" name="Down Arrow 19"/>
          <p:cNvSpPr/>
          <p:nvPr/>
        </p:nvSpPr>
        <p:spPr>
          <a:xfrm>
            <a:off x="4087368" y="281940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295400" y="633478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1 prototype cryostat</a:t>
            </a:r>
          </a:p>
          <a:p>
            <a:r>
              <a:rPr lang="fr-FR" sz="1400" b="1" dirty="0" err="1" smtClean="0"/>
              <a:t>is</a:t>
            </a:r>
            <a:r>
              <a:rPr lang="fr-FR" sz="1400" b="1" dirty="0" smtClean="0"/>
              <a:t> </a:t>
            </a:r>
            <a:r>
              <a:rPr lang="fr-FR" sz="1400" b="1" dirty="0" err="1" smtClean="0"/>
              <a:t>under</a:t>
            </a:r>
            <a:r>
              <a:rPr lang="fr-FR" sz="1400" b="1" dirty="0" smtClean="0"/>
              <a:t> construction</a:t>
            </a:r>
            <a:endParaRPr lang="fr-FR" sz="1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876800" y="6400800"/>
            <a:ext cx="2101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(</a:t>
            </a:r>
            <a:r>
              <a:rPr lang="fr-FR" dirty="0" err="1" smtClean="0"/>
              <a:t>D.Ramos</a:t>
            </a:r>
            <a:r>
              <a:rPr lang="fr-FR" dirty="0" smtClean="0"/>
              <a:t>, EN-MME)</a:t>
            </a:r>
            <a:endParaRPr lang="fr-FR" dirty="0"/>
          </a:p>
        </p:txBody>
      </p:sp>
      <p:sp>
        <p:nvSpPr>
          <p:cNvPr id="21" name="TextBox 20"/>
          <p:cNvSpPr txBox="1"/>
          <p:nvPr/>
        </p:nvSpPr>
        <p:spPr>
          <a:xfrm>
            <a:off x="76200" y="3962400"/>
            <a:ext cx="28194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W jaw length </a:t>
            </a:r>
            <a:r>
              <a:rPr lang="en-US" dirty="0" smtClean="0">
                <a:sym typeface="Wingdings" pitchFamily="2" charset="2"/>
              </a:rPr>
              <a:t> 1 m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 overall length 4.5 m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 ineffective length due to:</a:t>
            </a:r>
            <a:endParaRPr lang="en-US" sz="1400" dirty="0" smtClean="0">
              <a:sym typeface="Wingdings" pitchFamily="2" charset="2"/>
            </a:endParaRPr>
          </a:p>
          <a:p>
            <a:pPr lvl="1">
              <a:buFont typeface="Courier New" pitchFamily="49" charset="0"/>
              <a:buChar char="o"/>
            </a:pPr>
            <a:r>
              <a:rPr lang="en-US" sz="1400" dirty="0" smtClean="0">
                <a:sym typeface="Wingdings" pitchFamily="2" charset="2"/>
              </a:rPr>
              <a:t> Bus bars routing</a:t>
            </a:r>
          </a:p>
          <a:p>
            <a:pPr lvl="1">
              <a:buFont typeface="Courier New" pitchFamily="49" charset="0"/>
              <a:buChar char="o"/>
            </a:pPr>
            <a:r>
              <a:rPr lang="en-US" sz="1400" dirty="0" smtClean="0">
                <a:sym typeface="Wingdings" pitchFamily="2" charset="2"/>
              </a:rPr>
              <a:t> </a:t>
            </a:r>
            <a:r>
              <a:rPr lang="en-US" sz="1400" dirty="0" smtClean="0"/>
              <a:t>Cold-Warm transitions</a:t>
            </a:r>
            <a:endParaRPr lang="en-US" sz="1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yo collimateur_version 5-2_07-06-10__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5433" y="1071545"/>
            <a:ext cx="8459372" cy="520192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53834" y="0"/>
            <a:ext cx="9144000" cy="609600"/>
          </a:xfrm>
          <a:prstGeom prst="rect">
            <a:avLst/>
          </a:prstGeom>
        </p:spPr>
        <p:txBody>
          <a:bodyPr rtlCol="0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kern="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Cold collimator </a:t>
            </a:r>
            <a:r>
              <a:rPr kumimoji="0" lang="en-US" sz="2800" b="1" i="0" u="none" strike="noStrike" kern="0" cap="all" spc="0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  <a:t>Pre-study (2010)</a:t>
            </a:r>
            <a:endParaRPr kumimoji="0" lang="en-US" sz="2800" b="1" i="0" u="none" strike="noStrike" kern="0" cap="all" spc="0" normalizeH="0" baseline="0" noProof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00" y="5943600"/>
            <a:ext cx="1994068" cy="565146"/>
          </a:xfrm>
          <a:prstGeom prst="rect">
            <a:avLst/>
          </a:prstGeom>
          <a:ln w="19050"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36000" rIns="91440" bIns="3600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600" dirty="0" smtClean="0">
                <a:solidFill>
                  <a:schemeClr val="dk1"/>
                </a:solidFill>
                <a:latin typeface="Arial" pitchFamily="34" charset="0"/>
                <a:ea typeface="+mn-ea"/>
                <a:cs typeface="Arial" pitchFamily="34" charset="0"/>
              </a:rPr>
              <a:t>D. Duarte Ramos</a:t>
            </a:r>
          </a:p>
          <a:p>
            <a:pPr algn="ctr">
              <a:spcAft>
                <a:spcPts val="0"/>
              </a:spcAft>
            </a:pPr>
            <a:r>
              <a:rPr lang="en-GB" sz="1600" dirty="0" smtClean="0">
                <a:solidFill>
                  <a:schemeClr val="dk1"/>
                </a:solidFill>
                <a:latin typeface="Arial" pitchFamily="34" charset="0"/>
                <a:ea typeface="+mn-ea"/>
                <a:cs typeface="Arial" pitchFamily="34" charset="0"/>
              </a:rPr>
              <a:t>Ch. Mucher</a:t>
            </a:r>
          </a:p>
        </p:txBody>
      </p:sp>
      <p:sp>
        <p:nvSpPr>
          <p:cNvPr id="8" name="AutoShape 2"/>
          <p:cNvSpPr>
            <a:spLocks/>
          </p:cNvSpPr>
          <p:nvPr/>
        </p:nvSpPr>
        <p:spPr bwMode="auto">
          <a:xfrm>
            <a:off x="3242622" y="1463878"/>
            <a:ext cx="1708883" cy="565146"/>
          </a:xfrm>
          <a:prstGeom prst="borderCallout2">
            <a:avLst>
              <a:gd name="adj1" fmla="val 50000"/>
              <a:gd name="adj2" fmla="val 0"/>
              <a:gd name="adj3" fmla="val 49008"/>
              <a:gd name="adj4" fmla="val -14361"/>
              <a:gd name="adj5" fmla="val 138644"/>
              <a:gd name="adj6" fmla="val -51457"/>
            </a:avLst>
          </a:prstGeom>
          <a:ln w="19050"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36000" rIns="91440" bIns="360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External actuation</a:t>
            </a:r>
            <a:r>
              <a:rPr kumimoji="0" lang="en-GB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system</a:t>
            </a: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AutoShape 2"/>
          <p:cNvSpPr>
            <a:spLocks/>
          </p:cNvSpPr>
          <p:nvPr/>
        </p:nvSpPr>
        <p:spPr bwMode="auto">
          <a:xfrm>
            <a:off x="7297226" y="1103839"/>
            <a:ext cx="1708883" cy="318924"/>
          </a:xfrm>
          <a:prstGeom prst="borderCallout2">
            <a:avLst>
              <a:gd name="adj1" fmla="val 50000"/>
              <a:gd name="adj2" fmla="val 0"/>
              <a:gd name="adj3" fmla="val 49008"/>
              <a:gd name="adj4" fmla="val -14361"/>
              <a:gd name="adj5" fmla="val 384619"/>
              <a:gd name="adj6" fmla="val 5976"/>
            </a:avLst>
          </a:prstGeom>
          <a:ln w="19050"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36000" rIns="91440" bIns="360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Cold mass</a:t>
            </a:r>
          </a:p>
        </p:txBody>
      </p:sp>
      <p:sp>
        <p:nvSpPr>
          <p:cNvPr id="10" name="AutoShape 2"/>
          <p:cNvSpPr>
            <a:spLocks/>
          </p:cNvSpPr>
          <p:nvPr/>
        </p:nvSpPr>
        <p:spPr bwMode="auto">
          <a:xfrm>
            <a:off x="3657600" y="6248400"/>
            <a:ext cx="1708883" cy="318924"/>
          </a:xfrm>
          <a:prstGeom prst="borderCallout2">
            <a:avLst>
              <a:gd name="adj1" fmla="val 50000"/>
              <a:gd name="adj2" fmla="val 0"/>
              <a:gd name="adj3" fmla="val 49008"/>
              <a:gd name="adj4" fmla="val -14361"/>
              <a:gd name="adj5" fmla="val -531155"/>
              <a:gd name="adj6" fmla="val 38720"/>
            </a:avLst>
          </a:prstGeom>
          <a:ln w="19050"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36000" rIns="91440" bIns="360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Cold jaws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8300" y="2903538"/>
            <a:ext cx="8115300" cy="249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4950" y="457200"/>
            <a:ext cx="7977188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Connector 9"/>
          <p:cNvCxnSpPr/>
          <p:nvPr/>
        </p:nvCxnSpPr>
        <p:spPr>
          <a:xfrm rot="16200000" flipH="1">
            <a:off x="6353969" y="1829594"/>
            <a:ext cx="2047875" cy="14287"/>
          </a:xfrm>
          <a:prstGeom prst="line">
            <a:avLst/>
          </a:prstGeom>
          <a:ln w="38100">
            <a:solidFill>
              <a:srgbClr val="FF0000">
                <a:alpha val="7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16200000" flipH="1">
            <a:off x="2743200" y="1879601"/>
            <a:ext cx="2047875" cy="12700"/>
          </a:xfrm>
          <a:prstGeom prst="line">
            <a:avLst/>
          </a:prstGeom>
          <a:ln w="38100">
            <a:solidFill>
              <a:srgbClr val="FF0000">
                <a:alpha val="7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38" name="Title 1"/>
          <p:cNvSpPr>
            <a:spLocks noGrp="1"/>
          </p:cNvSpPr>
          <p:nvPr>
            <p:ph type="title"/>
          </p:nvPr>
        </p:nvSpPr>
        <p:spPr>
          <a:xfrm>
            <a:off x="185738" y="-136525"/>
            <a:ext cx="8680450" cy="762000"/>
          </a:xfrm>
        </p:spPr>
        <p:txBody>
          <a:bodyPr/>
          <a:lstStyle/>
          <a:p>
            <a:r>
              <a:rPr lang="it-IT" sz="2000" dirty="0" smtClean="0"/>
              <a:t>Primary technical systems affected by inserting the LTCs (3 L and 3 R)</a:t>
            </a:r>
          </a:p>
        </p:txBody>
      </p:sp>
      <p:sp>
        <p:nvSpPr>
          <p:cNvPr id="18439" name="TextBox 6"/>
          <p:cNvSpPr txBox="1">
            <a:spLocks noChangeArrowheads="1"/>
          </p:cNvSpPr>
          <p:nvPr/>
        </p:nvSpPr>
        <p:spPr bwMode="auto">
          <a:xfrm>
            <a:off x="8077200" y="725488"/>
            <a:ext cx="7620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/>
              <a:t>3 Left</a:t>
            </a:r>
          </a:p>
        </p:txBody>
      </p:sp>
      <p:pic>
        <p:nvPicPr>
          <p:cNvPr id="18440" name="Picture 12"/>
          <p:cNvPicPr>
            <a:picLocks noChangeAspect="1" noChangeArrowheads="1"/>
          </p:cNvPicPr>
          <p:nvPr/>
        </p:nvPicPr>
        <p:blipFill>
          <a:blip r:embed="rId4" cstate="print"/>
          <a:srcRect l="11526" t="22131" r="50140" b="4868"/>
          <a:stretch>
            <a:fillRect/>
          </a:stretch>
        </p:blipFill>
        <p:spPr bwMode="auto">
          <a:xfrm>
            <a:off x="119063" y="5116513"/>
            <a:ext cx="1468437" cy="164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Picture 12"/>
          <p:cNvPicPr>
            <a:picLocks noChangeAspect="1" noChangeArrowheads="1"/>
          </p:cNvPicPr>
          <p:nvPr/>
        </p:nvPicPr>
        <p:blipFill>
          <a:blip r:embed="rId4" cstate="print"/>
          <a:srcRect l="52403" t="6079" r="3210" b="23770"/>
          <a:stretch>
            <a:fillRect/>
          </a:stretch>
        </p:blipFill>
        <p:spPr bwMode="auto">
          <a:xfrm>
            <a:off x="1879600" y="5365750"/>
            <a:ext cx="1608138" cy="149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8"/>
          <p:cNvCxnSpPr/>
          <p:nvPr/>
        </p:nvCxnSpPr>
        <p:spPr>
          <a:xfrm rot="16200000" flipH="1">
            <a:off x="420687" y="4267201"/>
            <a:ext cx="2047875" cy="12700"/>
          </a:xfrm>
          <a:prstGeom prst="line">
            <a:avLst/>
          </a:prstGeom>
          <a:ln w="38100">
            <a:solidFill>
              <a:srgbClr val="FF0000">
                <a:alpha val="7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16200000" flipH="1">
            <a:off x="4110831" y="4247357"/>
            <a:ext cx="2046287" cy="12700"/>
          </a:xfrm>
          <a:prstGeom prst="line">
            <a:avLst/>
          </a:prstGeom>
          <a:ln w="38100">
            <a:solidFill>
              <a:srgbClr val="FF0000">
                <a:alpha val="7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44" name="TextBox 7"/>
          <p:cNvSpPr txBox="1">
            <a:spLocks noChangeArrowheads="1"/>
          </p:cNvSpPr>
          <p:nvPr/>
        </p:nvSpPr>
        <p:spPr bwMode="auto">
          <a:xfrm>
            <a:off x="8062913" y="3087688"/>
            <a:ext cx="9159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/>
              <a:t>3 Right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733800" y="2590800"/>
            <a:ext cx="496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LTC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391400" y="2590800"/>
            <a:ext cx="496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LTC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71600" y="3352800"/>
            <a:ext cx="496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LTC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61004" y="3260698"/>
            <a:ext cx="496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LTC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312737" y="-76200"/>
            <a:ext cx="8678863" cy="693738"/>
          </a:xfrm>
        </p:spPr>
        <p:txBody>
          <a:bodyPr/>
          <a:lstStyle/>
          <a:p>
            <a:r>
              <a:rPr lang="it-IT" dirty="0" smtClean="0"/>
              <a:t>Systems to be “bridged”</a:t>
            </a:r>
          </a:p>
        </p:txBody>
      </p:sp>
      <p:sp>
        <p:nvSpPr>
          <p:cNvPr id="4" name="Line Callout 2 (Accent Bar) 3"/>
          <p:cNvSpPr/>
          <p:nvPr/>
        </p:nvSpPr>
        <p:spPr>
          <a:xfrm>
            <a:off x="8724510" y="2708900"/>
            <a:ext cx="648090" cy="21603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11906"/>
              <a:gd name="adj6" fmla="val -173864"/>
            </a:avLst>
          </a:prstGeom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600" dirty="0" smtClean="0">
                <a:latin typeface="Arial" pitchFamily="34" charset="0"/>
                <a:cs typeface="Arial" pitchFamily="34" charset="0"/>
              </a:rPr>
              <a:t>K2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 l="28004" r="26656"/>
          <a:stretch>
            <a:fillRect/>
          </a:stretch>
        </p:blipFill>
        <p:spPr bwMode="auto">
          <a:xfrm>
            <a:off x="4908088" y="764630"/>
            <a:ext cx="3981041" cy="54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Line Callout 2 (Accent Bar) 6"/>
          <p:cNvSpPr/>
          <p:nvPr/>
        </p:nvSpPr>
        <p:spPr>
          <a:xfrm>
            <a:off x="8436470" y="1628750"/>
            <a:ext cx="648090" cy="21603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394683"/>
              <a:gd name="adj6" fmla="val -165313"/>
            </a:avLst>
          </a:prstGeom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600" dirty="0" smtClean="0">
                <a:latin typeface="Arial" pitchFamily="34" charset="0"/>
                <a:cs typeface="Arial" pitchFamily="34" charset="0"/>
              </a:rPr>
              <a:t>M2</a:t>
            </a:r>
          </a:p>
        </p:txBody>
      </p:sp>
      <p:sp>
        <p:nvSpPr>
          <p:cNvPr id="8" name="Line Callout 2 (Accent Bar) 7"/>
          <p:cNvSpPr/>
          <p:nvPr/>
        </p:nvSpPr>
        <p:spPr>
          <a:xfrm>
            <a:off x="8652500" y="2276840"/>
            <a:ext cx="648090" cy="21603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343378"/>
              <a:gd name="adj6" fmla="val -223032"/>
            </a:avLst>
          </a:prstGeom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600" dirty="0" smtClean="0">
                <a:latin typeface="Arial" pitchFamily="34" charset="0"/>
                <a:cs typeface="Arial" pitchFamily="34" charset="0"/>
              </a:rPr>
              <a:t>V2</a:t>
            </a:r>
          </a:p>
        </p:txBody>
      </p:sp>
      <p:sp>
        <p:nvSpPr>
          <p:cNvPr id="9" name="Line Callout 2 (Accent Bar) 8"/>
          <p:cNvSpPr/>
          <p:nvPr/>
        </p:nvSpPr>
        <p:spPr>
          <a:xfrm>
            <a:off x="8616500" y="5229200"/>
            <a:ext cx="648090" cy="21603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323601"/>
              <a:gd name="adj6" fmla="val -133247"/>
            </a:avLst>
          </a:prstGeom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600" dirty="0" smtClean="0">
                <a:latin typeface="Arial" pitchFamily="34" charset="0"/>
                <a:cs typeface="Arial" pitchFamily="34" charset="0"/>
              </a:rPr>
              <a:t>W</a:t>
            </a:r>
          </a:p>
        </p:txBody>
      </p:sp>
      <p:sp>
        <p:nvSpPr>
          <p:cNvPr id="10" name="Line Callout 2 (Accent Bar) 9"/>
          <p:cNvSpPr/>
          <p:nvPr/>
        </p:nvSpPr>
        <p:spPr>
          <a:xfrm>
            <a:off x="8148430" y="1268700"/>
            <a:ext cx="648090" cy="21603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564634"/>
              <a:gd name="adj6" fmla="val -193104"/>
            </a:avLst>
          </a:prstGeom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600" dirty="0" smtClean="0">
                <a:latin typeface="Arial" pitchFamily="34" charset="0"/>
                <a:cs typeface="Arial" pitchFamily="34" charset="0"/>
              </a:rPr>
              <a:t>Y</a:t>
            </a:r>
          </a:p>
        </p:txBody>
      </p:sp>
      <p:sp>
        <p:nvSpPr>
          <p:cNvPr id="11" name="Line Callout 2 (Accent Bar) 10"/>
          <p:cNvSpPr/>
          <p:nvPr/>
        </p:nvSpPr>
        <p:spPr>
          <a:xfrm flipH="1">
            <a:off x="4619940" y="1556740"/>
            <a:ext cx="648090" cy="21603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394683"/>
              <a:gd name="adj6" fmla="val -165313"/>
            </a:avLst>
          </a:prstGeom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n-GB" sz="1600" dirty="0" smtClean="0">
                <a:latin typeface="Arial" pitchFamily="34" charset="0"/>
                <a:cs typeface="Arial" pitchFamily="34" charset="0"/>
              </a:rPr>
              <a:t>M1</a:t>
            </a:r>
          </a:p>
        </p:txBody>
      </p:sp>
      <p:sp>
        <p:nvSpPr>
          <p:cNvPr id="12" name="Line Callout 2 (Accent Bar) 11"/>
          <p:cNvSpPr/>
          <p:nvPr/>
        </p:nvSpPr>
        <p:spPr>
          <a:xfrm flipH="1">
            <a:off x="4187880" y="3717040"/>
            <a:ext cx="648090" cy="21603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18377"/>
              <a:gd name="adj6" fmla="val -245479"/>
            </a:avLst>
          </a:prstGeom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n-GB" sz="1600" dirty="0" smtClean="0">
                <a:latin typeface="Arial" pitchFamily="34" charset="0"/>
                <a:cs typeface="Arial" pitchFamily="34" charset="0"/>
              </a:rPr>
              <a:t>M3</a:t>
            </a:r>
          </a:p>
        </p:txBody>
      </p:sp>
      <p:sp>
        <p:nvSpPr>
          <p:cNvPr id="13" name="Line Callout 2 (Accent Bar) 12"/>
          <p:cNvSpPr/>
          <p:nvPr/>
        </p:nvSpPr>
        <p:spPr>
          <a:xfrm flipH="1">
            <a:off x="4331900" y="4365130"/>
            <a:ext cx="648090" cy="21603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95336"/>
              <a:gd name="adj6" fmla="val -156762"/>
            </a:avLst>
          </a:prstGeom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n-GB" sz="1600" dirty="0" smtClean="0">
                <a:latin typeface="Arial" pitchFamily="34" charset="0"/>
                <a:cs typeface="Arial" pitchFamily="34" charset="0"/>
              </a:rPr>
              <a:t>E</a:t>
            </a:r>
          </a:p>
        </p:txBody>
      </p:sp>
      <p:sp>
        <p:nvSpPr>
          <p:cNvPr id="14" name="Line Callout 2 (Accent Bar) 13"/>
          <p:cNvSpPr/>
          <p:nvPr/>
        </p:nvSpPr>
        <p:spPr>
          <a:xfrm flipH="1">
            <a:off x="4547930" y="4797190"/>
            <a:ext cx="648090" cy="21603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371700"/>
              <a:gd name="adj6" fmla="val -185622"/>
            </a:avLst>
          </a:prstGeom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n-GB" sz="1600" dirty="0" smtClean="0">
                <a:latin typeface="Arial" pitchFamily="34" charset="0"/>
                <a:cs typeface="Arial" pitchFamily="34" charset="0"/>
              </a:rPr>
              <a:t>C’</a:t>
            </a:r>
          </a:p>
        </p:txBody>
      </p:sp>
      <p:sp>
        <p:nvSpPr>
          <p:cNvPr id="15" name="Line Callout 2 (Accent Bar) 14"/>
          <p:cNvSpPr/>
          <p:nvPr/>
        </p:nvSpPr>
        <p:spPr>
          <a:xfrm flipH="1">
            <a:off x="4259890" y="2348850"/>
            <a:ext cx="648090" cy="21603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301692"/>
              <a:gd name="adj6" fmla="val -251892"/>
            </a:avLst>
          </a:prstGeom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n-GB" sz="1600" dirty="0" smtClean="0">
                <a:latin typeface="Arial" pitchFamily="34" charset="0"/>
                <a:cs typeface="Arial" pitchFamily="34" charset="0"/>
              </a:rPr>
              <a:t>V1</a:t>
            </a:r>
          </a:p>
        </p:txBody>
      </p:sp>
      <p:sp>
        <p:nvSpPr>
          <p:cNvPr id="16" name="Line Callout 2 (Accent Bar) 15"/>
          <p:cNvSpPr/>
          <p:nvPr/>
        </p:nvSpPr>
        <p:spPr>
          <a:xfrm flipH="1">
            <a:off x="4224520" y="2924930"/>
            <a:ext cx="648090" cy="21603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28534"/>
              <a:gd name="adj6" fmla="val -195242"/>
            </a:avLst>
          </a:prstGeom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n-GB" sz="1600" dirty="0" smtClean="0">
                <a:latin typeface="Arial" pitchFamily="34" charset="0"/>
                <a:cs typeface="Arial" pitchFamily="34" charset="0"/>
              </a:rPr>
              <a:t>K1</a:t>
            </a:r>
          </a:p>
        </p:txBody>
      </p:sp>
      <p:sp>
        <p:nvSpPr>
          <p:cNvPr id="17" name="Line Callout 2 (Accent Bar) 16"/>
          <p:cNvSpPr/>
          <p:nvPr/>
        </p:nvSpPr>
        <p:spPr>
          <a:xfrm flipH="1">
            <a:off x="4979990" y="1052670"/>
            <a:ext cx="648090" cy="21603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619147"/>
              <a:gd name="adj6" fmla="val -184553"/>
            </a:avLst>
          </a:prstGeom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n-GB" sz="1600" dirty="0" smtClean="0">
                <a:latin typeface="Arial" pitchFamily="34" charset="0"/>
                <a:cs typeface="Arial" pitchFamily="34" charset="0"/>
              </a:rPr>
              <a:t>X</a:t>
            </a:r>
          </a:p>
        </p:txBody>
      </p:sp>
      <p:sp>
        <p:nvSpPr>
          <p:cNvPr id="18" name="Line Callout 2 (Accent Bar) 17"/>
          <p:cNvSpPr/>
          <p:nvPr/>
        </p:nvSpPr>
        <p:spPr>
          <a:xfrm>
            <a:off x="8876910" y="4085470"/>
            <a:ext cx="648090" cy="21603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323601"/>
              <a:gd name="adj6" fmla="val -133247"/>
            </a:avLst>
          </a:prstGeom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600" dirty="0" smtClean="0">
                <a:latin typeface="Arial" pitchFamily="34" charset="0"/>
                <a:cs typeface="Arial" pitchFamily="34" charset="0"/>
              </a:rPr>
              <a:t>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096000" y="6096000"/>
            <a:ext cx="2067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(courtesy: D.Ramos)</a:t>
            </a:r>
            <a:endParaRPr lang="it-IT" dirty="0"/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152400" y="533400"/>
            <a:ext cx="4876800" cy="39624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it-IT" sz="2000" dirty="0" smtClean="0"/>
              <a:t>Maintain </a:t>
            </a:r>
            <a:r>
              <a:rPr lang="it-IT" sz="2000" dirty="0" smtClean="0">
                <a:solidFill>
                  <a:srgbClr val="1505EB"/>
                </a:solidFill>
              </a:rPr>
              <a:t>functional continuity </a:t>
            </a:r>
            <a:r>
              <a:rPr lang="it-IT" sz="2000" dirty="0" smtClean="0"/>
              <a:t>of:</a:t>
            </a:r>
          </a:p>
          <a:p>
            <a:pPr>
              <a:buFont typeface="Arial" charset="0"/>
              <a:buNone/>
            </a:pPr>
            <a:endParaRPr lang="it-IT" sz="800" dirty="0" smtClean="0"/>
          </a:p>
          <a:p>
            <a:pPr>
              <a:buNone/>
            </a:pPr>
            <a:r>
              <a:rPr lang="it-IT" sz="1400" b="1" dirty="0" smtClean="0"/>
              <a:t>Beam lines </a:t>
            </a:r>
            <a:r>
              <a:rPr lang="it-IT" sz="1400" dirty="0" smtClean="0"/>
              <a:t>(beam vacuum):</a:t>
            </a:r>
          </a:p>
          <a:p>
            <a:pPr>
              <a:buFont typeface="Calibri" pitchFamily="34" charset="0"/>
              <a:buAutoNum type="arabicPeriod"/>
            </a:pPr>
            <a:r>
              <a:rPr lang="it-IT" sz="1400" dirty="0" smtClean="0"/>
              <a:t>V1, V2</a:t>
            </a:r>
          </a:p>
          <a:p>
            <a:pPr>
              <a:buNone/>
            </a:pPr>
            <a:r>
              <a:rPr lang="it-IT" sz="1400" b="1" dirty="0" smtClean="0"/>
              <a:t>Electrical powering:</a:t>
            </a:r>
          </a:p>
          <a:p>
            <a:pPr>
              <a:buFont typeface="Calibri" pitchFamily="34" charset="0"/>
              <a:buAutoNum type="arabicPeriod"/>
            </a:pPr>
            <a:r>
              <a:rPr lang="it-IT" sz="1400" dirty="0" smtClean="0"/>
              <a:t>M1, M2, M3 and corrector spools (magnet  powering)</a:t>
            </a:r>
          </a:p>
          <a:p>
            <a:pPr>
              <a:buFont typeface="Calibri" pitchFamily="34" charset="0"/>
              <a:buAutoNum type="arabicPeriod"/>
            </a:pPr>
            <a:r>
              <a:rPr lang="it-IT" sz="1400" dirty="0" smtClean="0"/>
              <a:t>Aux.BB line (line N, only 600 A cables, correctors powering)</a:t>
            </a:r>
          </a:p>
          <a:p>
            <a:pPr>
              <a:buNone/>
            </a:pPr>
            <a:r>
              <a:rPr lang="it-IT" sz="1400" b="1" dirty="0" smtClean="0"/>
              <a:t>Cryogenics:</a:t>
            </a:r>
          </a:p>
          <a:p>
            <a:pPr>
              <a:buFont typeface="Calibri" pitchFamily="34" charset="0"/>
              <a:buAutoNum type="arabicPeriod"/>
            </a:pPr>
            <a:r>
              <a:rPr lang="it-IT" sz="1400" dirty="0" smtClean="0"/>
              <a:t>Pressurised HeII bath (line L) </a:t>
            </a:r>
          </a:p>
          <a:p>
            <a:pPr>
              <a:buFont typeface="Calibri" pitchFamily="34" charset="0"/>
              <a:buAutoNum type="arabicPeriod"/>
            </a:pPr>
            <a:r>
              <a:rPr lang="it-IT" sz="1400" dirty="0" smtClean="0"/>
              <a:t>Sub-cooled HeII (lines X, y)</a:t>
            </a:r>
          </a:p>
          <a:p>
            <a:pPr>
              <a:buFont typeface="Calibri" pitchFamily="34" charset="0"/>
              <a:buAutoNum type="arabicPeriod"/>
            </a:pPr>
            <a:r>
              <a:rPr lang="it-IT" sz="1400" dirty="0" smtClean="0"/>
              <a:t>C’, KD1, KD2 lines (4.5 K) for IR3L; none for IR3R (but needed to thermalise cryostat components)</a:t>
            </a:r>
          </a:p>
          <a:p>
            <a:pPr>
              <a:buFont typeface="Calibri" pitchFamily="34" charset="0"/>
              <a:buAutoNum type="arabicPeriod"/>
            </a:pPr>
            <a:r>
              <a:rPr lang="it-IT" sz="1400" dirty="0" smtClean="0"/>
              <a:t>Thermal shield line (line E)</a:t>
            </a:r>
          </a:p>
          <a:p>
            <a:pPr>
              <a:buNone/>
            </a:pPr>
            <a:r>
              <a:rPr lang="it-IT" sz="1400" b="1" dirty="0" smtClean="0"/>
              <a:t>Insulation vacuum:</a:t>
            </a:r>
          </a:p>
          <a:p>
            <a:pPr>
              <a:buFont typeface="Calibri" pitchFamily="34" charset="0"/>
              <a:buAutoNum type="arabicPeriod"/>
            </a:pPr>
            <a:r>
              <a:rPr lang="it-IT" sz="1400" dirty="0" smtClean="0"/>
              <a:t>Insulation vacuum (line W)</a:t>
            </a:r>
          </a:p>
          <a:p>
            <a:pPr>
              <a:buNone/>
            </a:pPr>
            <a:endParaRPr lang="it-IT" sz="20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19654</TotalTime>
  <Words>1476</Words>
  <Application>Microsoft Office PowerPoint</Application>
  <PresentationFormat>On-screen Show (4:3)</PresentationFormat>
  <Paragraphs>296</Paragraphs>
  <Slides>27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1_Office Theme</vt:lpstr>
      <vt:lpstr> Cold Collimator + 11T magnet: cryostat &amp; integration issues (first thoughts)</vt:lpstr>
      <vt:lpstr>Outline</vt:lpstr>
      <vt:lpstr>Mandate of the CCFS Working Group (Cold Collimator Feasibility Study)</vt:lpstr>
      <vt:lpstr>List of topics on the table</vt:lpstr>
      <vt:lpstr>Warm collimators in the DS of IR3: our baseline</vt:lpstr>
      <vt:lpstr>DS Collimator Assembly (LTC)</vt:lpstr>
      <vt:lpstr>Slide 7</vt:lpstr>
      <vt:lpstr>Primary technical systems affected by inserting the LTCs (3 L and 3 R)</vt:lpstr>
      <vt:lpstr>Systems to be “bridged”</vt:lpstr>
      <vt:lpstr>Dipole tunnel integration layout</vt:lpstr>
      <vt:lpstr>Dipole-Dipole interconnect </vt:lpstr>
      <vt:lpstr>Typical bus bars arrangement in MB</vt:lpstr>
      <vt:lpstr>Longitudinal layout (Option 1)</vt:lpstr>
      <vt:lpstr>Longitudinal layout (Option 2)</vt:lpstr>
      <vt:lpstr>Longitudinal layout (Option 3)</vt:lpstr>
      <vt:lpstr>LHC “cryostating” methods</vt:lpstr>
      <vt:lpstr>Slide 17</vt:lpstr>
      <vt:lpstr>Slide 18</vt:lpstr>
      <vt:lpstr>Slide 19</vt:lpstr>
      <vt:lpstr>Slide 20</vt:lpstr>
      <vt:lpstr>Slide 21</vt:lpstr>
      <vt:lpstr>Summary</vt:lpstr>
      <vt:lpstr>Slide 23</vt:lpstr>
      <vt:lpstr>Slide 24</vt:lpstr>
      <vt:lpstr>Slide 25</vt:lpstr>
      <vt:lpstr>Slide 26</vt:lpstr>
      <vt:lpstr>Slide 27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vparma</dc:creator>
  <cp:lastModifiedBy>vparma</cp:lastModifiedBy>
  <cp:revision>1843</cp:revision>
  <dcterms:created xsi:type="dcterms:W3CDTF">2010-01-11T09:12:42Z</dcterms:created>
  <dcterms:modified xsi:type="dcterms:W3CDTF">2011-10-05T09:42:07Z</dcterms:modified>
</cp:coreProperties>
</file>