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3" r:id="rId1"/>
  </p:sldMasterIdLst>
  <p:notesMasterIdLst>
    <p:notesMasterId r:id="rId7"/>
  </p:notesMasterIdLst>
  <p:handoutMasterIdLst>
    <p:handoutMasterId r:id="rId8"/>
  </p:handoutMasterIdLst>
  <p:sldIdLst>
    <p:sldId id="256" r:id="rId2"/>
    <p:sldId id="417" r:id="rId3"/>
    <p:sldId id="420" r:id="rId4"/>
    <p:sldId id="419" r:id="rId5"/>
    <p:sldId id="40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9EF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5" d="100"/>
          <a:sy n="135" d="100"/>
        </p:scale>
        <p:origin x="-1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1052D4-FD39-924B-8412-251A3AA806B6}" type="datetimeFigureOut">
              <a:rPr lang="en-US" smtClean="0"/>
              <a:pPr/>
              <a:t>04/10/2011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BA4B2D-0BE3-6C4D-9B38-4F17BEE2CC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328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C4E892-5DB0-DB42-9271-FD2113DB1C4F}" type="datetimeFigureOut">
              <a:rPr lang="en-US" smtClean="0"/>
              <a:pPr/>
              <a:t>04/10/2011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662F3-CD97-D641-B290-50FECFBFD5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0799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662F3-CD97-D641-B290-50FECFBFD5A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538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3.vml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4.v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8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2180797"/>
              </p:ext>
            </p:extLst>
          </p:nvPr>
        </p:nvGraphicFramePr>
        <p:xfrm>
          <a:off x="5048139" y="5791200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6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8139" y="5791200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pic>
        <p:nvPicPr>
          <p:cNvPr id="10" name="Picture 9" descr="CERN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874" y="5791200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509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6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7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8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1609183"/>
              </p:ext>
            </p:extLst>
          </p:nvPr>
        </p:nvGraphicFramePr>
        <p:xfrm>
          <a:off x="8354496" y="95200"/>
          <a:ext cx="685800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2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4496" y="95200"/>
                        <a:ext cx="685800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05800" cy="5715000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76120" y="76200"/>
            <a:ext cx="7478376" cy="762000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 dirty="0"/>
          </a:p>
        </p:txBody>
      </p:sp>
      <p:sp>
        <p:nvSpPr>
          <p:cNvPr id="11" name="Date Placeholder 13"/>
          <p:cNvSpPr>
            <a:spLocks noGrp="1"/>
          </p:cNvSpPr>
          <p:nvPr>
            <p:ph type="dt" sz="half" idx="10"/>
          </p:nvPr>
        </p:nvSpPr>
        <p:spPr>
          <a:xfrm>
            <a:off x="76200" y="6553200"/>
            <a:ext cx="24384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12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 Karppinen CERN TE-MSC</a:t>
            </a:r>
            <a:endParaRPr lang="en-US"/>
          </a:p>
        </p:txBody>
      </p:sp>
      <p:pic>
        <p:nvPicPr>
          <p:cNvPr id="14" name="Picture 13" descr="CERN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73025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088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1295400" y="457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600">
              <a:latin typeface="Times New Roman" pitchFamily="18" charset="0"/>
              <a:ea typeface="+mn-ea"/>
            </a:endParaRPr>
          </a:p>
        </p:txBody>
      </p:sp>
      <p:sp>
        <p:nvSpPr>
          <p:cNvPr id="5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6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7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8112407"/>
              </p:ext>
            </p:extLst>
          </p:nvPr>
        </p:nvGraphicFramePr>
        <p:xfrm>
          <a:off x="8305800" y="79750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6" name="Bitmap Image" r:id="rId3" imgW="866896" imgH="819048" progId="PBrush">
                  <p:embed/>
                </p:oleObj>
              </mc:Choice>
              <mc:Fallback>
                <p:oleObj name="Bitmap Image" r:id="rId3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79750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271" y="76200"/>
            <a:ext cx="7384667" cy="838200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2" descr="CERN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96837"/>
            <a:ext cx="719524" cy="7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6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0422" y="66287"/>
            <a:ext cx="737353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vmlDrawing" Target="../drawings/vmlDrawing1.vml"/><Relationship Id="rId7" Type="http://schemas.openxmlformats.org/officeDocument/2006/relationships/oleObject" Target="../embeddings/oleObject1.bin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89012" y="76200"/>
            <a:ext cx="7424941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Click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edit</a:t>
            </a:r>
            <a:r>
              <a:rPr lang="de-CH" dirty="0" smtClean="0"/>
              <a:t> Master title style</a:t>
            </a:r>
            <a:endParaRPr lang="en-US" dirty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14400"/>
            <a:ext cx="83820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Click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edit</a:t>
            </a:r>
            <a:r>
              <a:rPr lang="de-CH" dirty="0" smtClean="0"/>
              <a:t> Master </a:t>
            </a:r>
            <a:r>
              <a:rPr lang="de-CH" dirty="0" err="1" smtClean="0"/>
              <a:t>text</a:t>
            </a:r>
            <a:r>
              <a:rPr lang="de-CH" dirty="0" smtClean="0"/>
              <a:t> </a:t>
            </a:r>
            <a:r>
              <a:rPr lang="de-CH" dirty="0" err="1" smtClean="0"/>
              <a:t>styles</a:t>
            </a:r>
            <a:endParaRPr lang="de-CH" dirty="0" smtClean="0"/>
          </a:p>
          <a:p>
            <a:pPr lvl="1"/>
            <a:r>
              <a:rPr lang="de-CH" dirty="0" smtClean="0"/>
              <a:t>Second </a:t>
            </a:r>
            <a:r>
              <a:rPr lang="de-CH" dirty="0" err="1" smtClean="0"/>
              <a:t>level</a:t>
            </a:r>
            <a:endParaRPr lang="de-CH" dirty="0" smtClean="0"/>
          </a:p>
          <a:p>
            <a:pPr lvl="2"/>
            <a:r>
              <a:rPr lang="de-CH" dirty="0" smtClean="0"/>
              <a:t>Third </a:t>
            </a:r>
            <a:r>
              <a:rPr lang="de-CH" dirty="0" err="1" smtClean="0"/>
              <a:t>level</a:t>
            </a:r>
            <a:endParaRPr lang="de-CH" dirty="0" smtClean="0"/>
          </a:p>
          <a:p>
            <a:pPr lvl="3"/>
            <a:r>
              <a:rPr lang="de-CH" dirty="0" err="1" smtClean="0"/>
              <a:t>Fourth</a:t>
            </a:r>
            <a:r>
              <a:rPr lang="de-CH" dirty="0" smtClean="0"/>
              <a:t> </a:t>
            </a:r>
            <a:r>
              <a:rPr lang="de-CH" dirty="0" err="1" smtClean="0"/>
              <a:t>level</a:t>
            </a:r>
            <a:endParaRPr lang="de-CH" dirty="0" smtClean="0"/>
          </a:p>
          <a:p>
            <a:pPr lvl="4"/>
            <a:r>
              <a:rPr lang="de-CH" dirty="0" err="1" smtClean="0"/>
              <a:t>Fifth</a:t>
            </a:r>
            <a:r>
              <a:rPr lang="de-CH" dirty="0" smtClean="0"/>
              <a:t> </a:t>
            </a:r>
            <a:r>
              <a:rPr lang="de-CH" dirty="0" err="1" smtClean="0"/>
              <a:t>level</a:t>
            </a:r>
            <a:endParaRPr 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553200"/>
            <a:ext cx="243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>
                <a:latin typeface="Times New Roman" pitchFamily="18" charset="0"/>
                <a:ea typeface="+mn-ea"/>
              </a:defRPr>
            </a:lvl1pPr>
          </a:lstStyle>
          <a:p>
            <a:r>
              <a:rPr lang="de-CH" smtClean="0"/>
              <a:t>October 4, 2011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553200"/>
            <a:ext cx="426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100">
                <a:latin typeface="Times New Roman" pitchFamily="18" charset="0"/>
                <a:ea typeface="+mn-ea"/>
              </a:defRPr>
            </a:lvl1pPr>
          </a:lstStyle>
          <a:p>
            <a:r>
              <a:rPr lang="en-US" smtClean="0"/>
              <a:t>M. Karppinen CERN TE-MSC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FD755AEF-9DC5-354D-9EBE-8B71449914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4724400" y="5334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en-US" sz="2400">
              <a:solidFill>
                <a:srgbClr val="FF0000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1053" name="Text Box 29"/>
          <p:cNvSpPr txBox="1">
            <a:spLocks noChangeArrowheads="1"/>
          </p:cNvSpPr>
          <p:nvPr/>
        </p:nvSpPr>
        <p:spPr bwMode="auto">
          <a:xfrm flipH="1" flipV="1">
            <a:off x="6065838" y="600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1800" b="1">
              <a:solidFill>
                <a:srgbClr val="3333FF"/>
              </a:solidFill>
              <a:latin typeface="Arial Unicode MS" pitchFamily="34" charset="-128"/>
              <a:ea typeface="+mn-ea"/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457200" y="228600"/>
            <a:ext cx="838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ts val="4800"/>
              </a:lnSpc>
              <a:defRPr/>
            </a:pPr>
            <a:endParaRPr lang="en-US" sz="6000">
              <a:solidFill>
                <a:srgbClr val="0000FF"/>
              </a:solidFill>
              <a:latin typeface="FermiLgo" pitchFamily="2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12" name="Object 3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25307529"/>
              </p:ext>
            </p:extLst>
          </p:nvPr>
        </p:nvGraphicFramePr>
        <p:xfrm>
          <a:off x="8313954" y="117599"/>
          <a:ext cx="7620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" name="Bitmap Image" r:id="rId7" imgW="866896" imgH="819048" progId="PBrush">
                  <p:embed/>
                </p:oleObj>
              </mc:Choice>
              <mc:Fallback>
                <p:oleObj name="Bitmap Image" r:id="rId7" imgW="866896" imgH="8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3954" y="117599"/>
                        <a:ext cx="7620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107763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3" descr="CERN.pn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" y="117599"/>
            <a:ext cx="719524" cy="7207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 i="1" u="none">
          <a:solidFill>
            <a:srgbClr val="A50021"/>
          </a:solidFill>
          <a:latin typeface="+mj-lt"/>
          <a:ea typeface="ＭＳ Ｐゴシック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 i="1" u="sng">
          <a:solidFill>
            <a:srgbClr val="A50021"/>
          </a:solidFill>
          <a:latin typeface="Bookman Old Styl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333FF"/>
        </a:buClr>
        <a:buFont typeface="Wingdings" charset="0"/>
        <a:buChar char="v"/>
        <a:defRPr sz="2000" b="1">
          <a:solidFill>
            <a:srgbClr val="3333FF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o"/>
        <a:defRPr b="1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charset="0"/>
        <a:buChar char="§"/>
        <a:defRPr sz="1600">
          <a:solidFill>
            <a:srgbClr val="008000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 i="1">
          <a:solidFill>
            <a:schemeClr val="tx2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tif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tiff"/><Relationship Id="rId3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0176"/>
            <a:ext cx="7772400" cy="1470025"/>
          </a:xfrm>
        </p:spPr>
        <p:txBody>
          <a:bodyPr>
            <a:noAutofit/>
          </a:bodyPr>
          <a:lstStyle/>
          <a:p>
            <a:r>
              <a:rPr lang="en-US" sz="4400" dirty="0" smtClean="0"/>
              <a:t>Interface of the 2x5.5 m 11 T Cold Masses</a:t>
            </a:r>
            <a:endParaRPr lang="en-US" sz="4400" dirty="0">
              <a:solidFill>
                <a:srgbClr val="3366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8753" y="1800201"/>
            <a:ext cx="7086600" cy="1255226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M. Karppinen TE-MSC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On behalf of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smtClean="0">
                <a:solidFill>
                  <a:schemeClr val="tx1"/>
                </a:solidFill>
              </a:rPr>
              <a:t>CERN-FNAL collaboration</a:t>
            </a:r>
          </a:p>
          <a:p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81100" y="3290838"/>
            <a:ext cx="678179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 smtClean="0"/>
              <a:t>B</a:t>
            </a:r>
            <a:r>
              <a:rPr lang="en-US" i="1" dirty="0"/>
              <a:t>. </a:t>
            </a:r>
            <a:r>
              <a:rPr lang="en-US" i="1" dirty="0" err="1"/>
              <a:t>Auchmann</a:t>
            </a:r>
            <a:r>
              <a:rPr lang="en-US" i="1" dirty="0" smtClean="0"/>
              <a:t>, B</a:t>
            </a:r>
            <a:r>
              <a:rPr lang="en-US" i="1" dirty="0"/>
              <a:t>. </a:t>
            </a:r>
            <a:r>
              <a:rPr lang="en-US" i="1" dirty="0" err="1"/>
              <a:t>Holzer</a:t>
            </a:r>
            <a:r>
              <a:rPr lang="en-US" i="1" dirty="0" smtClean="0"/>
              <a:t>, L</a:t>
            </a:r>
            <a:r>
              <a:rPr lang="en-US" i="1" dirty="0"/>
              <a:t>. </a:t>
            </a:r>
            <a:r>
              <a:rPr lang="en-US" i="1" dirty="0" err="1"/>
              <a:t>Oberli</a:t>
            </a:r>
            <a:r>
              <a:rPr lang="en-US" i="1" dirty="0"/>
              <a:t>, </a:t>
            </a:r>
            <a:endParaRPr lang="en-US" i="1" dirty="0" smtClean="0"/>
          </a:p>
          <a:p>
            <a:pPr algn="ctr"/>
            <a:r>
              <a:rPr lang="en-US" i="1" dirty="0" smtClean="0"/>
              <a:t>L</a:t>
            </a:r>
            <a:r>
              <a:rPr lang="en-US" i="1" dirty="0"/>
              <a:t>. Rossi, D. </a:t>
            </a:r>
            <a:r>
              <a:rPr lang="en-US" i="1" dirty="0" err="1" smtClean="0"/>
              <a:t>Smekens</a:t>
            </a:r>
            <a:r>
              <a:rPr lang="en-US" i="1" dirty="0" smtClean="0"/>
              <a:t>  (</a:t>
            </a:r>
            <a:r>
              <a:rPr lang="en-US" i="1" dirty="0"/>
              <a:t>CERN)</a:t>
            </a:r>
          </a:p>
          <a:p>
            <a:pPr algn="ctr"/>
            <a:endParaRPr lang="en-US" i="1" dirty="0"/>
          </a:p>
          <a:p>
            <a:pPr algn="ctr"/>
            <a:r>
              <a:rPr lang="en-US" i="1" dirty="0"/>
              <a:t>N, Andreev, G. </a:t>
            </a:r>
            <a:r>
              <a:rPr lang="en-US" i="1" dirty="0" err="1"/>
              <a:t>Apollinari</a:t>
            </a:r>
            <a:r>
              <a:rPr lang="en-US" i="1" dirty="0"/>
              <a:t>, E. </a:t>
            </a:r>
            <a:r>
              <a:rPr lang="en-US" i="1" dirty="0" err="1"/>
              <a:t>Bartzi</a:t>
            </a:r>
            <a:r>
              <a:rPr lang="en-US" i="1" dirty="0"/>
              <a:t>, R. </a:t>
            </a:r>
            <a:r>
              <a:rPr lang="en-US" i="1" dirty="0" err="1"/>
              <a:t>Bossert</a:t>
            </a:r>
            <a:r>
              <a:rPr lang="en-US" i="1" dirty="0"/>
              <a:t>, </a:t>
            </a:r>
          </a:p>
          <a:p>
            <a:pPr algn="ctr"/>
            <a:r>
              <a:rPr lang="en-US" i="1" dirty="0" smtClean="0"/>
              <a:t>F</a:t>
            </a:r>
            <a:r>
              <a:rPr lang="en-US" i="1" dirty="0"/>
              <a:t>. </a:t>
            </a:r>
            <a:r>
              <a:rPr lang="en-US" i="1" dirty="0" err="1"/>
              <a:t>Nobrega</a:t>
            </a:r>
            <a:r>
              <a:rPr lang="en-US" i="1" dirty="0"/>
              <a:t>, I. </a:t>
            </a:r>
            <a:r>
              <a:rPr lang="en-US" i="1" dirty="0" err="1"/>
              <a:t>Novitski</a:t>
            </a:r>
            <a:r>
              <a:rPr lang="en-US" i="1" dirty="0"/>
              <a:t>, A. </a:t>
            </a:r>
            <a:r>
              <a:rPr lang="en-US" i="1" dirty="0" err="1"/>
              <a:t>Zlobin</a:t>
            </a:r>
            <a:r>
              <a:rPr lang="en-US" i="1" dirty="0"/>
              <a:t> </a:t>
            </a:r>
            <a:r>
              <a:rPr lang="en-US" i="1" dirty="0" smtClean="0"/>
              <a:t>(</a:t>
            </a:r>
            <a:r>
              <a:rPr lang="en-US" i="1" dirty="0"/>
              <a:t>FNAL)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3" descr="untitled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2225" y="2092215"/>
            <a:ext cx="7918372" cy="1715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9"/>
          <p:cNvGrpSpPr/>
          <p:nvPr/>
        </p:nvGrpSpPr>
        <p:grpSpPr>
          <a:xfrm>
            <a:off x="3005972" y="2848018"/>
            <a:ext cx="1501691" cy="1427359"/>
            <a:chOff x="2937780" y="3163369"/>
            <a:chExt cx="1501691" cy="1428353"/>
          </a:xfrm>
        </p:grpSpPr>
        <p:pic>
          <p:nvPicPr>
            <p:cNvPr id="25" name="Picture 9" descr="6Bl_NC_BYoke2ACryo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54" t="14047"/>
            <a:stretch>
              <a:fillRect/>
            </a:stretch>
          </p:blipFill>
          <p:spPr bwMode="auto">
            <a:xfrm>
              <a:off x="2937780" y="3163369"/>
              <a:ext cx="1501691" cy="1428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137140" y="4098353"/>
              <a:ext cx="11889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11 T Nb</a:t>
              </a:r>
              <a:r>
                <a:rPr lang="en-US" sz="1400" baseline="-25000" dirty="0" smtClean="0"/>
                <a:t>3</a:t>
              </a:r>
              <a:r>
                <a:rPr lang="en-US" sz="1400" dirty="0" smtClean="0"/>
                <a:t>Sn</a:t>
              </a:r>
              <a:endParaRPr lang="en-US" sz="1400" dirty="0"/>
            </a:p>
          </p:txBody>
        </p:sp>
      </p:grpSp>
      <p:pic>
        <p:nvPicPr>
          <p:cNvPr id="30" name="Picture 29" descr="CryoCollAxon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9421" y="727318"/>
            <a:ext cx="2557379" cy="15203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899" y="76200"/>
            <a:ext cx="7162800" cy="838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DS Upgrade 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79455" y="876049"/>
            <a:ext cx="6975630" cy="1050204"/>
          </a:xfrm>
        </p:spPr>
        <p:txBody>
          <a:bodyPr/>
          <a:lstStyle/>
          <a:p>
            <a:r>
              <a:rPr lang="en-US" sz="2000" dirty="0"/>
              <a:t>2017-18: Point-3,7 &amp; IR-</a:t>
            </a:r>
            <a:r>
              <a:rPr lang="en-US" sz="2000" dirty="0" smtClean="0"/>
              <a:t>2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2020: IR1,5 as part of HL-LHC</a:t>
            </a:r>
          </a:p>
          <a:p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TE-MSC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2345668" y="2364038"/>
            <a:ext cx="397191" cy="354599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 rot="370005">
            <a:off x="5786048" y="2693737"/>
            <a:ext cx="362874" cy="354599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>
            <a:endCxn id="25" idx="3"/>
          </p:cNvCxnSpPr>
          <p:nvPr/>
        </p:nvCxnSpPr>
        <p:spPr bwMode="auto">
          <a:xfrm flipH="1">
            <a:off x="4507663" y="3007140"/>
            <a:ext cx="1328580" cy="554558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 bwMode="auto">
          <a:xfrm flipV="1">
            <a:off x="5679540" y="1970795"/>
            <a:ext cx="658497" cy="747842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62990" y="2793259"/>
            <a:ext cx="813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MB.B8R/L</a:t>
            </a:r>
            <a:endParaRPr lang="en-US" sz="1200" dirty="0"/>
          </a:p>
        </p:txBody>
      </p:sp>
      <p:cxnSp>
        <p:nvCxnSpPr>
          <p:cNvPr id="42" name="Straight Connector 41"/>
          <p:cNvCxnSpPr/>
          <p:nvPr/>
        </p:nvCxnSpPr>
        <p:spPr bwMode="auto">
          <a:xfrm flipV="1">
            <a:off x="2845649" y="1970795"/>
            <a:ext cx="3492388" cy="524946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361529" y="3109768"/>
            <a:ext cx="8899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MB.B11R/L</a:t>
            </a:r>
            <a:endParaRPr lang="en-US" sz="1200" dirty="0"/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2626077" y="2722304"/>
            <a:ext cx="533400" cy="525964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234547" y="5888451"/>
            <a:ext cx="4136897" cy="613409"/>
            <a:chOff x="234547" y="5965158"/>
            <a:chExt cx="4136897" cy="613409"/>
          </a:xfrm>
        </p:grpSpPr>
        <p:sp>
          <p:nvSpPr>
            <p:cNvPr id="36" name="Rectangle 35"/>
            <p:cNvSpPr/>
            <p:nvPr/>
          </p:nvSpPr>
          <p:spPr>
            <a:xfrm rot="21134547">
              <a:off x="317768" y="6110483"/>
              <a:ext cx="1468291" cy="365599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5.5 m Nb</a:t>
              </a:r>
              <a:r>
                <a:rPr lang="en-US" sz="1400" baseline="-25000" dirty="0" smtClean="0"/>
                <a:t>3</a:t>
              </a:r>
              <a:r>
                <a:rPr lang="en-US" sz="1400" dirty="0" smtClean="0"/>
                <a:t>Sn</a:t>
              </a:r>
              <a:endParaRPr lang="en-US" sz="1400" dirty="0"/>
            </a:p>
          </p:txBody>
        </p:sp>
        <p:sp>
          <p:nvSpPr>
            <p:cNvPr id="37" name="Rectangle 36"/>
            <p:cNvSpPr/>
            <p:nvPr/>
          </p:nvSpPr>
          <p:spPr>
            <a:xfrm rot="388096">
              <a:off x="2789131" y="6093520"/>
              <a:ext cx="1468291" cy="388460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5.5 m Nb</a:t>
              </a:r>
              <a:r>
                <a:rPr lang="en-US" sz="1400" baseline="-25000" dirty="0" smtClean="0"/>
                <a:t>3</a:t>
              </a:r>
              <a:r>
                <a:rPr lang="en-US" sz="1400" dirty="0" smtClean="0"/>
                <a:t>Sn</a:t>
              </a:r>
              <a:endParaRPr lang="en-US" sz="1400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867892" y="6004734"/>
              <a:ext cx="851924" cy="38768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3 m </a:t>
              </a:r>
              <a:r>
                <a:rPr lang="en-US" sz="1200" b="1" dirty="0" err="1" smtClean="0"/>
                <a:t>Collim</a:t>
              </a:r>
              <a:r>
                <a:rPr lang="en-US" sz="1200" b="1" dirty="0" smtClean="0"/>
                <a:t>.</a:t>
              </a:r>
              <a:endParaRPr lang="en-US" sz="1200" b="1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34547" y="5965158"/>
              <a:ext cx="4136897" cy="613409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34547" y="5128671"/>
            <a:ext cx="4136897" cy="613409"/>
            <a:chOff x="234547" y="5205378"/>
            <a:chExt cx="4136897" cy="613409"/>
          </a:xfrm>
        </p:grpSpPr>
        <p:sp>
          <p:nvSpPr>
            <p:cNvPr id="26" name="Rectangle 25"/>
            <p:cNvSpPr/>
            <p:nvPr/>
          </p:nvSpPr>
          <p:spPr>
            <a:xfrm rot="21134547">
              <a:off x="325788" y="5340637"/>
              <a:ext cx="1468291" cy="379063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5.5 m Nb</a:t>
              </a:r>
              <a:r>
                <a:rPr lang="en-US" sz="1400" baseline="-25000" dirty="0" smtClean="0"/>
                <a:t>3</a:t>
              </a:r>
              <a:r>
                <a:rPr lang="en-US" sz="1400" dirty="0" smtClean="0"/>
                <a:t>Sn</a:t>
              </a:r>
              <a:endParaRPr lang="en-US" sz="1400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847608" y="5251798"/>
              <a:ext cx="1468291" cy="386737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5.5 m Nb</a:t>
              </a:r>
              <a:r>
                <a:rPr lang="en-US" sz="1400" baseline="-25000" dirty="0" smtClean="0"/>
                <a:t>3</a:t>
              </a:r>
              <a:r>
                <a:rPr lang="en-US" sz="1400" dirty="0" smtClean="0"/>
                <a:t>Sn</a:t>
              </a:r>
              <a:endParaRPr lang="en-US" sz="1400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391723" y="5239337"/>
              <a:ext cx="877267" cy="403040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3 m </a:t>
              </a:r>
              <a:r>
                <a:rPr lang="en-US" sz="1200" b="1" dirty="0" err="1" smtClean="0"/>
                <a:t>Collim</a:t>
              </a:r>
              <a:endParaRPr lang="en-US" sz="1200" b="1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34547" y="5205378"/>
              <a:ext cx="4136897" cy="613409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34547" y="4437272"/>
            <a:ext cx="4136897" cy="613409"/>
            <a:chOff x="234547" y="4513979"/>
            <a:chExt cx="4136897" cy="613409"/>
          </a:xfrm>
        </p:grpSpPr>
        <p:sp>
          <p:nvSpPr>
            <p:cNvPr id="45" name="Rectangle 44"/>
            <p:cNvSpPr/>
            <p:nvPr/>
          </p:nvSpPr>
          <p:spPr>
            <a:xfrm>
              <a:off x="316860" y="4599076"/>
              <a:ext cx="2999039" cy="395534"/>
            </a:xfrm>
            <a:prstGeom prst="rect">
              <a:avLst/>
            </a:prstGeom>
            <a:solidFill>
              <a:srgbClr val="33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11 m Nb</a:t>
              </a:r>
              <a:r>
                <a:rPr lang="en-US" sz="1400" baseline="-25000" dirty="0" smtClean="0"/>
                <a:t>3</a:t>
              </a:r>
              <a:r>
                <a:rPr lang="en-US" sz="1400" dirty="0" smtClean="0"/>
                <a:t>Sn</a:t>
              </a:r>
              <a:endParaRPr lang="en-US" sz="1400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417295" y="4616122"/>
              <a:ext cx="877267" cy="378488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3 m </a:t>
              </a:r>
              <a:r>
                <a:rPr lang="en-US" sz="1200" b="1" dirty="0" err="1" smtClean="0"/>
                <a:t>Collim</a:t>
              </a:r>
              <a:endParaRPr lang="en-US" sz="1200" b="1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34547" y="4513979"/>
              <a:ext cx="4136897" cy="613409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sp>
        <p:nvSpPr>
          <p:cNvPr id="48" name="Content Placeholder 4"/>
          <p:cNvSpPr>
            <a:spLocks noGrp="1"/>
          </p:cNvSpPr>
          <p:nvPr>
            <p:ph sz="half" idx="2"/>
          </p:nvPr>
        </p:nvSpPr>
        <p:spPr>
          <a:xfrm>
            <a:off x="4507664" y="4479754"/>
            <a:ext cx="4568290" cy="1800697"/>
          </a:xfrm>
        </p:spPr>
        <p:txBody>
          <a:bodyPr/>
          <a:lstStyle/>
          <a:p>
            <a:pPr marL="0" indent="0">
              <a:buNone/>
            </a:pPr>
            <a:r>
              <a:rPr lang="de-DE" sz="1400" dirty="0" smtClean="0">
                <a:solidFill>
                  <a:schemeClr val="tx1"/>
                </a:solidFill>
              </a:rPr>
              <a:t>(</a:t>
            </a:r>
            <a:r>
              <a:rPr lang="de-DE" sz="1400" dirty="0">
                <a:solidFill>
                  <a:schemeClr val="tx1"/>
                </a:solidFill>
              </a:rPr>
              <a:t>11.2 T x 10.6 m</a:t>
            </a:r>
            <a:r>
              <a:rPr lang="de-DE" sz="1400" dirty="0" smtClean="0">
                <a:solidFill>
                  <a:schemeClr val="tx1"/>
                </a:solidFill>
              </a:rPr>
              <a:t>), L</a:t>
            </a:r>
            <a:r>
              <a:rPr lang="de-DE" sz="1400" baseline="-25000" dirty="0" smtClean="0">
                <a:solidFill>
                  <a:schemeClr val="tx1"/>
                </a:solidFill>
              </a:rPr>
              <a:t>CM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>
                <a:solidFill>
                  <a:schemeClr val="tx1"/>
                </a:solidFill>
              </a:rPr>
              <a:t>≈  11 m,  (</a:t>
            </a:r>
            <a:r>
              <a:rPr lang="de-DE" sz="1400" dirty="0">
                <a:solidFill>
                  <a:srgbClr val="FF0000"/>
                </a:solidFill>
              </a:rPr>
              <a:t>MB -4.2 m</a:t>
            </a:r>
            <a:r>
              <a:rPr lang="de-DE" sz="1400" dirty="0">
                <a:solidFill>
                  <a:schemeClr val="tx1"/>
                </a:solidFill>
              </a:rPr>
              <a:t>)       </a:t>
            </a:r>
            <a:r>
              <a:rPr lang="de-DE" sz="1400" dirty="0" smtClean="0">
                <a:solidFill>
                  <a:schemeClr val="tx1"/>
                </a:solidFill>
              </a:rPr>
              <a:t> =</a:t>
            </a:r>
            <a:r>
              <a:rPr lang="de-DE" sz="1400" dirty="0">
                <a:solidFill>
                  <a:schemeClr val="tx1"/>
                </a:solidFill>
              </a:rPr>
              <a:t>&gt; 12 </a:t>
            </a:r>
            <a:r>
              <a:rPr lang="de-DE" sz="1400" dirty="0" err="1">
                <a:solidFill>
                  <a:schemeClr val="tx1"/>
                </a:solidFill>
              </a:rPr>
              <a:t>coldmass</a:t>
            </a:r>
            <a:r>
              <a:rPr lang="de-DE" sz="1400" dirty="0">
                <a:solidFill>
                  <a:schemeClr val="tx1"/>
                </a:solidFill>
              </a:rPr>
              <a:t> + 2 </a:t>
            </a:r>
            <a:r>
              <a:rPr lang="de-DE" sz="1400" dirty="0" err="1">
                <a:solidFill>
                  <a:schemeClr val="tx1"/>
                </a:solidFill>
              </a:rPr>
              <a:t>spares</a:t>
            </a:r>
            <a:r>
              <a:rPr lang="de-DE" sz="1400" dirty="0">
                <a:solidFill>
                  <a:schemeClr val="tx1"/>
                </a:solidFill>
              </a:rPr>
              <a:t> = 14 CM</a:t>
            </a:r>
          </a:p>
          <a:p>
            <a:pPr marL="0" indent="0">
              <a:buNone/>
            </a:pPr>
            <a:endParaRPr lang="de-DE" sz="1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de-DE" sz="1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de-DE" sz="1400" dirty="0" smtClean="0">
                <a:solidFill>
                  <a:schemeClr val="tx1"/>
                </a:solidFill>
              </a:rPr>
              <a:t>2 </a:t>
            </a:r>
            <a:r>
              <a:rPr lang="de-DE" sz="1400" dirty="0">
                <a:solidFill>
                  <a:schemeClr val="tx1"/>
                </a:solidFill>
              </a:rPr>
              <a:t>x (11.2 T x 5.3 m</a:t>
            </a:r>
            <a:r>
              <a:rPr lang="de-DE" sz="1400" dirty="0" smtClean="0">
                <a:solidFill>
                  <a:schemeClr val="tx1"/>
                </a:solidFill>
              </a:rPr>
              <a:t>), L</a:t>
            </a:r>
            <a:r>
              <a:rPr lang="de-DE" sz="1400" baseline="-25000" dirty="0" smtClean="0">
                <a:solidFill>
                  <a:schemeClr val="tx1"/>
                </a:solidFill>
              </a:rPr>
              <a:t>CM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>
                <a:solidFill>
                  <a:schemeClr val="tx1"/>
                </a:solidFill>
              </a:rPr>
              <a:t>≈ 11.5 m, (</a:t>
            </a:r>
            <a:r>
              <a:rPr lang="de-DE" sz="1400" dirty="0">
                <a:solidFill>
                  <a:srgbClr val="FF0000"/>
                </a:solidFill>
              </a:rPr>
              <a:t>MB -3.7 m</a:t>
            </a:r>
            <a:r>
              <a:rPr lang="de-DE" sz="1400" dirty="0">
                <a:solidFill>
                  <a:schemeClr val="tx1"/>
                </a:solidFill>
              </a:rPr>
              <a:t>)  </a:t>
            </a:r>
          </a:p>
          <a:p>
            <a:pPr marL="0" indent="0">
              <a:buNone/>
            </a:pPr>
            <a:r>
              <a:rPr lang="de-DE" sz="1400" dirty="0" smtClean="0">
                <a:solidFill>
                  <a:schemeClr val="tx1"/>
                </a:solidFill>
              </a:rPr>
              <a:t>=</a:t>
            </a:r>
            <a:r>
              <a:rPr lang="de-DE" sz="1400" dirty="0">
                <a:solidFill>
                  <a:schemeClr val="tx1"/>
                </a:solidFill>
              </a:rPr>
              <a:t>&gt; 24 </a:t>
            </a:r>
            <a:r>
              <a:rPr lang="de-DE" sz="1400" dirty="0" err="1">
                <a:solidFill>
                  <a:schemeClr val="tx1"/>
                </a:solidFill>
              </a:rPr>
              <a:t>coldmass</a:t>
            </a:r>
            <a:r>
              <a:rPr lang="de-DE" sz="1400" dirty="0">
                <a:solidFill>
                  <a:schemeClr val="tx1"/>
                </a:solidFill>
              </a:rPr>
              <a:t> + 4 </a:t>
            </a:r>
            <a:r>
              <a:rPr lang="de-DE" sz="1400" dirty="0" err="1">
                <a:solidFill>
                  <a:schemeClr val="tx1"/>
                </a:solidFill>
              </a:rPr>
              <a:t>spares</a:t>
            </a:r>
            <a:r>
              <a:rPr lang="de-DE" sz="1400" dirty="0">
                <a:solidFill>
                  <a:schemeClr val="tx1"/>
                </a:solidFill>
              </a:rPr>
              <a:t> = 28 CM</a:t>
            </a:r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29348" y="3653599"/>
            <a:ext cx="406368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</a:rPr>
              <a:t>∫</a:t>
            </a:r>
            <a:r>
              <a:rPr lang="en-US" sz="1600" b="1" dirty="0" err="1">
                <a:solidFill>
                  <a:srgbClr val="0000FF"/>
                </a:solidFill>
              </a:rPr>
              <a:t>BdL</a:t>
            </a:r>
            <a:r>
              <a:rPr lang="en-US" sz="1600" b="1" dirty="0">
                <a:solidFill>
                  <a:srgbClr val="0000FF"/>
                </a:solidFill>
              </a:rPr>
              <a:t> = 119.2 Tm @ </a:t>
            </a:r>
            <a:r>
              <a:rPr lang="en-US" sz="1600" b="1" dirty="0" err="1">
                <a:solidFill>
                  <a:srgbClr val="0000FF"/>
                </a:solidFill>
              </a:rPr>
              <a:t>I</a:t>
            </a:r>
            <a:r>
              <a:rPr lang="en-US" sz="1600" b="1" baseline="-25000" dirty="0" err="1">
                <a:solidFill>
                  <a:srgbClr val="0000FF"/>
                </a:solidFill>
              </a:rPr>
              <a:t>nom</a:t>
            </a:r>
            <a:r>
              <a:rPr lang="en-US" sz="1600" b="1" dirty="0">
                <a:solidFill>
                  <a:srgbClr val="0000FF"/>
                </a:solidFill>
              </a:rPr>
              <a:t> = 11.85 </a:t>
            </a:r>
            <a:r>
              <a:rPr lang="en-US" sz="1600" b="1" dirty="0" smtClean="0">
                <a:solidFill>
                  <a:srgbClr val="0000FF"/>
                </a:solidFill>
              </a:rPr>
              <a:t>kA</a:t>
            </a:r>
          </a:p>
          <a:p>
            <a:r>
              <a:rPr lang="en-US" sz="1600" b="1" dirty="0">
                <a:solidFill>
                  <a:srgbClr val="0000FF"/>
                </a:solidFill>
              </a:rPr>
              <a:t>i</a:t>
            </a:r>
            <a:r>
              <a:rPr lang="en-US" sz="1600" b="1" dirty="0" smtClean="0">
                <a:solidFill>
                  <a:srgbClr val="0000FF"/>
                </a:solidFill>
              </a:rPr>
              <a:t>n series with MB</a:t>
            </a:r>
            <a:endParaRPr 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21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ryoCollAxon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3314" y="71438"/>
            <a:ext cx="4814511" cy="28622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Cryo</a:t>
            </a:r>
            <a:r>
              <a:rPr lang="en-US" dirty="0" smtClean="0"/>
              <a:t>-collimator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2, 2011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TE-MSC-ML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2700" y="2781300"/>
            <a:ext cx="9144000" cy="3746500"/>
            <a:chOff x="12700" y="2781300"/>
            <a:chExt cx="9144000" cy="3746500"/>
          </a:xfrm>
        </p:grpSpPr>
        <p:pic>
          <p:nvPicPr>
            <p:cNvPr id="6" name="Picture 5" descr="CryoCollDims.tif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700" y="2925618"/>
              <a:ext cx="9144000" cy="3602182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4354889" y="3073400"/>
              <a:ext cx="54864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1541</a:t>
              </a:r>
              <a:endParaRPr lang="en-US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316789" y="2781300"/>
              <a:ext cx="54864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3061</a:t>
              </a:r>
              <a:endParaRPr lang="en-US" sz="14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934200" y="5967511"/>
            <a:ext cx="2098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of D. Ramos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86794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240" y="-27096"/>
            <a:ext cx="9144000" cy="68580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3968095" y="2459812"/>
            <a:ext cx="5175905" cy="2950388"/>
            <a:chOff x="3968095" y="2459812"/>
            <a:chExt cx="5175905" cy="2950388"/>
          </a:xfrm>
        </p:grpSpPr>
        <p:pic>
          <p:nvPicPr>
            <p:cNvPr id="3" name="Picture 2" descr="CryoCollNude.tif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34560" y="2921000"/>
              <a:ext cx="4409440" cy="2489200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5" name="Notched Right Arrow 4"/>
            <p:cNvSpPr/>
            <p:nvPr/>
          </p:nvSpPr>
          <p:spPr>
            <a:xfrm rot="12993687">
              <a:off x="3968095" y="2459812"/>
              <a:ext cx="1053720" cy="660400"/>
            </a:xfrm>
            <a:prstGeom prst="notchedRightArrow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TE-MSC-ML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2,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3489" y="452857"/>
            <a:ext cx="314701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600 A correctors powering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489" y="822189"/>
            <a:ext cx="249299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3</a:t>
            </a:r>
            <a:r>
              <a:rPr lang="en-US" dirty="0" smtClean="0">
                <a:solidFill>
                  <a:srgbClr val="FFFF00"/>
                </a:solidFill>
              </a:rPr>
              <a:t>00 A trim powering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3489" y="1191784"/>
            <a:ext cx="272371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Dedicated QPS system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07609" y="0"/>
            <a:ext cx="2287806" cy="120032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CM integration: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Alignment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Bus-bar routing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Expansion </a:t>
            </a:r>
            <a:r>
              <a:rPr lang="en-US" dirty="0" err="1" smtClean="0">
                <a:solidFill>
                  <a:srgbClr val="FFFF00"/>
                </a:solidFill>
              </a:rPr>
              <a:t>lyras</a:t>
            </a:r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08697" y="1363523"/>
            <a:ext cx="3031599" cy="1477328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00"/>
                </a:solidFill>
              </a:rPr>
              <a:t>Cryo</a:t>
            </a:r>
            <a:r>
              <a:rPr lang="en-US" dirty="0" smtClean="0">
                <a:solidFill>
                  <a:srgbClr val="FFFF00"/>
                </a:solidFill>
              </a:rPr>
              <a:t> integration: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Collimator location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Collimator tuning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Collimator </a:t>
            </a:r>
            <a:r>
              <a:rPr lang="en-US" dirty="0" err="1" smtClean="0">
                <a:solidFill>
                  <a:srgbClr val="FFFF00"/>
                </a:solidFill>
              </a:rPr>
              <a:t>maintenace</a:t>
            </a:r>
            <a:endParaRPr lang="en-US" dirty="0" smtClean="0">
              <a:solidFill>
                <a:srgbClr val="FFFF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Cryogenic separation</a:t>
            </a:r>
          </a:p>
        </p:txBody>
      </p:sp>
    </p:spTree>
    <p:extLst>
      <p:ext uri="{BB962C8B-B14F-4D97-AF65-F5344CB8AC3E}">
        <p14:creationId xmlns:p14="http://schemas.microsoft.com/office/powerpoint/2010/main" val="3198897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3800"/>
            <a:ext cx="8229600" cy="516255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Cold mass integration</a:t>
            </a:r>
            <a:endParaRPr lang="en-US" dirty="0"/>
          </a:p>
          <a:p>
            <a:pPr lvl="1"/>
            <a:r>
              <a:rPr lang="en-US" dirty="0" smtClean="0"/>
              <a:t>Alignment of the 5.5 m CM (straight – with an angle)</a:t>
            </a:r>
            <a:endParaRPr lang="en-US" dirty="0"/>
          </a:p>
          <a:p>
            <a:pPr lvl="1"/>
            <a:r>
              <a:rPr lang="en-US" dirty="0" smtClean="0"/>
              <a:t>Bus-bar lay-out and integration</a:t>
            </a:r>
          </a:p>
          <a:p>
            <a:pPr lvl="2"/>
            <a:r>
              <a:rPr lang="en-US" dirty="0" smtClean="0"/>
              <a:t>Dedicated to each 5.5 m CM</a:t>
            </a:r>
          </a:p>
          <a:p>
            <a:pPr lvl="2"/>
            <a:r>
              <a:rPr lang="en-US" dirty="0" smtClean="0"/>
              <a:t>Splices</a:t>
            </a:r>
          </a:p>
          <a:p>
            <a:pPr lvl="2"/>
            <a:r>
              <a:rPr lang="en-US" dirty="0" smtClean="0"/>
              <a:t>Expansion loops</a:t>
            </a:r>
          </a:p>
          <a:p>
            <a:pPr lvl="1"/>
            <a:r>
              <a:rPr lang="en-US" dirty="0" smtClean="0"/>
              <a:t>Heat exchanger integration</a:t>
            </a:r>
          </a:p>
          <a:p>
            <a:r>
              <a:rPr lang="en-US" dirty="0" smtClean="0"/>
              <a:t>Collimator</a:t>
            </a:r>
          </a:p>
          <a:p>
            <a:pPr lvl="1"/>
            <a:r>
              <a:rPr lang="en-US" dirty="0" smtClean="0"/>
              <a:t>Minimum dimensions</a:t>
            </a:r>
          </a:p>
          <a:p>
            <a:pPr lvl="1"/>
            <a:r>
              <a:rPr lang="en-US" dirty="0" smtClean="0"/>
              <a:t>Operation requirements</a:t>
            </a:r>
          </a:p>
          <a:p>
            <a:pPr lvl="1"/>
            <a:r>
              <a:rPr lang="en-US" dirty="0" smtClean="0"/>
              <a:t>Access and maintenance requirements</a:t>
            </a:r>
            <a:endParaRPr lang="en-US" dirty="0"/>
          </a:p>
          <a:p>
            <a:r>
              <a:rPr lang="en-US" dirty="0" err="1" smtClean="0"/>
              <a:t>Cryo</a:t>
            </a:r>
            <a:r>
              <a:rPr lang="en-US" dirty="0" smtClean="0"/>
              <a:t>-assembly</a:t>
            </a:r>
          </a:p>
          <a:p>
            <a:pPr lvl="1"/>
            <a:r>
              <a:rPr lang="en-US" dirty="0" smtClean="0"/>
              <a:t>Magnet services: trim powering, correctors, QPS, instrumentation</a:t>
            </a:r>
          </a:p>
          <a:p>
            <a:pPr lvl="1"/>
            <a:r>
              <a:rPr lang="en-US" dirty="0" smtClean="0"/>
              <a:t>Collimator location and screening from magnets</a:t>
            </a:r>
          </a:p>
          <a:p>
            <a:pPr lvl="1"/>
            <a:r>
              <a:rPr lang="en-US" dirty="0" smtClean="0"/>
              <a:t>Space requirements</a:t>
            </a:r>
          </a:p>
          <a:p>
            <a:pPr lvl="1"/>
            <a:r>
              <a:rPr lang="en-US" dirty="0" smtClean="0"/>
              <a:t>Interconnects 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October 4,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755AEF-9DC5-354D-9EBE-8B71449914B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M. Karppinen CERN TE-MSC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596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NAL_11T_heme">
  <a:themeElements>
    <a:clrScheme name="">
      <a:dk1>
        <a:srgbClr val="000000"/>
      </a:dk1>
      <a:lt1>
        <a:srgbClr val="FFFFFF"/>
      </a:lt1>
      <a:dk2>
        <a:srgbClr val="FF33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Bookman Old Style"/>
        <a:ea typeface=""/>
        <a:cs typeface=""/>
      </a:majorFont>
      <a:minorFont>
        <a:latin typeface="Bookman Old Styl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FNAL_11T_heme.thmx</Template>
  <TotalTime>8606</TotalTime>
  <Words>367</Words>
  <Application>Microsoft Macintosh PowerPoint</Application>
  <PresentationFormat>On-screen Show (4:3)</PresentationFormat>
  <Paragraphs>76</Paragraphs>
  <Slides>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FNAL_11T_heme</vt:lpstr>
      <vt:lpstr>Bitmap Image</vt:lpstr>
      <vt:lpstr>Interface of the 2x5.5 m 11 T Cold Masses</vt:lpstr>
      <vt:lpstr>DS Upgrade </vt:lpstr>
      <vt:lpstr>Cryo-collimator</vt:lpstr>
      <vt:lpstr>PowerPoint Presentation</vt:lpstr>
      <vt:lpstr>Open questions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T Dipole</dc:title>
  <dc:subject/>
  <dc:creator>Mikko Karppinen</dc:creator>
  <cp:keywords/>
  <dc:description/>
  <cp:lastModifiedBy>Mikko Karppinen</cp:lastModifiedBy>
  <cp:revision>325</cp:revision>
  <cp:lastPrinted>2011-10-03T14:12:32Z</cp:lastPrinted>
  <dcterms:created xsi:type="dcterms:W3CDTF">2010-10-21T08:57:13Z</dcterms:created>
  <dcterms:modified xsi:type="dcterms:W3CDTF">2011-10-04T08:46:47Z</dcterms:modified>
  <cp:category/>
</cp:coreProperties>
</file>