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56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29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\\cern.ch\dfs\Departments\BE\Groups\EA\EA-AS\Cabling\1.%20Jobs\En%20cours\40-Forward%20Detectors%20LS3\24-1-07%20-%20Listes%20c&#226;bles%20&#224;%20d&#233;poser%20Foward%20Detectors%20-%20LHC_1\1-%20Listes%20de%20c&#226;bles\24-1-07_Liste_cables_a_deposer_Foward_Detectors_%20LHC_1_avec_categorie_cable_v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ern.ch\dfs\Departments\BE\Groups\EA\EA-AS\Cabling\1.%20Jobs\En%20cours\40-Forward%20Detectors%20LS3\24-1-08%20-%20Listes%20c&#226;bles%20&#224;%20d&#233;poser%20Foward%20Detectors%20-%20LHC_5\1-%20Listes%20de%20c&#226;bles\EDMS3129605_cables_CMS_depose\24-1-08_CMS_cables_a_deposer_Foward_Detectors_v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0"/>
      <c:rotY val="0"/>
      <c:depthPercent val="100"/>
      <c:rAngAx val="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588983947896039E-3"/>
          <c:y val="0"/>
          <c:w val="0.95587221597300343"/>
          <c:h val="0.7745152429624355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TOTAL!$B$14</c:f>
              <c:strCache>
                <c:ptCount val="1"/>
                <c:pt idx="0">
                  <c:v>Longueur en km</c:v>
                </c:pt>
              </c:strCache>
            </c:strRef>
          </c:tx>
          <c:spPr>
            <a:pattFill prst="ltDnDiag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solidFill>
                <a:schemeClr val="accent6"/>
              </a:solidFill>
            </a:ln>
            <a:effectLst/>
            <a:sp3d>
              <a:contourClr>
                <a:schemeClr val="accent6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TOTAL!$A$15:$A$21</c:f>
              <c:strCache>
                <c:ptCount val="1"/>
                <c:pt idx="0">
                  <c:v>Total</c:v>
                </c:pt>
              </c:strCache>
              <c:extLst/>
            </c:strRef>
          </c:cat>
          <c:val>
            <c:numRef>
              <c:f>TOTAL!$B$15:$B$21</c:f>
              <c:numCache>
                <c:formatCode>0</c:formatCode>
                <c:ptCount val="1"/>
                <c:pt idx="0">
                  <c:v>152.61000000000001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9695-4FD7-9968-9D6DDDE68664}"/>
            </c:ext>
          </c:extLst>
        </c:ser>
        <c:ser>
          <c:idx val="1"/>
          <c:order val="1"/>
          <c:tx>
            <c:strRef>
              <c:f>TOTAL!$C$14</c:f>
              <c:strCache>
                <c:ptCount val="1"/>
                <c:pt idx="0">
                  <c:v>Quantité de câbles</c:v>
                </c:pt>
              </c:strCache>
            </c:strRef>
          </c:tx>
          <c:spPr>
            <a:pattFill prst="ltDnDiag">
              <a:fgClr>
                <a:schemeClr val="accent5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>
              <a:solidFill>
                <a:schemeClr val="accent5"/>
              </a:solidFill>
            </a:ln>
            <a:effectLst/>
            <a:sp3d>
              <a:contourClr>
                <a:schemeClr val="accent5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TOTAL!$A$15:$A$21</c:f>
              <c:strCache>
                <c:ptCount val="1"/>
                <c:pt idx="0">
                  <c:v>Total</c:v>
                </c:pt>
              </c:strCache>
              <c:extLst/>
            </c:strRef>
          </c:cat>
          <c:val>
            <c:numRef>
              <c:f>TOTAL!$C$15:$C$21</c:f>
              <c:numCache>
                <c:formatCode>General</c:formatCode>
                <c:ptCount val="1"/>
                <c:pt idx="0">
                  <c:v>569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9695-4FD7-9968-9D6DDDE686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4"/>
        <c:gapDepth val="37"/>
        <c:shape val="box"/>
        <c:axId val="2100538912"/>
        <c:axId val="786832624"/>
        <c:axId val="0"/>
      </c:bar3DChart>
      <c:catAx>
        <c:axId val="2100538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86832624"/>
        <c:crosses val="autoZero"/>
        <c:auto val="1"/>
        <c:lblAlgn val="ctr"/>
        <c:lblOffset val="100"/>
        <c:noMultiLvlLbl val="0"/>
      </c:catAx>
      <c:valAx>
        <c:axId val="786832624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H" dirty="0"/>
                  <a:t>Point 1</a:t>
                </a:r>
              </a:p>
            </c:rich>
          </c:tx>
          <c:layout>
            <c:manualLayout>
              <c:xMode val="edge"/>
              <c:yMode val="edge"/>
              <c:x val="3.343168310857695E-2"/>
              <c:y val="0.506972366640375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crossAx val="210053891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0"/>
      <c:rotY val="0"/>
      <c:depthPercent val="100"/>
      <c:rAngAx val="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8889688788901389E-2"/>
          <c:y val="1.1385357504795789E-2"/>
          <c:w val="0.95587221597300343"/>
          <c:h val="0.7745152429624355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TOTAL!$B$14</c:f>
              <c:strCache>
                <c:ptCount val="1"/>
                <c:pt idx="0">
                  <c:v>Longueur en km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TOTAL!$A$18</c:f>
              <c:strCache>
                <c:ptCount val="1"/>
                <c:pt idx="0">
                  <c:v>Total</c:v>
                </c:pt>
              </c:strCache>
              <c:extLst/>
            </c:strRef>
          </c:cat>
          <c:val>
            <c:numRef>
              <c:f>TOTAL!$B$18</c:f>
              <c:numCache>
                <c:formatCode>0</c:formatCode>
                <c:ptCount val="1"/>
                <c:pt idx="0">
                  <c:v>79.998000000000005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056E-47BA-975A-417412FFA054}"/>
            </c:ext>
          </c:extLst>
        </c:ser>
        <c:ser>
          <c:idx val="1"/>
          <c:order val="1"/>
          <c:tx>
            <c:strRef>
              <c:f>TOTAL!$C$14</c:f>
              <c:strCache>
                <c:ptCount val="1"/>
                <c:pt idx="0">
                  <c:v>Quantité de câbles</c:v>
                </c:pt>
              </c:strCache>
            </c:strRef>
          </c:tx>
          <c:spPr>
            <a:pattFill prst="ltDnDiag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solidFill>
                <a:schemeClr val="accent4"/>
              </a:solidFill>
            </a:ln>
            <a:effectLst/>
            <a:sp3d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TOTAL!$A$18</c:f>
              <c:strCache>
                <c:ptCount val="1"/>
                <c:pt idx="0">
                  <c:v>Total</c:v>
                </c:pt>
              </c:strCache>
              <c:extLst/>
            </c:strRef>
          </c:cat>
          <c:val>
            <c:numRef>
              <c:f>TOTAL!$C$18</c:f>
              <c:numCache>
                <c:formatCode>General</c:formatCode>
                <c:ptCount val="1"/>
                <c:pt idx="0">
                  <c:v>474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056E-47BA-975A-417412FFA054}"/>
            </c:ext>
          </c:extLst>
        </c:ser>
        <c:ser>
          <c:idx val="2"/>
          <c:order val="2"/>
          <c:tx>
            <c:strRef>
              <c:f>TOTAL!$D$14</c:f>
              <c:strCache>
                <c:ptCount val="1"/>
              </c:strCache>
            </c:strRef>
          </c:tx>
          <c:spPr>
            <a:pattFill prst="ltDnDiag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solidFill>
                <a:schemeClr val="accent6"/>
              </a:solidFill>
            </a:ln>
            <a:effectLst/>
            <a:sp3d>
              <a:contourClr>
                <a:schemeClr val="accent6"/>
              </a:contourClr>
            </a:sp3d>
          </c:spPr>
          <c:invertIfNegative val="0"/>
          <c:cat>
            <c:strRef>
              <c:f>TOTAL!$A$18</c:f>
              <c:strCache>
                <c:ptCount val="1"/>
                <c:pt idx="0">
                  <c:v>Total</c:v>
                </c:pt>
              </c:strCache>
              <c:extLst/>
            </c:strRef>
          </c:cat>
          <c:val>
            <c:numRef>
              <c:f>TOTAL!$D$18</c:f>
              <c:extLst/>
            </c:numRef>
          </c:val>
          <c:extLst>
            <c:ext xmlns:c16="http://schemas.microsoft.com/office/drawing/2014/chart" uri="{C3380CC4-5D6E-409C-BE32-E72D297353CC}">
              <c16:uniqueId val="{00000002-056E-47BA-975A-417412FFA0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4"/>
        <c:gapDepth val="37"/>
        <c:shape val="box"/>
        <c:axId val="2100538912"/>
        <c:axId val="786832624"/>
        <c:axId val="0"/>
      </c:bar3DChart>
      <c:catAx>
        <c:axId val="2100538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86832624"/>
        <c:crosses val="autoZero"/>
        <c:auto val="1"/>
        <c:lblAlgn val="ctr"/>
        <c:lblOffset val="100"/>
        <c:noMultiLvlLbl val="0"/>
      </c:catAx>
      <c:valAx>
        <c:axId val="786832624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H" dirty="0"/>
                  <a:t>Point</a:t>
                </a:r>
                <a:r>
                  <a:rPr lang="fr-CH" baseline="0" dirty="0"/>
                  <a:t> 5 </a:t>
                </a:r>
                <a:endParaRPr lang="fr-CH" dirty="0"/>
              </a:p>
            </c:rich>
          </c:tx>
          <c:layout>
            <c:manualLayout>
              <c:xMode val="edge"/>
              <c:yMode val="edge"/>
              <c:x val="1.3565821256038647E-2"/>
              <c:y val="0.42622226416768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CH"/>
            </a:p>
          </c:txPr>
        </c:title>
        <c:numFmt formatCode="0" sourceLinked="1"/>
        <c:majorTickMark val="none"/>
        <c:minorTickMark val="none"/>
        <c:tickLblPos val="nextTo"/>
        <c:crossAx val="210053891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0.54022</cdr:x>
      <cdr:y>0.82638</cdr:y>
    </cdr:from>
    <cdr:to>
      <cdr:x>0.73179</cdr:x>
      <cdr:y>0.88578</cdr:y>
    </cdr:to>
    <cdr:sp macro="" textlink="">
      <cdr:nvSpPr>
        <cdr:cNvPr id="2" name="ZoneTexte 21">
          <a:extLst xmlns:a="http://schemas.openxmlformats.org/drawingml/2006/main">
            <a:ext uri="{FF2B5EF4-FFF2-40B4-BE49-F238E27FC236}">
              <a16:creationId xmlns:a16="http://schemas.microsoft.com/office/drawing/2014/main" id="{E707A001-6F83-60D4-0FEA-54C807363373}"/>
            </a:ext>
          </a:extLst>
        </cdr:cNvPr>
        <cdr:cNvSpPr txBox="1"/>
      </cdr:nvSpPr>
      <cdr:spPr>
        <a:xfrm xmlns:a="http://schemas.openxmlformats.org/drawingml/2006/main">
          <a:off x="895340" y="2997610"/>
          <a:ext cx="317500" cy="21544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fr-F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 sz="800" b="0" i="0" u="none" strike="noStrike" kern="1200" baseline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cs"/>
            </a:defRPr>
          </a:pPr>
          <a:r>
            <a:rPr lang="fr-CH" sz="800" dirty="0">
              <a:solidFill>
                <a:prstClr val="black">
                  <a:lumMod val="75000"/>
                  <a:lumOff val="25000"/>
                </a:prstClr>
              </a:solidFill>
            </a:rPr>
            <a:t>87</a:t>
          </a:r>
        </a:p>
      </cdr:txBody>
    </cdr:sp>
  </cdr:relSizeAnchor>
  <cdr:relSizeAnchor xmlns:cdr="http://schemas.openxmlformats.org/drawingml/2006/chartDrawing">
    <cdr:from>
      <cdr:x>0.30613</cdr:x>
      <cdr:y>0.48069</cdr:y>
    </cdr:from>
    <cdr:to>
      <cdr:x>0.75478</cdr:x>
      <cdr:y>0.96455</cdr:y>
    </cdr:to>
    <cdr:grpSp>
      <cdr:nvGrpSpPr>
        <cdr:cNvPr id="7" name="Groupe 6">
          <a:extLst xmlns:a="http://schemas.openxmlformats.org/drawingml/2006/main">
            <a:ext uri="{FF2B5EF4-FFF2-40B4-BE49-F238E27FC236}">
              <a16:creationId xmlns:a16="http://schemas.microsoft.com/office/drawing/2014/main" id="{88B8EFBB-C93F-6068-4E02-7681E1279169}"/>
            </a:ext>
          </a:extLst>
        </cdr:cNvPr>
        <cdr:cNvGrpSpPr/>
      </cdr:nvGrpSpPr>
      <cdr:grpSpPr>
        <a:xfrm xmlns:a="http://schemas.openxmlformats.org/drawingml/2006/main">
          <a:off x="507365" y="1743651"/>
          <a:ext cx="743570" cy="1755149"/>
          <a:chOff x="507362" y="1743660"/>
          <a:chExt cx="743578" cy="1755144"/>
        </a:xfrm>
      </cdr:grpSpPr>
      <cdr:sp macro="" textlink="">
        <cdr:nvSpPr>
          <cdr:cNvPr id="3" name="ZoneTexte 22">
            <a:extLst xmlns:a="http://schemas.openxmlformats.org/drawingml/2006/main">
              <a:ext uri="{FF2B5EF4-FFF2-40B4-BE49-F238E27FC236}">
                <a16:creationId xmlns:a16="http://schemas.microsoft.com/office/drawing/2014/main" id="{56F87CBD-039B-E1CD-69C5-40BEA073E5CC}"/>
              </a:ext>
            </a:extLst>
          </cdr:cNvPr>
          <cdr:cNvSpPr txBox="1"/>
        </cdr:nvSpPr>
        <cdr:spPr>
          <a:xfrm xmlns:a="http://schemas.openxmlformats.org/drawingml/2006/main">
            <a:off x="860415" y="3283360"/>
            <a:ext cx="390525" cy="215444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</cdr:spPr>
        <cdr:txBody>
          <a:bodyPr xmlns:a="http://schemas.openxmlformats.org/drawingml/2006/main" wrap="square" rtlCol="0">
            <a:spAutoFit/>
          </a:bodyPr>
          <a:lstStyle xmlns:a="http://schemas.openxmlformats.org/drawingml/2006/main"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>
              <a:defRPr sz="800" b="0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fr-CH" sz="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369</a:t>
            </a:r>
          </a:p>
        </cdr:txBody>
      </cdr:sp>
      <cdr:sp macro="" textlink="">
        <cdr:nvSpPr>
          <cdr:cNvPr id="4" name="ZoneTexte 21">
            <a:extLst xmlns:a="http://schemas.openxmlformats.org/drawingml/2006/main">
              <a:ext uri="{FF2B5EF4-FFF2-40B4-BE49-F238E27FC236}">
                <a16:creationId xmlns:a16="http://schemas.microsoft.com/office/drawing/2014/main" id="{60F9474E-EC85-077E-7B7D-76CBD905927B}"/>
              </a:ext>
            </a:extLst>
          </cdr:cNvPr>
          <cdr:cNvSpPr txBox="1"/>
        </cdr:nvSpPr>
        <cdr:spPr>
          <a:xfrm xmlns:a="http://schemas.openxmlformats.org/drawingml/2006/main">
            <a:off x="888990" y="3024598"/>
            <a:ext cx="317500" cy="215444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</cdr:spPr>
        <cdr:txBody>
          <a:bodyPr xmlns:a="http://schemas.openxmlformats.org/drawingml/2006/main" wrap="square" rtlCol="0">
            <a:spAutoFit/>
          </a:bodyPr>
          <a:lstStyle xmlns:a="http://schemas.openxmlformats.org/drawingml/2006/main">
            <a:defPPr>
              <a:defRPr lang="fr-FR"/>
            </a:defPPr>
            <a:lvl1pPr marL="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>
              <a:defRPr sz="800" b="0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fr-CH" sz="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87</a:t>
            </a:r>
          </a:p>
        </cdr:txBody>
      </cdr:sp>
      <cdr:sp macro="" textlink="">
        <cdr:nvSpPr>
          <cdr:cNvPr id="5" name="ZoneTexte 21">
            <a:extLst xmlns:a="http://schemas.openxmlformats.org/drawingml/2006/main">
              <a:ext uri="{FF2B5EF4-FFF2-40B4-BE49-F238E27FC236}">
                <a16:creationId xmlns:a16="http://schemas.microsoft.com/office/drawing/2014/main" id="{FB37B843-7F77-2025-B0B0-71A7D4C6AC9B}"/>
              </a:ext>
            </a:extLst>
          </cdr:cNvPr>
          <cdr:cNvSpPr txBox="1"/>
        </cdr:nvSpPr>
        <cdr:spPr>
          <a:xfrm xmlns:a="http://schemas.openxmlformats.org/drawingml/2006/main">
            <a:off x="507362" y="1743660"/>
            <a:ext cx="285750" cy="200055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</cdr:spPr>
        <cdr:txBody>
          <a:bodyPr xmlns:a="http://schemas.openxmlformats.org/drawingml/2006/main" wrap="square" rtlCol="0">
            <a:spAutoFit/>
          </a:bodyPr>
          <a:lstStyle xmlns:a="http://schemas.openxmlformats.org/drawingml/2006/main">
            <a:defPPr>
              <a:defRPr lang="fr-FR"/>
            </a:defPPr>
            <a:lvl1pPr marL="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>
              <a:defRPr sz="800" b="0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fr-CH" sz="7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87</a:t>
            </a:r>
          </a:p>
        </cdr:txBody>
      </cdr:sp>
    </cdr:grpSp>
  </cdr:relSizeAnchor>
  <cdr:relSizeAnchor xmlns:cdr="http://schemas.openxmlformats.org/drawingml/2006/chartDrawing">
    <cdr:from>
      <cdr:x>0.43486</cdr:x>
      <cdr:y>0</cdr:y>
    </cdr:from>
    <cdr:to>
      <cdr:x>0.67049</cdr:x>
      <cdr:y>0.05939</cdr:y>
    </cdr:to>
    <cdr:sp macro="" textlink="">
      <cdr:nvSpPr>
        <cdr:cNvPr id="6" name="ZoneTexte 22">
          <a:extLst xmlns:a="http://schemas.openxmlformats.org/drawingml/2006/main">
            <a:ext uri="{FF2B5EF4-FFF2-40B4-BE49-F238E27FC236}">
              <a16:creationId xmlns:a16="http://schemas.microsoft.com/office/drawing/2014/main" id="{5BB5A4D8-0C5A-545D-36A1-9B2CDD049C67}"/>
            </a:ext>
          </a:extLst>
        </cdr:cNvPr>
        <cdr:cNvSpPr txBox="1"/>
      </cdr:nvSpPr>
      <cdr:spPr>
        <a:xfrm xmlns:a="http://schemas.openxmlformats.org/drawingml/2006/main">
          <a:off x="720715" y="0"/>
          <a:ext cx="390522" cy="21543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fr-FR"/>
          </a:defPPr>
          <a:lvl1pPr marL="0" indent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 sz="800" b="0" i="0" u="none" strike="noStrike" kern="1200" baseline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cs"/>
            </a:defRPr>
          </a:pPr>
          <a:r>
            <a:rPr lang="fr-CH" sz="800" dirty="0">
              <a:solidFill>
                <a:prstClr val="black">
                  <a:lumMod val="75000"/>
                  <a:lumOff val="25000"/>
                </a:prstClr>
              </a:solidFill>
            </a:rPr>
            <a:t>369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1A96E-E459-4D1B-A2AB-86345AE61A5A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E042D-8F23-4841-852A-640A184B32C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194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042D-8F23-4841-852A-640A184B32C6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09007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51D910-A62B-781D-B72E-966D0DBD47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2B5E037-E69C-433F-CB50-8CC026B8D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3E4925-C1CD-698F-F47B-C17813387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BE9D61-9583-B36F-C78A-C1D31DABC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E97261-56D2-41AD-7AD5-D862F5A0E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6054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FF2A83-2F20-4750-D466-FD09197D3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82D0C66-2901-65E0-B788-1A9DF2A18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DAF2EA-F80F-AABF-5693-58FD523CD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A7D877-312A-FF01-3F4C-66E72C68F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D7560F-FBF4-6304-9505-414C46CD8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918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23394BF-DDF9-48C9-BE6C-9934CE4E4A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B501412-9E13-10A0-E846-6D56EA142A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B08CEA-656B-10AB-405C-562B1B2A6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E0AFCE-2F0A-2131-BDF5-F9C0531A0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8C036B-F47A-EF55-AA8E-79BA02CFC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4332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E19CA1-237F-DA95-31BD-795AE728B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465C0C-3370-B89C-9747-67B94BFD0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471B3B-2DD8-55AF-B45A-E44B5A207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6D7317-090A-0435-50A8-1255C81B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4F5327-0F23-088D-79C3-4B226362B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118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73541E-8578-FBE8-3766-A41163485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F72704-53CB-2D48-883C-EEE932196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6DDBE4-30DA-F6DE-18EB-BA1D857F4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881BCB-E4AF-DDB1-DD70-1F194D13B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A35A4A-1A77-E4CB-EBE8-55E924CE6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696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A7D72A-28A9-515C-41A4-16326AD3E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FC9E0D-3920-742E-8373-0F682A1E6B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2A76CFF-6399-165F-862F-41E56E6223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C6B5734-899B-D16D-CA46-174361F84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708301C-0884-40DD-B78E-576102DB0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F749D5-428D-A1F7-B1AD-9301D04CB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957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AD6C4B-A458-08FB-CDA2-BB65281F5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025464-AA66-3524-2EB8-B017829AD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E5C0B70-16B8-BB63-62C3-CD92954BB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E19CE55-82E1-72A1-E751-E813FD56A9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BBD90C-5251-6934-8679-14162CF384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E72D682-AA02-454B-3FC3-408925CBE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5D9114C-7263-6A4F-BF44-92A910DFA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6313E23-CB9E-DED8-41C5-2ADDD73EA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0240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D96E2-938B-132A-889A-E97EEF301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2026176-2F47-0EA2-D20E-892E76DFF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7EBDB1-A2A5-5B80-406C-A127ECE5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37CA1F5-5E7F-D8B2-BE63-E76BE5302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4747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0508B85-65A0-7805-A3A7-0F06DDBF3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61AA45B-A1D7-CCA3-4717-008C908EB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9D1C8E-137F-C01B-1E5D-FF94E99A5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4790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FE3790-0A2E-D54A-A000-737D60B79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41E2F8-A81B-9D89-0344-F7D84D0E0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0F2D1E5-1C8F-53AA-65F9-A208017F44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3A134A-03B4-36B7-E5D2-907141356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494D2D4-80B3-EA89-632B-3DBBD27D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A09509D-E95A-B093-BA81-8B0255CF0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01278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D2CDBB-D40F-FF3E-3AED-0F7A89277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8DF354-5E52-6DFA-8C53-1283D33E73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A88A3-0839-F574-8FD6-5354E4FC7D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86A66B2-EDD5-FB21-F3A1-E916A7DF2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A1449E-0CF1-FB88-3CA0-E9F4A3D75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3730D7F-102A-4B15-9C06-6141A3A09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822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19EA2EA-62D9-214F-BB11-1CB043504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73CBE3-6688-2BA7-79AE-D6BB4E90C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8703CA-C479-D15C-E1FA-B4199152E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355AEE-2089-4BB7-809C-7FF5E73368CB}" type="datetimeFigureOut">
              <a:rPr lang="fr-CH" smtClean="0"/>
              <a:t>20.06.2025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FF1532-C74F-0556-66A0-91BEC39B4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6ACD63-A187-C128-A5EA-6F870A9E2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0A972A-B6DC-46A4-BE63-966BBBC74E4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011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cernbox.cern.ch/s/kofQE5cmQMPzuWi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cernbox.cern.ch/s/dpCVA6UdRKM4fh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hart" Target="../charts/chart1.xml"/><Relationship Id="rId4" Type="http://schemas.openxmlformats.org/officeDocument/2006/relationships/hyperlink" Target="https://cernbox.cern.ch/s/Rmh52Z0qHIpXdU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Mdka4ZdfwgWwlrt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nbox.cern.ch/s/Rmh52Z0qHIpXdU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0071E-5231-6911-C841-C8A6DE9B3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845080"/>
            <a:ext cx="10515600" cy="4351338"/>
          </a:xfrm>
        </p:spPr>
        <p:txBody>
          <a:bodyPr vert="horz" lIns="0" tIns="0" rIns="0" bIns="0" rtlCol="0" anchor="t" anchorCtr="0"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GB" sz="4000" b="1" dirty="0">
                <a:solidFill>
                  <a:srgbClr val="0033A0"/>
                </a:solidFill>
                <a:latin typeface="Arial"/>
                <a:ea typeface="+mj-ea"/>
                <a:cs typeface="+mj-cs"/>
              </a:rPr>
              <a:t>Cables identification in next YETS</a:t>
            </a:r>
          </a:p>
          <a:p>
            <a:pPr marL="0" indent="0" algn="ctr">
              <a:spcBef>
                <a:spcPct val="0"/>
              </a:spcBef>
              <a:buNone/>
            </a:pPr>
            <a:endParaRPr lang="en-GB" sz="4000" b="1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GB" sz="2400" b="1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GB" sz="2400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GB" sz="2400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GB" sz="2400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GB" sz="2400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n-GB" sz="2400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GB" sz="2400" dirty="0">
                <a:solidFill>
                  <a:srgbClr val="0033A0"/>
                </a:solidFill>
                <a:latin typeface="Arial"/>
                <a:ea typeface="+mj-ea"/>
                <a:cs typeface="+mj-cs"/>
              </a:rPr>
              <a:t>Mohamed Yougil</a:t>
            </a:r>
          </a:p>
          <a:p>
            <a:pPr marL="0" indent="0" algn="ctr">
              <a:spcBef>
                <a:spcPct val="0"/>
              </a:spcBef>
              <a:buNone/>
            </a:pPr>
            <a:endParaRPr lang="en-GB" sz="2400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GB" sz="2400" dirty="0">
                <a:solidFill>
                  <a:srgbClr val="0033A0"/>
                </a:solidFill>
                <a:latin typeface="Arial"/>
                <a:ea typeface="+mj-ea"/>
                <a:cs typeface="+mj-cs"/>
              </a:rPr>
              <a:t>TREX 20 June 2025</a:t>
            </a:r>
          </a:p>
        </p:txBody>
      </p:sp>
      <p:sp>
        <p:nvSpPr>
          <p:cNvPr id="4" name="ZoneTexte 2">
            <a:extLst>
              <a:ext uri="{FF2B5EF4-FFF2-40B4-BE49-F238E27FC236}">
                <a16:creationId xmlns:a16="http://schemas.microsoft.com/office/drawing/2014/main" id="{85C38E8D-F62A-8A45-B79B-2FBF38BA1E1E}"/>
              </a:ext>
            </a:extLst>
          </p:cNvPr>
          <p:cNvSpPr txBox="1"/>
          <p:nvPr/>
        </p:nvSpPr>
        <p:spPr>
          <a:xfrm>
            <a:off x="1852587" y="2584001"/>
            <a:ext cx="84868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For ATLAS and CMS LHC Forward Experiments 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Image 12">
            <a:extLst>
              <a:ext uri="{FF2B5EF4-FFF2-40B4-BE49-F238E27FC236}">
                <a16:creationId xmlns:a16="http://schemas.microsoft.com/office/drawing/2014/main" id="{7D1EBC9E-A886-7B2E-BB5F-497B2ACCF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38"/>
            <a:ext cx="1502625" cy="904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Image 14">
            <a:extLst>
              <a:ext uri="{FF2B5EF4-FFF2-40B4-BE49-F238E27FC236}">
                <a16:creationId xmlns:a16="http://schemas.microsoft.com/office/drawing/2014/main" id="{1EE5D503-E011-7C9C-BF9A-80EDFB438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1121" y="62737"/>
            <a:ext cx="1220879" cy="1017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ZoneTexte 3">
            <a:extLst>
              <a:ext uri="{FF2B5EF4-FFF2-40B4-BE49-F238E27FC236}">
                <a16:creationId xmlns:a16="http://schemas.microsoft.com/office/drawing/2014/main" id="{5D337856-531E-E548-1C3C-5190A5A66772}"/>
              </a:ext>
            </a:extLst>
          </p:cNvPr>
          <p:cNvSpPr txBox="1"/>
          <p:nvPr/>
        </p:nvSpPr>
        <p:spPr>
          <a:xfrm>
            <a:off x="3106229" y="3569358"/>
            <a:ext cx="5979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b="1" dirty="0">
                <a:solidFill>
                  <a:srgbClr val="003399"/>
                </a:solidFill>
              </a:rPr>
              <a:t>ZDC/LHCf/AFP/ALPHA - ZDC/FSC/CT-PPS</a:t>
            </a:r>
            <a:endParaRPr lang="fr-CH" sz="2400" b="1" dirty="0">
              <a:solidFill>
                <a:srgbClr val="003399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24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654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1F6ED-FD50-F6D3-5AED-E1E60B389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8140"/>
            <a:ext cx="10515600" cy="4351338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2400" b="1" dirty="0">
                <a:solidFill>
                  <a:srgbClr val="0033A0"/>
                </a:solidFill>
                <a:latin typeface="Arial"/>
                <a:ea typeface="+mj-ea"/>
                <a:cs typeface="+mj-cs"/>
              </a:rPr>
              <a:t>Point 1- Excel files</a:t>
            </a:r>
          </a:p>
          <a:p>
            <a:r>
              <a:rPr lang="en-GB" sz="1600" dirty="0">
                <a:solidFill>
                  <a:srgbClr val="0033A0"/>
                </a:solidFill>
                <a:latin typeface="Arial"/>
                <a:ea typeface="+mj-ea"/>
                <a:cs typeface="+mj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https://cernbox.cern.ch/s/dpCVA6UdRKM4fhF</a:t>
            </a:r>
            <a:r>
              <a:rPr lang="en-GB" sz="1600" dirty="0">
                <a:solidFill>
                  <a:srgbClr val="0033A0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GB" sz="1600" dirty="0"/>
              <a:t>(list provided to EN-EL)</a:t>
            </a:r>
          </a:p>
          <a:p>
            <a:r>
              <a:rPr lang="en-GB" sz="1600" dirty="0"/>
              <a:t>List of cabling </a:t>
            </a:r>
            <a:r>
              <a:rPr lang="en-GB" sz="1600" dirty="0">
                <a:solidFill>
                  <a:srgbClr val="0033A0"/>
                </a:solidFill>
                <a:latin typeface="Arial"/>
                <a:ea typeface="+mj-ea"/>
                <a:cs typeface="+mj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https://cernbox.cern.ch/s/kofQE5cmQMPzuWi</a:t>
            </a:r>
            <a:endParaRPr lang="en-GB" sz="1600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endParaRPr lang="en-GB" sz="1600" b="1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0033A0"/>
                </a:solidFill>
                <a:latin typeface="Arial"/>
                <a:ea typeface="+mj-ea"/>
                <a:cs typeface="+mj-cs"/>
              </a:rPr>
              <a:t> </a:t>
            </a:r>
            <a:endParaRPr lang="en-GB" sz="2400" b="1" dirty="0">
              <a:solidFill>
                <a:srgbClr val="0033A0"/>
              </a:solidFill>
              <a:latin typeface="Arial"/>
              <a:ea typeface="+mj-ea"/>
              <a:cs typeface="+mj-cs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GB" sz="1600" dirty="0"/>
          </a:p>
          <a:p>
            <a:endParaRPr lang="en-GB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D75603E8-F500-EA35-9872-B915B331981E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Cable</a:t>
            </a:r>
            <a:r>
              <a:rPr lang="en-GB" sz="2400" dirty="0">
                <a:solidFill>
                  <a:srgbClr val="0033A0"/>
                </a:solidFill>
                <a:latin typeface="Arial"/>
              </a:rPr>
              <a:t>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to be removed *</a:t>
            </a:r>
          </a:p>
        </p:txBody>
      </p:sp>
      <p:sp>
        <p:nvSpPr>
          <p:cNvPr id="5" name="ZoneTexte 3">
            <a:extLst>
              <a:ext uri="{FF2B5EF4-FFF2-40B4-BE49-F238E27FC236}">
                <a16:creationId xmlns:a16="http://schemas.microsoft.com/office/drawing/2014/main" id="{A61AD2F5-836E-7949-EB5E-B4C01A11A3BC}"/>
              </a:ext>
            </a:extLst>
          </p:cNvPr>
          <p:cNvSpPr txBox="1"/>
          <p:nvPr/>
        </p:nvSpPr>
        <p:spPr>
          <a:xfrm>
            <a:off x="4575193" y="1027906"/>
            <a:ext cx="34194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according to the lists of ATLAS, CMS and identification by BE-EA.</a:t>
            </a:r>
            <a:endParaRPr kumimoji="0" lang="fr-CH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Graphique 7">
            <a:extLst>
              <a:ext uri="{FF2B5EF4-FFF2-40B4-BE49-F238E27FC236}">
                <a16:creationId xmlns:a16="http://schemas.microsoft.com/office/drawing/2014/main" id="{21AF6E00-E209-A9E3-9B70-8A67723039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1392766"/>
              </p:ext>
            </p:extLst>
          </p:nvPr>
        </p:nvGraphicFramePr>
        <p:xfrm>
          <a:off x="8407518" y="1826522"/>
          <a:ext cx="1657350" cy="3627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8" name="Image 8">
            <a:extLst>
              <a:ext uri="{FF2B5EF4-FFF2-40B4-BE49-F238E27FC236}">
                <a16:creationId xmlns:a16="http://schemas.microsoft.com/office/drawing/2014/main" id="{D2D3584F-C0C1-75B3-0274-D31A756676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7918" y="1933077"/>
            <a:ext cx="609600" cy="290126"/>
          </a:xfrm>
          <a:prstGeom prst="rect">
            <a:avLst/>
          </a:prstGeom>
        </p:spPr>
      </p:pic>
      <p:sp>
        <p:nvSpPr>
          <p:cNvPr id="9" name="ZoneTexte 3">
            <a:extLst>
              <a:ext uri="{FF2B5EF4-FFF2-40B4-BE49-F238E27FC236}">
                <a16:creationId xmlns:a16="http://schemas.microsoft.com/office/drawing/2014/main" id="{572F62BF-7C10-30A0-F0F3-3F51A78C452E}"/>
              </a:ext>
            </a:extLst>
          </p:cNvPr>
          <p:cNvSpPr txBox="1"/>
          <p:nvPr/>
        </p:nvSpPr>
        <p:spPr>
          <a:xfrm>
            <a:off x="7384388" y="5553921"/>
            <a:ext cx="3703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ZDC/LHCf/AFP/ALPHA</a:t>
            </a:r>
            <a:endParaRPr lang="fr-CH" sz="24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Image 12">
            <a:extLst>
              <a:ext uri="{FF2B5EF4-FFF2-40B4-BE49-F238E27FC236}">
                <a16:creationId xmlns:a16="http://schemas.microsoft.com/office/drawing/2014/main" id="{7419B193-BFD8-39F0-3FD3-ACF7D41C2A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38"/>
            <a:ext cx="1502625" cy="904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Image 14">
            <a:extLst>
              <a:ext uri="{FF2B5EF4-FFF2-40B4-BE49-F238E27FC236}">
                <a16:creationId xmlns:a16="http://schemas.microsoft.com/office/drawing/2014/main" id="{E3F85F79-A4E2-5BD8-BA17-7B73A9809A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71121" y="62737"/>
            <a:ext cx="1220879" cy="1017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1223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30E51-9668-94B3-4366-BB949F000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9192C-2B6C-99D0-4927-7D59A2B99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718" y="1906131"/>
            <a:ext cx="10515600" cy="4351338"/>
          </a:xfrm>
        </p:spPr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GB" sz="2400" b="1" dirty="0">
                <a:solidFill>
                  <a:srgbClr val="0033A0"/>
                </a:solidFill>
                <a:latin typeface="Arial"/>
                <a:ea typeface="+mj-ea"/>
                <a:cs typeface="+mj-cs"/>
              </a:rPr>
              <a:t>Point 5 – Excel files</a:t>
            </a:r>
            <a:endParaRPr lang="en-GB" sz="2400" b="1" dirty="0">
              <a:solidFill>
                <a:srgbClr val="0033A0"/>
              </a:solidFill>
              <a:latin typeface="Arial"/>
              <a:ea typeface="+mj-ea"/>
              <a:cs typeface="+mj-cs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1600" dirty="0">
                <a:solidFill>
                  <a:srgbClr val="0033A0"/>
                </a:solidFill>
                <a:latin typeface="Arial"/>
                <a:ea typeface="+mj-ea"/>
                <a:cs typeface="+mj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https://cernbox.cern.ch/s/Rmh52Z0qHIpXdUf</a:t>
            </a:r>
            <a:r>
              <a:rPr lang="en-GB" sz="1600" dirty="0">
                <a:solidFill>
                  <a:srgbClr val="0033A0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GB" sz="1600" dirty="0"/>
              <a:t>(list provided to EN-EL)</a:t>
            </a:r>
          </a:p>
          <a:p>
            <a:r>
              <a:rPr lang="en-GB" sz="1600" dirty="0"/>
              <a:t>List of cabling   </a:t>
            </a:r>
            <a:r>
              <a:rPr lang="en-GB" sz="1600" dirty="0">
                <a:solidFill>
                  <a:srgbClr val="0033A0"/>
                </a:solidFill>
                <a:latin typeface="Arial"/>
                <a:ea typeface="+mj-ea"/>
                <a:cs typeface="+mj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https://cernbox.cern.ch/s/Mdka4ZdfwgWwlrt</a:t>
            </a:r>
            <a:endParaRPr lang="en-GB" sz="1600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endParaRPr lang="en-GB" sz="1600" b="1" dirty="0">
              <a:solidFill>
                <a:srgbClr val="0033A0"/>
              </a:solidFill>
              <a:latin typeface="Arial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0033A0"/>
                </a:solidFill>
                <a:latin typeface="Arial"/>
                <a:ea typeface="+mj-ea"/>
                <a:cs typeface="+mj-cs"/>
              </a:rPr>
              <a:t> </a:t>
            </a:r>
            <a:endParaRPr lang="en-GB" sz="2400" b="1" dirty="0">
              <a:solidFill>
                <a:srgbClr val="0033A0"/>
              </a:solidFill>
              <a:latin typeface="Arial"/>
              <a:ea typeface="+mj-ea"/>
              <a:cs typeface="+mj-cs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GB" sz="1600" dirty="0"/>
          </a:p>
          <a:p>
            <a:endParaRPr lang="en-GB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7647251C-6CDE-E95D-021E-D777BF7949A1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Cable</a:t>
            </a:r>
            <a:r>
              <a:rPr lang="en-GB" sz="2400" dirty="0">
                <a:solidFill>
                  <a:srgbClr val="0033A0"/>
                </a:solidFill>
                <a:latin typeface="Arial"/>
              </a:rPr>
              <a:t>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to be removed *</a:t>
            </a:r>
          </a:p>
        </p:txBody>
      </p:sp>
      <p:sp>
        <p:nvSpPr>
          <p:cNvPr id="5" name="ZoneTexte 3">
            <a:extLst>
              <a:ext uri="{FF2B5EF4-FFF2-40B4-BE49-F238E27FC236}">
                <a16:creationId xmlns:a16="http://schemas.microsoft.com/office/drawing/2014/main" id="{4D276F1A-E473-C95E-D074-4950EDB9FBB0}"/>
              </a:ext>
            </a:extLst>
          </p:cNvPr>
          <p:cNvSpPr txBox="1"/>
          <p:nvPr/>
        </p:nvSpPr>
        <p:spPr>
          <a:xfrm>
            <a:off x="4575193" y="1027906"/>
            <a:ext cx="34194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according to the lists of ATLAS, CMS and identification by BE-EA.</a:t>
            </a:r>
            <a:endParaRPr kumimoji="0" lang="fr-CH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Graphique 9">
            <a:extLst>
              <a:ext uri="{FF2B5EF4-FFF2-40B4-BE49-F238E27FC236}">
                <a16:creationId xmlns:a16="http://schemas.microsoft.com/office/drawing/2014/main" id="{989E06CF-A8D3-19B4-571E-25CB07B52D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2976285"/>
              </p:ext>
            </p:extLst>
          </p:nvPr>
        </p:nvGraphicFramePr>
        <p:xfrm>
          <a:off x="7605374" y="2630172"/>
          <a:ext cx="1656000" cy="3199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" name="Image 10">
            <a:extLst>
              <a:ext uri="{FF2B5EF4-FFF2-40B4-BE49-F238E27FC236}">
                <a16:creationId xmlns:a16="http://schemas.microsoft.com/office/drawing/2014/main" id="{31FBE71A-6774-CDC3-D534-CA6564373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522" y="2353469"/>
            <a:ext cx="449704" cy="488321"/>
          </a:xfrm>
          <a:prstGeom prst="rect">
            <a:avLst/>
          </a:prstGeom>
        </p:spPr>
      </p:pic>
      <p:sp>
        <p:nvSpPr>
          <p:cNvPr id="8" name="ZoneTexte 3">
            <a:extLst>
              <a:ext uri="{FF2B5EF4-FFF2-40B4-BE49-F238E27FC236}">
                <a16:creationId xmlns:a16="http://schemas.microsoft.com/office/drawing/2014/main" id="{88C9CDB7-5D0C-196E-86B6-467D687C854B}"/>
              </a:ext>
            </a:extLst>
          </p:cNvPr>
          <p:cNvSpPr txBox="1"/>
          <p:nvPr/>
        </p:nvSpPr>
        <p:spPr>
          <a:xfrm>
            <a:off x="7028361" y="5830094"/>
            <a:ext cx="2810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ZDC/FSC/CT-PPS</a:t>
            </a:r>
            <a:endParaRPr lang="fr-CH" dirty="0"/>
          </a:p>
        </p:txBody>
      </p:sp>
      <p:pic>
        <p:nvPicPr>
          <p:cNvPr id="9" name="Image 12">
            <a:extLst>
              <a:ext uri="{FF2B5EF4-FFF2-40B4-BE49-F238E27FC236}">
                <a16:creationId xmlns:a16="http://schemas.microsoft.com/office/drawing/2014/main" id="{5FD066BF-28DA-FED1-6110-35C7C1FA7F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38"/>
            <a:ext cx="1502625" cy="904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Image 14">
            <a:extLst>
              <a:ext uri="{FF2B5EF4-FFF2-40B4-BE49-F238E27FC236}">
                <a16:creationId xmlns:a16="http://schemas.microsoft.com/office/drawing/2014/main" id="{065A326D-4ABC-9868-7336-13E0A00678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71121" y="62737"/>
            <a:ext cx="1220879" cy="1017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7448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2">
            <a:extLst>
              <a:ext uri="{FF2B5EF4-FFF2-40B4-BE49-F238E27FC236}">
                <a16:creationId xmlns:a16="http://schemas.microsoft.com/office/drawing/2014/main" id="{81672643-7FEA-3875-B58C-EE5F39BCD429}"/>
              </a:ext>
            </a:extLst>
          </p:cNvPr>
          <p:cNvSpPr txBox="1">
            <a:spLocks/>
          </p:cNvSpPr>
          <p:nvPr/>
        </p:nvSpPr>
        <p:spPr bwMode="auto">
          <a:xfrm>
            <a:off x="1520106" y="0"/>
            <a:ext cx="8899414" cy="8149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Cable</a:t>
            </a:r>
            <a:r>
              <a:rPr lang="en-GB" sz="2400" dirty="0">
                <a:solidFill>
                  <a:srgbClr val="0033A0"/>
                </a:solidFill>
                <a:latin typeface="Arial"/>
              </a:rPr>
              <a:t>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to be removed *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F2C673F-43B8-995B-D9F8-CCD9BEAA5D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38"/>
            <a:ext cx="1502625" cy="904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ZoneTexte 3">
            <a:extLst>
              <a:ext uri="{FF2B5EF4-FFF2-40B4-BE49-F238E27FC236}">
                <a16:creationId xmlns:a16="http://schemas.microsoft.com/office/drawing/2014/main" id="{52FE981F-D9CE-45DF-01CD-89B555EA23A8}"/>
              </a:ext>
            </a:extLst>
          </p:cNvPr>
          <p:cNvSpPr txBox="1"/>
          <p:nvPr/>
        </p:nvSpPr>
        <p:spPr>
          <a:xfrm>
            <a:off x="4590959" y="707206"/>
            <a:ext cx="34194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according to the lists of ATLAS, CMS and identification by BE-EA.</a:t>
            </a:r>
            <a:endParaRPr kumimoji="0" lang="fr-CH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B1A222A-EA47-14D7-716B-DD7F7BF781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1121" y="62737"/>
            <a:ext cx="1220879" cy="1017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Title 2">
            <a:extLst>
              <a:ext uri="{FF2B5EF4-FFF2-40B4-BE49-F238E27FC236}">
                <a16:creationId xmlns:a16="http://schemas.microsoft.com/office/drawing/2014/main" id="{AFFA96BD-72E5-C66C-E207-91859A435BBD}"/>
              </a:ext>
            </a:extLst>
          </p:cNvPr>
          <p:cNvSpPr txBox="1">
            <a:spLocks/>
          </p:cNvSpPr>
          <p:nvPr/>
        </p:nvSpPr>
        <p:spPr bwMode="auto">
          <a:xfrm>
            <a:off x="1274025" y="3564323"/>
            <a:ext cx="9272139" cy="14995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endParaRPr lang="en-US" sz="1400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n-GB" sz="14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1- All cables must be physically identified with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 tape </a:t>
            </a:r>
            <a:r>
              <a:rPr lang="en-GB" sz="14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during YETS 25/26 in each extremity by their owners , and complete in September 2026 for non-accessible cables.</a:t>
            </a:r>
          </a:p>
          <a:p>
            <a:pPr algn="just">
              <a:defRPr/>
            </a:pPr>
            <a:endParaRPr lang="en-GB" sz="1400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n-GB" sz="14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 All cables must be disconnected and identified with </a:t>
            </a:r>
            <a:r>
              <a:rPr lang="en-GB" sz="14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purple tape </a:t>
            </a:r>
            <a:r>
              <a:rPr lang="en-GB" sz="14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each extremity by their owners  before the start of the December 2026 </a:t>
            </a:r>
            <a:r>
              <a:rPr lang="en-GB" sz="1400" dirty="0" err="1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decabling</a:t>
            </a:r>
            <a:r>
              <a:rPr lang="en-GB" sz="14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in accordance with the EN-EL procedure.</a:t>
            </a:r>
          </a:p>
          <a:p>
            <a:pPr algn="just">
              <a:defRPr/>
            </a:pPr>
            <a:endParaRPr lang="en-GB" sz="1400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ECCC4DDB-9414-5AB5-BBF2-36B2FA72B566}"/>
              </a:ext>
            </a:extLst>
          </p:cNvPr>
          <p:cNvSpPr txBox="1">
            <a:spLocks/>
          </p:cNvSpPr>
          <p:nvPr/>
        </p:nvSpPr>
        <p:spPr bwMode="auto">
          <a:xfrm>
            <a:off x="1070043" y="1522133"/>
            <a:ext cx="10603148" cy="111081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n-GB" sz="32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n-GB" sz="3200" b="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CABLES IDENTIFICATION, TAGGING AND DISCONNECTION PROCEDURE  -   EDMS 3302714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88733F01-E0B6-1715-AE85-71B791F29DAD}"/>
              </a:ext>
            </a:extLst>
          </p:cNvPr>
          <p:cNvSpPr/>
          <p:nvPr/>
        </p:nvSpPr>
        <p:spPr>
          <a:xfrm>
            <a:off x="5770886" y="2574106"/>
            <a:ext cx="603974" cy="759644"/>
          </a:xfrm>
          <a:prstGeom prst="downArrow">
            <a:avLst/>
          </a:prstGeom>
          <a:solidFill>
            <a:srgbClr val="003399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7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2EB11-CDD1-A0EE-2E15-40403B058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pPr algn="ctr"/>
            <a:r>
              <a:rPr lang="en-US" sz="2400" b="1" dirty="0">
                <a:solidFill>
                  <a:srgbClr val="0033A0"/>
                </a:solidFill>
                <a:latin typeface="Arial"/>
              </a:rPr>
              <a:t>Next steps</a:t>
            </a:r>
            <a:endParaRPr lang="en-GB" sz="2400" b="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81089148-20E8-7D3F-1861-6E40E3A97CE4}"/>
              </a:ext>
            </a:extLst>
          </p:cNvPr>
          <p:cNvSpPr txBox="1">
            <a:spLocks/>
          </p:cNvSpPr>
          <p:nvPr/>
        </p:nvSpPr>
        <p:spPr bwMode="auto">
          <a:xfrm>
            <a:off x="1775492" y="1794776"/>
            <a:ext cx="8896138" cy="5950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GB" sz="2000" b="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Excel file to fill in each time you label a cable - for both ends separately (by end July). [Mohamed Yougil- BE/EA]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endParaRPr lang="en-GB" sz="2000" b="0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GB" sz="2000" b="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Agree dates for the YETS 25-26 campaign [EN-ACE, Equipment owners, BE-EA] </a:t>
            </a:r>
          </a:p>
          <a:p>
            <a:pPr algn="just">
              <a:defRPr/>
            </a:pPr>
            <a:endParaRPr lang="en-GB" sz="1100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phique 6" descr="Presse-papiers vérifié contour">
            <a:extLst>
              <a:ext uri="{FF2B5EF4-FFF2-40B4-BE49-F238E27FC236}">
                <a16:creationId xmlns:a16="http://schemas.microsoft.com/office/drawing/2014/main" id="{8DBC284E-51CC-DCAC-522F-3731CFE9C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5755" y="1794776"/>
            <a:ext cx="1051114" cy="1052144"/>
          </a:xfrm>
          <a:prstGeom prst="rect">
            <a:avLst/>
          </a:prstGeom>
        </p:spPr>
      </p:pic>
      <p:pic>
        <p:nvPicPr>
          <p:cNvPr id="6" name="Image 12">
            <a:extLst>
              <a:ext uri="{FF2B5EF4-FFF2-40B4-BE49-F238E27FC236}">
                <a16:creationId xmlns:a16="http://schemas.microsoft.com/office/drawing/2014/main" id="{DDDCAF07-ACB8-9EF3-1E56-FF74EBE5C0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38"/>
            <a:ext cx="1502625" cy="904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 14">
            <a:extLst>
              <a:ext uri="{FF2B5EF4-FFF2-40B4-BE49-F238E27FC236}">
                <a16:creationId xmlns:a16="http://schemas.microsoft.com/office/drawing/2014/main" id="{EEECB0F1-3187-9160-6A03-A277004BC4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1121" y="62737"/>
            <a:ext cx="1220879" cy="1017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1382443-09BD-53A0-C9B8-85D3762613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2043" y="4183272"/>
            <a:ext cx="9085634" cy="2083026"/>
          </a:xfrm>
          <a:prstGeom prst="rect">
            <a:avLst/>
          </a:prstGeom>
        </p:spPr>
      </p:pic>
      <p:sp>
        <p:nvSpPr>
          <p:cNvPr id="11" name="Arrow: Down 2">
            <a:extLst>
              <a:ext uri="{FF2B5EF4-FFF2-40B4-BE49-F238E27FC236}">
                <a16:creationId xmlns:a16="http://schemas.microsoft.com/office/drawing/2014/main" id="{2347DCE6-237A-0251-E7E4-437884373CAF}"/>
              </a:ext>
            </a:extLst>
          </p:cNvPr>
          <p:cNvSpPr/>
          <p:nvPr/>
        </p:nvSpPr>
        <p:spPr>
          <a:xfrm>
            <a:off x="5794013" y="3177221"/>
            <a:ext cx="603974" cy="759644"/>
          </a:xfrm>
          <a:prstGeom prst="downArrow">
            <a:avLst/>
          </a:prstGeom>
          <a:solidFill>
            <a:srgbClr val="003399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301</Words>
  <Application>Microsoft Office PowerPoint</Application>
  <PresentationFormat>Grand écran</PresentationFormat>
  <Paragraphs>53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Thème Office</vt:lpstr>
      <vt:lpstr>Présentation PowerPoint</vt:lpstr>
      <vt:lpstr> Cables to be removed *</vt:lpstr>
      <vt:lpstr> Cables to be removed *</vt:lpstr>
      <vt:lpstr>Présentation PowerPoint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Mohamed Yougil</dc:creator>
  <cp:lastModifiedBy>Mohamed Yougil</cp:lastModifiedBy>
  <cp:revision>6</cp:revision>
  <dcterms:created xsi:type="dcterms:W3CDTF">2025-06-10T14:21:56Z</dcterms:created>
  <dcterms:modified xsi:type="dcterms:W3CDTF">2025-06-20T11:26:00Z</dcterms:modified>
</cp:coreProperties>
</file>