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96" r:id="rId2"/>
    <p:sldId id="301" r:id="rId3"/>
    <p:sldId id="294" r:id="rId4"/>
    <p:sldId id="299" r:id="rId5"/>
    <p:sldId id="302" r:id="rId6"/>
    <p:sldId id="303" r:id="rId7"/>
    <p:sldId id="309" r:id="rId8"/>
    <p:sldId id="304" r:id="rId9"/>
    <p:sldId id="305" r:id="rId10"/>
    <p:sldId id="306" r:id="rId11"/>
    <p:sldId id="307" r:id="rId12"/>
    <p:sldId id="308" r:id="rId13"/>
    <p:sldId id="28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86"/>
  </p:normalViewPr>
  <p:slideViewPr>
    <p:cSldViewPr snapToGrid="0" snapToObjects="1">
      <p:cViewPr>
        <p:scale>
          <a:sx n="75" d="100"/>
          <a:sy n="75" d="100"/>
        </p:scale>
        <p:origin x="248" y="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6/5/2025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03-05 June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Hélène Mainaud Durand, David Martin | Summary and close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03-05 June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Hélène Mainaud Durand, David Martin | Summary and close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03-05 June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Hélène Mainaud Durand, David Martin | Summary and close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03-05 June 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Hélène Mainaud Durand, David Martin | Summary and close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03-05 June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Hélène Mainaud Durand, David Martin | Summary and close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03-05 June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Hélène Mainaud Durand, David Martin | Summary and close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03-05 June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Hélène Mainaud Durand, David Martin | Summary and close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03-05 June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Hélène Mainaud Durand, David Martin | Summary and close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03-05 June 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03-05 June 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03-05 June 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03-05 June 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03-05 June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997071" y="6424992"/>
            <a:ext cx="6787386" cy="365125"/>
          </a:xfrm>
        </p:spPr>
        <p:txBody>
          <a:bodyPr/>
          <a:lstStyle/>
          <a:p>
            <a:r>
              <a:rPr lang="en-GB"/>
              <a:t>Hélène Mainaud Durand, David Martin | Summary and close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03-05 June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03-05 June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03-05 June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03-05 June 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03-05 June 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03-05 June 2025</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32995" y="6424993"/>
            <a:ext cx="6787386" cy="365125"/>
          </a:xfrm>
          <a:prstGeom prst="rect">
            <a:avLst/>
          </a:prstGeom>
        </p:spPr>
        <p:txBody>
          <a:bodyPr vert="horz" lIns="0" tIns="0" rIns="0" bIns="0" rtlCol="0" anchor="ctr"/>
          <a:lstStyle>
            <a:lvl1pPr algn="l">
              <a:defRPr sz="850">
                <a:solidFill>
                  <a:schemeClr val="tx1"/>
                </a:solidFill>
              </a:defRPr>
            </a:lvl1pPr>
          </a:lstStyle>
          <a:p>
            <a:r>
              <a:rPr lang="en-GB"/>
              <a:t>Hélène Mainaud Durand, David Martin | Summary and close</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a:t>Summary &amp; close</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Hélène Mainaud Durand, David Martin</a:t>
            </a:r>
          </a:p>
          <a:p>
            <a:r>
              <a:rPr lang="en-GB" b="0" dirty="0"/>
              <a:t>03-05 June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81CC47-83B6-B1EC-9EA4-E76AAA3F0108}"/>
              </a:ext>
            </a:extLst>
          </p:cNvPr>
          <p:cNvSpPr>
            <a:spLocks noGrp="1"/>
          </p:cNvSpPr>
          <p:nvPr>
            <p:ph idx="1"/>
          </p:nvPr>
        </p:nvSpPr>
        <p:spPr/>
        <p:txBody>
          <a:bodyPr>
            <a:normAutofit/>
          </a:bodyPr>
          <a:lstStyle/>
          <a:p>
            <a:pPr algn="just"/>
            <a:r>
              <a:rPr lang="en-US" sz="1800" b="0" noProof="0" dirty="0"/>
              <a:t>Create task forces or working groups of several experts, who would report on the achievements at the next EWAA:</a:t>
            </a:r>
          </a:p>
          <a:p>
            <a:pPr marL="342900" indent="-342900" algn="just">
              <a:buFontTx/>
              <a:buChar char="-"/>
            </a:pPr>
            <a:r>
              <a:rPr lang="en-US" sz="1800" b="0" noProof="0" dirty="0"/>
              <a:t>On software inter-comparison: perform the inventory of possible software, agree and prepare a relevant data set, perform calculations, compare results, prepare a common paper for IWAA.</a:t>
            </a:r>
          </a:p>
          <a:p>
            <a:pPr marL="342900" indent="-342900" algn="just">
              <a:buFontTx/>
              <a:buChar char="-"/>
            </a:pPr>
            <a:r>
              <a:rPr lang="en-US" sz="1800" b="0" noProof="0" dirty="0"/>
              <a:t>On a girder inter-comparison</a:t>
            </a:r>
          </a:p>
          <a:p>
            <a:pPr marL="342900" indent="-342900" algn="just">
              <a:buFontTx/>
              <a:buChar char="-"/>
            </a:pPr>
            <a:r>
              <a:rPr lang="en-US" sz="1800" b="0" dirty="0"/>
              <a:t>On uncertainty of measurement</a:t>
            </a:r>
            <a:endParaRPr lang="en-US" sz="1800" b="0" noProof="0" dirty="0"/>
          </a:p>
          <a:p>
            <a:pPr marL="342900" indent="-342900" algn="just">
              <a:buFontTx/>
              <a:buChar char="-"/>
            </a:pPr>
            <a:r>
              <a:rPr lang="en-US" sz="1800" b="0" noProof="0" dirty="0"/>
              <a:t>On Knowledge transfer, trainings and recruitment: propose exchange platforms, create a </a:t>
            </a:r>
            <a:r>
              <a:rPr lang="en-US" sz="1800" b="0" noProof="0" dirty="0" err="1"/>
              <a:t>linkedIn</a:t>
            </a:r>
            <a:r>
              <a:rPr lang="en-US" sz="1800" b="0" noProof="0" dirty="0"/>
              <a:t>, organize a contest for the name of event and a poll to chose, organize thematic days of exchange (uncertainty of measurement, etc.), preparation of a CAS / specific training with universities and schools </a:t>
            </a:r>
          </a:p>
        </p:txBody>
      </p:sp>
      <p:sp>
        <p:nvSpPr>
          <p:cNvPr id="3" name="Title 2">
            <a:extLst>
              <a:ext uri="{FF2B5EF4-FFF2-40B4-BE49-F238E27FC236}">
                <a16:creationId xmlns:a16="http://schemas.microsoft.com/office/drawing/2014/main" id="{B2596232-20C5-A1FB-3A17-59813B26255C}"/>
              </a:ext>
            </a:extLst>
          </p:cNvPr>
          <p:cNvSpPr>
            <a:spLocks noGrp="1"/>
          </p:cNvSpPr>
          <p:nvPr>
            <p:ph type="title"/>
          </p:nvPr>
        </p:nvSpPr>
        <p:spPr/>
        <p:txBody>
          <a:bodyPr/>
          <a:lstStyle/>
          <a:p>
            <a:r>
              <a:rPr lang="fr-CH" dirty="0"/>
              <a:t>A lot of actions… A </a:t>
            </a:r>
            <a:r>
              <a:rPr lang="fr-CH" dirty="0" err="1"/>
              <a:t>proposal</a:t>
            </a:r>
            <a:r>
              <a:rPr lang="fr-CH" dirty="0"/>
              <a:t> to </a:t>
            </a:r>
            <a:r>
              <a:rPr lang="fr-CH" dirty="0" err="1"/>
              <a:t>be</a:t>
            </a:r>
            <a:r>
              <a:rPr lang="fr-CH" dirty="0"/>
              <a:t> efficient</a:t>
            </a:r>
            <a:endParaRPr lang="en-US" dirty="0"/>
          </a:p>
        </p:txBody>
      </p:sp>
      <p:sp>
        <p:nvSpPr>
          <p:cNvPr id="4" name="Date Placeholder 3">
            <a:extLst>
              <a:ext uri="{FF2B5EF4-FFF2-40B4-BE49-F238E27FC236}">
                <a16:creationId xmlns:a16="http://schemas.microsoft.com/office/drawing/2014/main" id="{B42F66D5-017C-06D3-A903-4713334BB796}"/>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F8B83C3F-7D24-EFB1-D46C-63DC42D11E96}"/>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71811D7C-E5B4-346D-633C-099115165231}"/>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1540470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B709D1-B0FC-6B17-BF84-BEBB49A5C77A}"/>
              </a:ext>
            </a:extLst>
          </p:cNvPr>
          <p:cNvSpPr>
            <a:spLocks noGrp="1"/>
          </p:cNvSpPr>
          <p:nvPr>
            <p:ph idx="1"/>
          </p:nvPr>
        </p:nvSpPr>
        <p:spPr>
          <a:xfrm>
            <a:off x="407989" y="1592263"/>
            <a:ext cx="11376024" cy="2124604"/>
          </a:xfrm>
        </p:spPr>
        <p:txBody>
          <a:bodyPr>
            <a:normAutofit lnSpcReduction="10000"/>
          </a:bodyPr>
          <a:lstStyle/>
          <a:p>
            <a:pPr marL="342900" indent="-342900">
              <a:buFontTx/>
              <a:buChar char="-"/>
            </a:pPr>
            <a:r>
              <a:rPr lang="en-US" sz="1800" b="0" noProof="0" dirty="0"/>
              <a:t>We are going to compute the minutes, and prepare a clear list of actions, with ownership and deadlines. </a:t>
            </a:r>
          </a:p>
          <a:p>
            <a:endParaRPr lang="en-US" sz="1800" b="0" noProof="0" dirty="0"/>
          </a:p>
          <a:p>
            <a:pPr marL="342900" indent="-342900">
              <a:buFontTx/>
              <a:buChar char="-"/>
            </a:pPr>
            <a:r>
              <a:rPr lang="en-US" sz="1800" b="0" noProof="0" dirty="0"/>
              <a:t>Please send us your feedback: what you enjoyed, what we could improve, the subjects that you would like to discuss next time</a:t>
            </a:r>
          </a:p>
          <a:p>
            <a:endParaRPr lang="en-US" sz="1800" b="0" noProof="0" dirty="0"/>
          </a:p>
          <a:p>
            <a:pPr marL="342900" indent="-342900">
              <a:buFontTx/>
              <a:buChar char="-"/>
            </a:pPr>
            <a:r>
              <a:rPr lang="en-US" sz="1800" b="0" noProof="0" dirty="0"/>
              <a:t>We will launch the task forces / working groups before holidays. Please volunteer &amp; contact us if you want to be part.</a:t>
            </a:r>
          </a:p>
        </p:txBody>
      </p:sp>
      <p:sp>
        <p:nvSpPr>
          <p:cNvPr id="3" name="Title 2">
            <a:extLst>
              <a:ext uri="{FF2B5EF4-FFF2-40B4-BE49-F238E27FC236}">
                <a16:creationId xmlns:a16="http://schemas.microsoft.com/office/drawing/2014/main" id="{82FA66A7-D8CB-E323-AA34-33D830E15286}"/>
              </a:ext>
            </a:extLst>
          </p:cNvPr>
          <p:cNvSpPr>
            <a:spLocks noGrp="1"/>
          </p:cNvSpPr>
          <p:nvPr>
            <p:ph type="title"/>
          </p:nvPr>
        </p:nvSpPr>
        <p:spPr/>
        <p:txBody>
          <a:bodyPr/>
          <a:lstStyle/>
          <a:p>
            <a:r>
              <a:rPr lang="fr-CH" dirty="0"/>
              <a:t>Next </a:t>
            </a:r>
            <a:r>
              <a:rPr lang="fr-CH" dirty="0" err="1"/>
              <a:t>steps</a:t>
            </a:r>
            <a:endParaRPr lang="en-US" dirty="0"/>
          </a:p>
        </p:txBody>
      </p:sp>
      <p:sp>
        <p:nvSpPr>
          <p:cNvPr id="4" name="Date Placeholder 3">
            <a:extLst>
              <a:ext uri="{FF2B5EF4-FFF2-40B4-BE49-F238E27FC236}">
                <a16:creationId xmlns:a16="http://schemas.microsoft.com/office/drawing/2014/main" id="{2FE03EFC-DFC6-DA0B-1139-5B9957191F44}"/>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779F609C-9CE0-2CFD-0B22-406ACF526342}"/>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3416FF5A-BF9B-D2D7-294E-9ECB3C4C79F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211764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3569BC-9D0B-6298-1BA6-AEE8A19A3705}"/>
              </a:ext>
            </a:extLst>
          </p:cNvPr>
          <p:cNvSpPr>
            <a:spLocks noGrp="1"/>
          </p:cNvSpPr>
          <p:nvPr>
            <p:ph idx="1"/>
          </p:nvPr>
        </p:nvSpPr>
        <p:spPr/>
        <p:txBody>
          <a:bodyPr>
            <a:normAutofit/>
          </a:bodyPr>
          <a:lstStyle/>
          <a:p>
            <a:r>
              <a:rPr lang="en-US" sz="1800" b="0" noProof="0" dirty="0"/>
              <a:t>Congratulations to David, Annette and Philippa for the organization of the workshop! It was great to exchange, brainstorm, discuss in such good conditions!</a:t>
            </a:r>
          </a:p>
          <a:p>
            <a:endParaRPr lang="en-US" sz="1800" b="0" dirty="0"/>
          </a:p>
          <a:p>
            <a:r>
              <a:rPr lang="en-US" sz="1800" b="0" noProof="0" dirty="0"/>
              <a:t>Many thanks to all of you for sharing your expertise, your experiences, your ideas, your issues, etc.!</a:t>
            </a:r>
          </a:p>
          <a:p>
            <a:endParaRPr lang="en-US" sz="1800" b="0" dirty="0"/>
          </a:p>
          <a:p>
            <a:r>
              <a:rPr lang="en-US" sz="1800" b="0" noProof="0" dirty="0"/>
              <a:t>See you next year at CERN for the EWAA (probably beginning of April, to be confirmed soon)!!!!</a:t>
            </a:r>
          </a:p>
          <a:p>
            <a:endParaRPr lang="en-US" sz="1800" b="0" dirty="0"/>
          </a:p>
          <a:p>
            <a:r>
              <a:rPr lang="en-US" sz="1800" b="0" noProof="0" dirty="0"/>
              <a:t>Have a safe return journey!</a:t>
            </a:r>
          </a:p>
        </p:txBody>
      </p:sp>
      <p:sp>
        <p:nvSpPr>
          <p:cNvPr id="3" name="Title 2">
            <a:extLst>
              <a:ext uri="{FF2B5EF4-FFF2-40B4-BE49-F238E27FC236}">
                <a16:creationId xmlns:a16="http://schemas.microsoft.com/office/drawing/2014/main" id="{C8254D93-AA3A-8DFE-DE7C-06BEE2DBB78A}"/>
              </a:ext>
            </a:extLst>
          </p:cNvPr>
          <p:cNvSpPr>
            <a:spLocks noGrp="1"/>
          </p:cNvSpPr>
          <p:nvPr>
            <p:ph type="title"/>
          </p:nvPr>
        </p:nvSpPr>
        <p:spPr/>
        <p:txBody>
          <a:bodyPr/>
          <a:lstStyle/>
          <a:p>
            <a:r>
              <a:rPr lang="fr-CH" dirty="0"/>
              <a:t>Time to </a:t>
            </a:r>
            <a:r>
              <a:rPr lang="fr-CH" dirty="0" err="1"/>
              <a:t>conclude</a:t>
            </a:r>
            <a:endParaRPr lang="en-US" dirty="0"/>
          </a:p>
        </p:txBody>
      </p:sp>
      <p:sp>
        <p:nvSpPr>
          <p:cNvPr id="4" name="Date Placeholder 3">
            <a:extLst>
              <a:ext uri="{FF2B5EF4-FFF2-40B4-BE49-F238E27FC236}">
                <a16:creationId xmlns:a16="http://schemas.microsoft.com/office/drawing/2014/main" id="{E2A1D990-6582-4B53-921C-BFE588D9FA73}"/>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78723716-A819-D7F8-823F-97CBF679F4B0}"/>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1B37656D-FDEF-5D57-4B9E-67EE2F474EA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17615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C31186-F5E8-B21F-8C6F-2E1681600045}"/>
              </a:ext>
            </a:extLst>
          </p:cNvPr>
          <p:cNvSpPr>
            <a:spLocks noGrp="1"/>
          </p:cNvSpPr>
          <p:nvPr>
            <p:ph type="title"/>
          </p:nvPr>
        </p:nvSpPr>
        <p:spPr/>
        <p:txBody>
          <a:bodyPr/>
          <a:lstStyle/>
          <a:p>
            <a:r>
              <a:rPr lang="fr-CH" dirty="0"/>
              <a:t>Session 1: software &amp; </a:t>
            </a:r>
            <a:r>
              <a:rPr lang="fr-CH" dirty="0" err="1"/>
              <a:t>databases</a:t>
            </a:r>
            <a:endParaRPr lang="en-US" dirty="0"/>
          </a:p>
        </p:txBody>
      </p:sp>
      <p:sp>
        <p:nvSpPr>
          <p:cNvPr id="4" name="Date Placeholder 3">
            <a:extLst>
              <a:ext uri="{FF2B5EF4-FFF2-40B4-BE49-F238E27FC236}">
                <a16:creationId xmlns:a16="http://schemas.microsoft.com/office/drawing/2014/main" id="{3B20FB3E-9875-EC4D-7B22-C864CC473B8A}"/>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4DB64D6C-D73B-36D2-1148-BA7346DA7487}"/>
              </a:ext>
            </a:extLst>
          </p:cNvPr>
          <p:cNvSpPr>
            <a:spLocks noGrp="1"/>
          </p:cNvSpPr>
          <p:nvPr>
            <p:ph type="ftr" sz="quarter" idx="11"/>
          </p:nvPr>
        </p:nvSpPr>
        <p:spPr/>
        <p:txBody>
          <a:bodyPr/>
          <a:lstStyle/>
          <a:p>
            <a:r>
              <a:rPr lang="en-GB" dirty="0"/>
              <a:t>Hélène Mainaud Durand, David Martin | Summary and close</a:t>
            </a:r>
            <a:endParaRPr lang="en-US" dirty="0"/>
          </a:p>
        </p:txBody>
      </p:sp>
      <p:sp>
        <p:nvSpPr>
          <p:cNvPr id="6" name="Slide Number Placeholder 5">
            <a:extLst>
              <a:ext uri="{FF2B5EF4-FFF2-40B4-BE49-F238E27FC236}">
                <a16:creationId xmlns:a16="http://schemas.microsoft.com/office/drawing/2014/main" id="{1B93C861-8662-4127-EEB0-82A708CD91E4}"/>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Content Placeholder 1">
            <a:extLst>
              <a:ext uri="{FF2B5EF4-FFF2-40B4-BE49-F238E27FC236}">
                <a16:creationId xmlns:a16="http://schemas.microsoft.com/office/drawing/2014/main" id="{0042B4C0-4371-5DAE-E093-B80084A31323}"/>
              </a:ext>
            </a:extLst>
          </p:cNvPr>
          <p:cNvSpPr txBox="1">
            <a:spLocks/>
          </p:cNvSpPr>
          <p:nvPr/>
        </p:nvSpPr>
        <p:spPr>
          <a:xfrm>
            <a:off x="560387" y="1483213"/>
            <a:ext cx="11115145" cy="5001193"/>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gn="just">
              <a:buFontTx/>
              <a:buChar char="-"/>
            </a:pPr>
            <a:r>
              <a:rPr lang="en-US" sz="1800" b="0" dirty="0"/>
              <a:t>Discussion on least square adjustment software, status &amp; results of the comparison between LGC and ESRF software.</a:t>
            </a:r>
          </a:p>
          <a:p>
            <a:pPr marL="342900" indent="-342900" algn="just">
              <a:buFontTx/>
              <a:buChar char="-"/>
            </a:pPr>
            <a:r>
              <a:rPr lang="en-US" sz="1800" b="0" dirty="0"/>
              <a:t>SA: 50-60 licenses between us. To decrease the cost, we should group ourselves, with 1 contact point. Not possible to group also with instrument procurement, as we depend from different area. How to regroup developments between labs? Special requests from firms have been integrated on request.</a:t>
            </a:r>
          </a:p>
          <a:p>
            <a:pPr marL="342900" indent="-342900" algn="just">
              <a:buFontTx/>
              <a:buChar char="-"/>
            </a:pPr>
            <a:r>
              <a:rPr lang="en-US" sz="1800" b="0" dirty="0"/>
              <a:t>Databases: DESY solution. Storage of the coordinates. Is there an advantage in storing measurements? A few labs are investigating on solutions for </a:t>
            </a:r>
            <a:r>
              <a:rPr lang="en-US" sz="1800" b="0" dirty="0" err="1"/>
              <a:t>DBs.</a:t>
            </a:r>
            <a:r>
              <a:rPr lang="en-US" sz="1800" b="0" dirty="0"/>
              <a:t> At ESS, more than 3D coordinates storage, how to store all the other items (reports, documentation, SA files)? Working towards tagging reports.</a:t>
            </a:r>
          </a:p>
          <a:p>
            <a:pPr algn="just"/>
            <a:r>
              <a:rPr lang="en-US" sz="1800" dirty="0"/>
              <a:t>Actions:</a:t>
            </a:r>
          </a:p>
          <a:p>
            <a:pPr marL="342900" indent="-342900" algn="just">
              <a:buFontTx/>
              <a:buChar char="-"/>
            </a:pPr>
            <a:r>
              <a:rPr lang="en-US" sz="1800" b="0" dirty="0"/>
              <a:t>Establish a software inter-comparison for </a:t>
            </a:r>
            <a:r>
              <a:rPr lang="en-US" sz="1800" b="0" dirty="0" err="1"/>
              <a:t>tracability</a:t>
            </a:r>
            <a:r>
              <a:rPr lang="en-US" sz="1800" b="0" dirty="0"/>
              <a:t> (definition of a setup data) – WG to lead and organize this initiative, using a standard set of data).</a:t>
            </a:r>
          </a:p>
          <a:p>
            <a:pPr marL="342900" indent="-342900" algn="just">
              <a:buFontTx/>
              <a:buChar char="-"/>
            </a:pPr>
            <a:r>
              <a:rPr lang="en-US" sz="1800" b="0" dirty="0"/>
              <a:t>LGC trainings end of June organized by Guillaume (including an email to access software + documentation);</a:t>
            </a:r>
          </a:p>
          <a:p>
            <a:pPr marL="342900" indent="-342900" algn="just">
              <a:buFontTx/>
              <a:buChar char="-"/>
            </a:pPr>
            <a:r>
              <a:rPr lang="en-US" sz="1800" b="0" dirty="0"/>
              <a:t>Access to ESRF comparison data &amp; calculations, with explanations</a:t>
            </a:r>
          </a:p>
          <a:p>
            <a:pPr marL="342900" indent="-342900" algn="just">
              <a:buFontTx/>
              <a:buChar char="-"/>
            </a:pPr>
            <a:r>
              <a:rPr lang="en-US" sz="1800" b="0" dirty="0"/>
              <a:t>Investigate how we could group  ourselves as an association to decrease the cost of licenses. 1 contact point</a:t>
            </a:r>
          </a:p>
          <a:p>
            <a:pPr marL="342900" indent="-342900" algn="just">
              <a:buFontTx/>
              <a:buChar char="-"/>
            </a:pPr>
            <a:endParaRPr lang="en-US" sz="1800" b="0" dirty="0"/>
          </a:p>
          <a:p>
            <a:pPr algn="just"/>
            <a:endParaRPr lang="en-US" sz="1800" b="0" dirty="0"/>
          </a:p>
          <a:p>
            <a:pPr algn="just"/>
            <a:endParaRPr lang="en-US" sz="1800" b="0" dirty="0"/>
          </a:p>
          <a:p>
            <a:pPr algn="just"/>
            <a:endParaRPr lang="en-US" sz="1800" b="0" dirty="0"/>
          </a:p>
          <a:p>
            <a:pPr algn="just"/>
            <a:endParaRPr lang="en-US" sz="1800" b="0" dirty="0"/>
          </a:p>
        </p:txBody>
      </p:sp>
    </p:spTree>
    <p:extLst>
      <p:ext uri="{BB962C8B-B14F-4D97-AF65-F5344CB8AC3E}">
        <p14:creationId xmlns:p14="http://schemas.microsoft.com/office/powerpoint/2010/main" val="285725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fr-CH" dirty="0"/>
              <a:t>S</a:t>
            </a:r>
            <a:r>
              <a:rPr lang="en-US" dirty="0" err="1"/>
              <a:t>ession</a:t>
            </a:r>
            <a:r>
              <a:rPr lang="en-US" dirty="0"/>
              <a:t> 2: E2A workflow</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en-US" dirty="0"/>
              <a:t>03-05 June 2025</a:t>
            </a:r>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0" name="Content Placeholder 1">
            <a:extLst>
              <a:ext uri="{FF2B5EF4-FFF2-40B4-BE49-F238E27FC236}">
                <a16:creationId xmlns:a16="http://schemas.microsoft.com/office/drawing/2014/main" id="{C5DEE3BE-ACB9-8AE8-F4EE-F8B790013C5F}"/>
              </a:ext>
            </a:extLst>
          </p:cNvPr>
          <p:cNvSpPr txBox="1">
            <a:spLocks/>
          </p:cNvSpPr>
          <p:nvPr/>
        </p:nvSpPr>
        <p:spPr>
          <a:xfrm>
            <a:off x="732816" y="1458585"/>
            <a:ext cx="10900996" cy="4165838"/>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gn="just">
              <a:buFontTx/>
              <a:buChar char="-"/>
            </a:pPr>
            <a:r>
              <a:rPr lang="en-US" sz="1800" b="0" dirty="0"/>
              <a:t>Example of form control at ESS: use of GPS (or GDNT) language to have a common understanding of the requirements on the manufacturing of a mechanical part and how it should be controlled. One very important is that everybody understands the language.</a:t>
            </a:r>
          </a:p>
          <a:p>
            <a:pPr marL="285750" indent="-285750" algn="just">
              <a:buFontTx/>
              <a:buChar char="-"/>
            </a:pPr>
            <a:r>
              <a:rPr lang="en-US" sz="1800" b="0" dirty="0"/>
              <a:t>Importance of a proper definition of axes during the fiducialisation process. At ESS: definition of functional features. This has limitations (under definition in the ISO): component is considered rigid, does not take into account extraction parameters, no specification of the measurement solution to be used (3D scanning, etc.).</a:t>
            </a:r>
          </a:p>
          <a:p>
            <a:pPr marL="285750" indent="-285750" algn="just">
              <a:buFontTx/>
              <a:buChar char="-"/>
            </a:pPr>
            <a:r>
              <a:rPr lang="en-US" sz="1800" b="0" dirty="0"/>
              <a:t>Quite a long process of training, knowledge transfer, to be seen as an investment from the management. At ESS, the management was convinced by the case of the monolith part, and also the surveyors &amp; mechanical engineers, knowing it’s a bottom-up approach, but the process took 5 years. Presentation on these achievements TBC at the MEDSI this September. Difficulty to handle this with new mechanical engineers / young surveyors arriving.</a:t>
            </a:r>
          </a:p>
          <a:p>
            <a:pPr lvl="1" indent="0" algn="just">
              <a:buNone/>
            </a:pPr>
            <a:endParaRPr lang="en-US" dirty="0"/>
          </a:p>
          <a:p>
            <a:pPr marL="0" marR="0" algn="just">
              <a:spcBef>
                <a:spcPts val="0"/>
              </a:spcBef>
              <a:spcAft>
                <a:spcPts val="0"/>
              </a:spcAft>
            </a:pPr>
            <a:r>
              <a:rPr lang="en-US" sz="1800" dirty="0"/>
              <a:t>Actions:</a:t>
            </a:r>
          </a:p>
          <a:p>
            <a:pPr marL="342900" indent="-342900" algn="just">
              <a:buFontTx/>
              <a:buChar char="-"/>
            </a:pPr>
            <a:r>
              <a:rPr lang="en-US" sz="1800" b="0" dirty="0"/>
              <a:t>ESS (and more than happy to share experience with others. Do not hesitate to contact them and promote this approach.</a:t>
            </a:r>
          </a:p>
          <a:p>
            <a:pPr marL="342900" indent="-342900" algn="just">
              <a:buFontTx/>
              <a:buChar char="-"/>
            </a:pPr>
            <a:endParaRPr lang="en-US" sz="1800" b="0" dirty="0"/>
          </a:p>
          <a:p>
            <a:pPr algn="just"/>
            <a:endParaRPr lang="en-US" sz="1800" b="0" dirty="0"/>
          </a:p>
          <a:p>
            <a:pPr marL="666900" lvl="1" indent="-342900" algn="just">
              <a:buFont typeface="Arial" panose="020B0604020202020204" pitchFamily="34" charset="0"/>
              <a:buChar char="•"/>
            </a:pPr>
            <a:endParaRPr lang="en-US" dirty="0"/>
          </a:p>
          <a:p>
            <a:pPr algn="just"/>
            <a:endParaRPr lang="en-US" sz="1800" b="0" dirty="0"/>
          </a:p>
          <a:p>
            <a:pPr algn="just"/>
            <a:endParaRPr lang="en-US" sz="1800" b="0" dirty="0"/>
          </a:p>
        </p:txBody>
      </p:sp>
    </p:spTree>
    <p:extLst>
      <p:ext uri="{BB962C8B-B14F-4D97-AF65-F5344CB8AC3E}">
        <p14:creationId xmlns:p14="http://schemas.microsoft.com/office/powerpoint/2010/main" val="274714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4B684-1EA5-4F4C-A728-F0E9FA5B160D}"/>
              </a:ext>
            </a:extLst>
          </p:cNvPr>
          <p:cNvSpPr>
            <a:spLocks noGrp="1"/>
          </p:cNvSpPr>
          <p:nvPr>
            <p:ph type="title"/>
          </p:nvPr>
        </p:nvSpPr>
        <p:spPr/>
        <p:txBody>
          <a:bodyPr/>
          <a:lstStyle/>
          <a:p>
            <a:r>
              <a:rPr lang="fr-CH" dirty="0"/>
              <a:t>S</a:t>
            </a:r>
            <a:r>
              <a:rPr lang="en-US" dirty="0" err="1"/>
              <a:t>ession</a:t>
            </a:r>
            <a:r>
              <a:rPr lang="en-US" dirty="0"/>
              <a:t> 3: instruments &amp; methods</a:t>
            </a:r>
          </a:p>
        </p:txBody>
      </p:sp>
      <p:sp>
        <p:nvSpPr>
          <p:cNvPr id="4" name="Date Placeholder 3">
            <a:extLst>
              <a:ext uri="{FF2B5EF4-FFF2-40B4-BE49-F238E27FC236}">
                <a16:creationId xmlns:a16="http://schemas.microsoft.com/office/drawing/2014/main" id="{55C1691D-96C1-978E-4B0B-C9F0CB28A0E3}"/>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C58FC974-0C5E-1E68-7DCB-E4659104E77C}"/>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B2972ED7-3000-0212-A73E-41396E14022F}"/>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Content Placeholder 1">
            <a:extLst>
              <a:ext uri="{FF2B5EF4-FFF2-40B4-BE49-F238E27FC236}">
                <a16:creationId xmlns:a16="http://schemas.microsoft.com/office/drawing/2014/main" id="{5B1D5513-8C31-48A3-017C-C0798AEC6D8D}"/>
              </a:ext>
            </a:extLst>
          </p:cNvPr>
          <p:cNvSpPr>
            <a:spLocks noGrp="1"/>
          </p:cNvSpPr>
          <p:nvPr>
            <p:ph idx="1"/>
          </p:nvPr>
        </p:nvSpPr>
        <p:spPr>
          <a:xfrm>
            <a:off x="897517" y="1667695"/>
            <a:ext cx="8539781" cy="4369625"/>
          </a:xfrm>
        </p:spPr>
        <p:txBody>
          <a:bodyPr>
            <a:normAutofit/>
          </a:bodyPr>
          <a:lstStyle/>
          <a:p>
            <a:pPr marL="366712" lvl="1" indent="0">
              <a:buNone/>
            </a:pPr>
            <a:endParaRPr lang="en-US" dirty="0"/>
          </a:p>
          <a:p>
            <a:pPr lvl="1"/>
            <a:endParaRPr lang="en-US" dirty="0"/>
          </a:p>
          <a:p>
            <a:pPr marL="366712" lvl="1" indent="0">
              <a:buNone/>
            </a:pPr>
            <a:endParaRPr lang="en-US" dirty="0"/>
          </a:p>
        </p:txBody>
      </p:sp>
      <p:sp>
        <p:nvSpPr>
          <p:cNvPr id="9" name="Content Placeholder 1">
            <a:extLst>
              <a:ext uri="{FF2B5EF4-FFF2-40B4-BE49-F238E27FC236}">
                <a16:creationId xmlns:a16="http://schemas.microsoft.com/office/drawing/2014/main" id="{8AEB2827-642D-8E14-B33C-F664784094FA}"/>
              </a:ext>
            </a:extLst>
          </p:cNvPr>
          <p:cNvSpPr txBox="1">
            <a:spLocks/>
          </p:cNvSpPr>
          <p:nvPr/>
        </p:nvSpPr>
        <p:spPr>
          <a:xfrm>
            <a:off x="732816" y="1458584"/>
            <a:ext cx="10900996" cy="457873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gn="just">
              <a:buFontTx/>
              <a:buChar char="-"/>
            </a:pPr>
            <a:r>
              <a:rPr lang="en-US" sz="1800" b="0" dirty="0"/>
              <a:t>3D drone data. Major subject for FIG, standards and calibration (ground control needed). There is an ISO TC172 SC6-10 initiative to verify instruments mounted on drones (photogrammetry). Main concern seems to be the stability (vibrations) + certification needed with a flight plan (outside use). Obstacle avoidance TBC. Use of platforms could be interesting.</a:t>
            </a:r>
          </a:p>
          <a:p>
            <a:pPr marL="285750" indent="-285750" algn="just">
              <a:buFontTx/>
              <a:buChar char="-"/>
            </a:pPr>
            <a:r>
              <a:rPr lang="en-US" sz="1800" b="0" dirty="0"/>
              <a:t>Laser trackers : how to control them? Some initiatives/good practices presented by ESRF : regular check of SMRs, monitoring of all parameters coming from ADM &amp; angle compensations; measurement of the SR5 times a year at ESRF, allowing to know which laser trackers are the best. Drifts observed on ADM offsets by Soleil and CERN. Regular 2 faces checks recommended. Measure of SMRs on CCM: mechanical vs optical offset (threshold 3-4 um). Maintenance practices differ according to labs. Sharing of experiences &amp; issues raised to Leica.</a:t>
            </a:r>
          </a:p>
          <a:p>
            <a:pPr marL="285750" indent="-285750" algn="just">
              <a:buFontTx/>
              <a:buChar char="-"/>
            </a:pPr>
            <a:r>
              <a:rPr lang="en-US" sz="1800" b="0" dirty="0"/>
              <a:t>History records for assets. Use of Infor-EAM at CERN to store records. </a:t>
            </a:r>
          </a:p>
          <a:p>
            <a:pPr marL="285750" indent="-285750" algn="just">
              <a:buFontTx/>
              <a:buChar char="-"/>
            </a:pPr>
            <a:r>
              <a:rPr lang="en-US" sz="1800" b="0" dirty="0"/>
              <a:t>Systematic errors.</a:t>
            </a:r>
            <a:endParaRPr lang="en-US" dirty="0"/>
          </a:p>
          <a:p>
            <a:pPr marL="0" marR="0" algn="just">
              <a:spcBef>
                <a:spcPts val="0"/>
              </a:spcBef>
              <a:spcAft>
                <a:spcPts val="0"/>
              </a:spcAft>
            </a:pPr>
            <a:endParaRPr lang="en-US" sz="1800" b="0" dirty="0"/>
          </a:p>
          <a:p>
            <a:pPr marL="0" marR="0" algn="just">
              <a:spcBef>
                <a:spcPts val="0"/>
              </a:spcBef>
              <a:spcAft>
                <a:spcPts val="0"/>
              </a:spcAft>
            </a:pPr>
            <a:r>
              <a:rPr lang="en-US" sz="1800" dirty="0"/>
              <a:t>Actions:</a:t>
            </a:r>
          </a:p>
          <a:p>
            <a:pPr marL="0" marR="0" algn="just">
              <a:spcBef>
                <a:spcPts val="0"/>
              </a:spcBef>
              <a:spcAft>
                <a:spcPts val="0"/>
              </a:spcAft>
            </a:pPr>
            <a:r>
              <a:rPr lang="en-US" sz="1800" b="0" dirty="0"/>
              <a:t>Leica: to follow on the ADM offsets observed.</a:t>
            </a:r>
          </a:p>
          <a:p>
            <a:pPr algn="just"/>
            <a:endParaRPr lang="en-US" sz="1800" b="0" dirty="0"/>
          </a:p>
          <a:p>
            <a:pPr algn="just"/>
            <a:endParaRPr lang="en-US" sz="1800" b="0" dirty="0"/>
          </a:p>
          <a:p>
            <a:pPr marL="666900" lvl="1" indent="-342900" algn="just">
              <a:buFont typeface="Arial" panose="020B0604020202020204" pitchFamily="34" charset="0"/>
              <a:buChar char="•"/>
            </a:pPr>
            <a:endParaRPr lang="en-US" dirty="0"/>
          </a:p>
          <a:p>
            <a:pPr algn="just"/>
            <a:endParaRPr lang="en-US" sz="1800" b="0" dirty="0"/>
          </a:p>
          <a:p>
            <a:pPr algn="just"/>
            <a:endParaRPr lang="en-US" sz="1800" b="0" dirty="0"/>
          </a:p>
        </p:txBody>
      </p:sp>
    </p:spTree>
    <p:extLst>
      <p:ext uri="{BB962C8B-B14F-4D97-AF65-F5344CB8AC3E}">
        <p14:creationId xmlns:p14="http://schemas.microsoft.com/office/powerpoint/2010/main" val="257043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3DFA8A-508E-566C-6D29-D79C48E5F58A}"/>
              </a:ext>
            </a:extLst>
          </p:cNvPr>
          <p:cNvSpPr>
            <a:spLocks noGrp="1"/>
          </p:cNvSpPr>
          <p:nvPr>
            <p:ph idx="1"/>
          </p:nvPr>
        </p:nvSpPr>
        <p:spPr/>
        <p:txBody>
          <a:bodyPr>
            <a:normAutofit/>
          </a:bodyPr>
          <a:lstStyle/>
          <a:p>
            <a:pPr marL="342900" indent="-342900">
              <a:buFont typeface="Arial" panose="020B0604020202020204" pitchFamily="34" charset="0"/>
              <a:buChar char="•"/>
            </a:pPr>
            <a:endParaRPr lang="fr-CH" dirty="0"/>
          </a:p>
          <a:p>
            <a:endParaRPr lang="en-US" dirty="0"/>
          </a:p>
        </p:txBody>
      </p:sp>
      <p:sp>
        <p:nvSpPr>
          <p:cNvPr id="3" name="Title 2">
            <a:extLst>
              <a:ext uri="{FF2B5EF4-FFF2-40B4-BE49-F238E27FC236}">
                <a16:creationId xmlns:a16="http://schemas.microsoft.com/office/drawing/2014/main" id="{31C426EC-38E1-12CA-F18A-B1A28534CEE0}"/>
              </a:ext>
            </a:extLst>
          </p:cNvPr>
          <p:cNvSpPr>
            <a:spLocks noGrp="1"/>
          </p:cNvSpPr>
          <p:nvPr>
            <p:ph type="title"/>
          </p:nvPr>
        </p:nvSpPr>
        <p:spPr/>
        <p:txBody>
          <a:bodyPr/>
          <a:lstStyle/>
          <a:p>
            <a:r>
              <a:rPr lang="fr-CH" dirty="0"/>
              <a:t>Brainstorming</a:t>
            </a:r>
            <a:endParaRPr lang="en-US" dirty="0"/>
          </a:p>
        </p:txBody>
      </p:sp>
      <p:sp>
        <p:nvSpPr>
          <p:cNvPr id="4" name="Date Placeholder 3">
            <a:extLst>
              <a:ext uri="{FF2B5EF4-FFF2-40B4-BE49-F238E27FC236}">
                <a16:creationId xmlns:a16="http://schemas.microsoft.com/office/drawing/2014/main" id="{57D11310-BDE0-20F9-93AC-098148968216}"/>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EB499302-39C8-6137-AEAE-78560F61ECAD}"/>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E3FB0243-3172-B25C-34B6-E460CCD9DF05}"/>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Content Placeholder 1">
            <a:extLst>
              <a:ext uri="{FF2B5EF4-FFF2-40B4-BE49-F238E27FC236}">
                <a16:creationId xmlns:a16="http://schemas.microsoft.com/office/drawing/2014/main" id="{A45324E5-9F13-CC81-1D94-E0AB6EDB056F}"/>
              </a:ext>
            </a:extLst>
          </p:cNvPr>
          <p:cNvSpPr txBox="1">
            <a:spLocks/>
          </p:cNvSpPr>
          <p:nvPr/>
        </p:nvSpPr>
        <p:spPr>
          <a:xfrm>
            <a:off x="645502" y="906466"/>
            <a:ext cx="10900996" cy="577373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gn="just">
              <a:buFontTx/>
              <a:buChar char="-"/>
            </a:pPr>
            <a:r>
              <a:rPr lang="en-US" sz="1800" b="0" dirty="0"/>
              <a:t>How to attract surveyors? Specific field, not taught at university</a:t>
            </a:r>
          </a:p>
          <a:p>
            <a:pPr marL="285750" indent="-285750" algn="just">
              <a:buFontTx/>
              <a:buChar char="-"/>
            </a:pPr>
            <a:r>
              <a:rPr lang="en-US" sz="1800" b="0" dirty="0"/>
              <a:t>Complete field of alignment is not </a:t>
            </a:r>
            <a:r>
              <a:rPr lang="en-US" sz="1800" b="0" dirty="0" err="1"/>
              <a:t>convered</a:t>
            </a:r>
            <a:r>
              <a:rPr lang="en-US" sz="1800" b="0" dirty="0"/>
              <a:t>; students in Germany are directly absorbed by </a:t>
            </a:r>
            <a:r>
              <a:rPr lang="en-US" sz="1800" b="0" dirty="0" err="1"/>
              <a:t>cadastrial</a:t>
            </a:r>
            <a:r>
              <a:rPr lang="en-US" sz="1800" b="0" dirty="0"/>
              <a:t>; we have to make our field more known.; scary to deal with accuracy</a:t>
            </a:r>
          </a:p>
          <a:p>
            <a:pPr marL="285750" indent="-285750" algn="just">
              <a:buFontTx/>
              <a:buChar char="-"/>
            </a:pPr>
            <a:r>
              <a:rPr lang="en-US" sz="1800" b="0" dirty="0"/>
              <a:t>How to attract other profiles? Seen as a positive solution provided a transfer of knowledge is performed.</a:t>
            </a:r>
          </a:p>
          <a:p>
            <a:pPr marL="285750" indent="-285750" algn="just">
              <a:buFontTx/>
              <a:buChar char="-"/>
            </a:pPr>
            <a:r>
              <a:rPr lang="en-US" sz="1800" b="0" dirty="0"/>
              <a:t>How to train newcomers? Sharing videos. Specific frame put in place at CERN</a:t>
            </a:r>
          </a:p>
          <a:p>
            <a:pPr marL="285750" indent="-285750" algn="just">
              <a:buFontTx/>
              <a:buChar char="-"/>
            </a:pPr>
            <a:r>
              <a:rPr lang="en-US" sz="1800" b="0" dirty="0"/>
              <a:t>Exchange between labs; in practice can be difficult; radiation statuses complicated but should be explored.</a:t>
            </a:r>
          </a:p>
          <a:p>
            <a:pPr lvl="1" indent="0" algn="just">
              <a:buNone/>
            </a:pPr>
            <a:endParaRPr lang="en-US" dirty="0"/>
          </a:p>
          <a:p>
            <a:pPr marL="0" marR="0" algn="just">
              <a:spcBef>
                <a:spcPts val="0"/>
              </a:spcBef>
              <a:spcAft>
                <a:spcPts val="0"/>
              </a:spcAft>
            </a:pPr>
            <a:r>
              <a:rPr lang="en-US" sz="1800" dirty="0"/>
              <a:t>Actions:</a:t>
            </a:r>
          </a:p>
          <a:p>
            <a:pPr marL="342900" indent="-342900" algn="just">
              <a:buFontTx/>
              <a:buChar char="-"/>
            </a:pPr>
            <a:r>
              <a:rPr lang="en-US" sz="1800" b="0" dirty="0"/>
              <a:t>Develop a common forum (job board, specific subjects); different solutions according to the modulation needed.</a:t>
            </a:r>
          </a:p>
          <a:p>
            <a:pPr marL="342900" indent="-342900" algn="just">
              <a:buFontTx/>
              <a:buChar char="-"/>
            </a:pPr>
            <a:r>
              <a:rPr lang="en-US" sz="1800" b="0" dirty="0"/>
              <a:t>Creation of a LinkedIn page to disseminate information for our activity for the publication of job offers; sharing of profiles with no names (anonymous profile)</a:t>
            </a:r>
          </a:p>
          <a:p>
            <a:pPr marL="342900" indent="-342900" algn="just">
              <a:buFontTx/>
              <a:buChar char="-"/>
            </a:pPr>
            <a:r>
              <a:rPr lang="en-US" sz="1800" b="0" dirty="0"/>
              <a:t>Sharing contact lists from institutes; share recruitment </a:t>
            </a:r>
            <a:r>
              <a:rPr lang="en-US" sz="1800" b="0" dirty="0" err="1"/>
              <a:t>moview</a:t>
            </a:r>
            <a:r>
              <a:rPr lang="en-US" sz="1800" b="0" dirty="0"/>
              <a:t> &amp; publications; Survey &amp; Alignment CAS: organize a WG to look at its feasibility. Summer university </a:t>
            </a:r>
          </a:p>
          <a:p>
            <a:pPr marL="342900" indent="-342900" algn="just">
              <a:buFontTx/>
              <a:buChar char="-"/>
            </a:pPr>
            <a:r>
              <a:rPr lang="en-US" sz="1800" b="0" dirty="0"/>
              <a:t>Launch a contest on the name: call for proposals before end of June, followed by a poll.</a:t>
            </a:r>
          </a:p>
          <a:p>
            <a:pPr marL="342900" indent="-342900" algn="just">
              <a:buFontTx/>
              <a:buChar char="-"/>
            </a:pPr>
            <a:r>
              <a:rPr lang="en-US" sz="1800" b="0" dirty="0"/>
              <a:t>Proposal to organize thematic days or pre-trainings before (but has to be prepared and organized)</a:t>
            </a:r>
          </a:p>
          <a:p>
            <a:pPr marL="342900" indent="-342900" algn="just">
              <a:buFontTx/>
              <a:buChar char="-"/>
            </a:pPr>
            <a:endParaRPr lang="en-US" sz="1800" b="0" dirty="0"/>
          </a:p>
          <a:p>
            <a:pPr algn="just"/>
            <a:endParaRPr lang="en-US" sz="1800" dirty="0"/>
          </a:p>
          <a:p>
            <a:pPr marL="666900" lvl="1" indent="-342900" algn="just">
              <a:buFont typeface="Arial" panose="020B0604020202020204" pitchFamily="34" charset="0"/>
              <a:buChar char="•"/>
            </a:pPr>
            <a:endParaRPr lang="en-US" dirty="0"/>
          </a:p>
          <a:p>
            <a:pPr algn="just"/>
            <a:endParaRPr lang="en-US" sz="1800" dirty="0"/>
          </a:p>
          <a:p>
            <a:pPr algn="just"/>
            <a:endParaRPr lang="en-US" sz="1800" dirty="0"/>
          </a:p>
        </p:txBody>
      </p:sp>
    </p:spTree>
    <p:extLst>
      <p:ext uri="{BB962C8B-B14F-4D97-AF65-F5344CB8AC3E}">
        <p14:creationId xmlns:p14="http://schemas.microsoft.com/office/powerpoint/2010/main" val="361750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0442DB-D5D7-B449-12B2-A0FB3E4FBD50}"/>
              </a:ext>
            </a:extLst>
          </p:cNvPr>
          <p:cNvSpPr>
            <a:spLocks noGrp="1"/>
          </p:cNvSpPr>
          <p:nvPr>
            <p:ph idx="1"/>
          </p:nvPr>
        </p:nvSpPr>
        <p:spPr/>
        <p:txBody>
          <a:bodyPr>
            <a:noAutofit/>
          </a:bodyPr>
          <a:lstStyle/>
          <a:p>
            <a:pPr algn="just"/>
            <a:r>
              <a:rPr lang="en-US" sz="1800" noProof="0" dirty="0"/>
              <a:t>1st part: Uncertainty in measurement in accelerator alignment:</a:t>
            </a:r>
          </a:p>
          <a:p>
            <a:pPr marL="342900" indent="-342900" algn="just">
              <a:buFontTx/>
              <a:buChar char="-"/>
            </a:pPr>
            <a:r>
              <a:rPr lang="en-US" sz="1800" b="0" noProof="0" dirty="0"/>
              <a:t>Alignment precision is often interpreted inconsistently. But not standard way exists. Example of what is performed at ESRF.</a:t>
            </a:r>
          </a:p>
          <a:p>
            <a:pPr marL="342900" indent="-342900" algn="just">
              <a:buFontTx/>
              <a:buChar char="-"/>
            </a:pPr>
            <a:r>
              <a:rPr lang="en-US" sz="1800" b="0" noProof="0" dirty="0"/>
              <a:t>Communication with physicists can be very difficult : common understanding on the definition of tolerances needed</a:t>
            </a:r>
          </a:p>
          <a:p>
            <a:pPr marL="342900" indent="-342900" algn="just">
              <a:buFontTx/>
              <a:buChar char="-"/>
            </a:pPr>
            <a:r>
              <a:rPr lang="en-US" sz="1800" b="0" noProof="0" dirty="0"/>
              <a:t>How to integrate the internal and external reliability ? More a (very important) good practice than to be considered as an uncertainty of measurement.</a:t>
            </a:r>
          </a:p>
          <a:p>
            <a:pPr marL="342900" indent="-342900" algn="just">
              <a:buFontTx/>
              <a:buChar char="-"/>
            </a:pPr>
            <a:r>
              <a:rPr lang="en-US" sz="1800" b="0" noProof="0" dirty="0"/>
              <a:t>How the requirements from physicists are given? Measurand must be discussed and defined (shape of the machine vs position of a magnet on a girder)</a:t>
            </a:r>
          </a:p>
          <a:p>
            <a:pPr algn="just"/>
            <a:r>
              <a:rPr lang="en-US" sz="1800" noProof="0" dirty="0"/>
              <a:t>Actions:</a:t>
            </a:r>
          </a:p>
          <a:p>
            <a:pPr marL="342900" indent="-342900" algn="just">
              <a:buFontTx/>
              <a:buChar char="-"/>
            </a:pPr>
            <a:r>
              <a:rPr lang="en-US" sz="1800" b="0" noProof="0" dirty="0"/>
              <a:t>Establish a WG of experts to prepared and write a «best practice guide» about the whole process of alignment (uncertainty of measurement from the fiducialisation measurements to the alignment in the tunnel), with a glossary of specific terms (tolerances, uncertainty, errors), to be seen as a first step; </a:t>
            </a:r>
          </a:p>
          <a:p>
            <a:pPr marL="342900" indent="-342900" algn="just">
              <a:buFontTx/>
              <a:buChar char="-"/>
            </a:pPr>
            <a:r>
              <a:rPr lang="en-US" sz="1800" b="0" dirty="0"/>
              <a:t>Present this guide and debate them</a:t>
            </a:r>
          </a:p>
          <a:p>
            <a:pPr marL="342900" indent="-342900" algn="just">
              <a:buFontTx/>
              <a:buChar char="-"/>
            </a:pPr>
            <a:r>
              <a:rPr lang="en-US" sz="1800" b="0" noProof="0" dirty="0"/>
              <a:t>Collect feedback from labs on the way the requirements are provided by physicists</a:t>
            </a:r>
          </a:p>
          <a:p>
            <a:pPr marL="342900" indent="-342900" algn="just">
              <a:buFontTx/>
              <a:buChar char="-"/>
            </a:pPr>
            <a:endParaRPr lang="en-US" sz="1800" noProof="0" dirty="0"/>
          </a:p>
          <a:p>
            <a:pPr marL="342900" indent="-342900" algn="just">
              <a:buFontTx/>
              <a:buChar char="-"/>
            </a:pPr>
            <a:endParaRPr lang="en-US" sz="1800" noProof="0" dirty="0"/>
          </a:p>
        </p:txBody>
      </p:sp>
      <p:sp>
        <p:nvSpPr>
          <p:cNvPr id="3" name="Title 2">
            <a:extLst>
              <a:ext uri="{FF2B5EF4-FFF2-40B4-BE49-F238E27FC236}">
                <a16:creationId xmlns:a16="http://schemas.microsoft.com/office/drawing/2014/main" id="{2C0F7236-51E1-A8D1-7B87-DFD410CFDD21}"/>
              </a:ext>
            </a:extLst>
          </p:cNvPr>
          <p:cNvSpPr>
            <a:spLocks noGrp="1"/>
          </p:cNvSpPr>
          <p:nvPr>
            <p:ph type="title"/>
          </p:nvPr>
        </p:nvSpPr>
        <p:spPr/>
        <p:txBody>
          <a:bodyPr/>
          <a:lstStyle/>
          <a:p>
            <a:r>
              <a:rPr lang="fr-CH" dirty="0"/>
              <a:t>Session 4: </a:t>
            </a:r>
            <a:r>
              <a:rPr lang="fr-CH" dirty="0" err="1"/>
              <a:t>Uncertainty</a:t>
            </a:r>
            <a:r>
              <a:rPr lang="fr-CH" dirty="0"/>
              <a:t> of </a:t>
            </a:r>
            <a:r>
              <a:rPr lang="fr-CH" dirty="0" err="1"/>
              <a:t>measurement</a:t>
            </a:r>
            <a:endParaRPr lang="en-US" dirty="0"/>
          </a:p>
        </p:txBody>
      </p:sp>
      <p:sp>
        <p:nvSpPr>
          <p:cNvPr id="4" name="Date Placeholder 3">
            <a:extLst>
              <a:ext uri="{FF2B5EF4-FFF2-40B4-BE49-F238E27FC236}">
                <a16:creationId xmlns:a16="http://schemas.microsoft.com/office/drawing/2014/main" id="{D3B961F8-2B96-F9E3-98BF-0A14BE0C1491}"/>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FF25D781-573F-AC4A-8C0C-875B94100116}"/>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C0AC00E4-551C-34DD-963F-05F129F0E493}"/>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45317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FBEBA-DE24-4FF4-03ED-B9DE1C7E2E9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89FF58-539B-FAD8-EE25-09490CF3836E}"/>
              </a:ext>
            </a:extLst>
          </p:cNvPr>
          <p:cNvSpPr>
            <a:spLocks noGrp="1"/>
          </p:cNvSpPr>
          <p:nvPr>
            <p:ph idx="1"/>
          </p:nvPr>
        </p:nvSpPr>
        <p:spPr>
          <a:xfrm>
            <a:off x="412776" y="1124743"/>
            <a:ext cx="11376024" cy="6181989"/>
          </a:xfrm>
        </p:spPr>
        <p:txBody>
          <a:bodyPr>
            <a:noAutofit/>
          </a:bodyPr>
          <a:lstStyle/>
          <a:p>
            <a:r>
              <a:rPr lang="en-US" sz="1800" noProof="0" dirty="0"/>
              <a:t>2nd part: Improvement of measurement reliability, acting on measurements, defining the uncertainty budget assessment, calibration of the instrument, etc. Only way to be sure: compare with other labs.</a:t>
            </a:r>
          </a:p>
          <a:p>
            <a:pPr marL="342900" indent="-342900">
              <a:buFontTx/>
              <a:buChar char="-"/>
            </a:pPr>
            <a:r>
              <a:rPr lang="en-US" sz="1800" b="0" noProof="0" dirty="0"/>
              <a:t>Strict protocol on what must be measured and how it should be measured</a:t>
            </a:r>
          </a:p>
          <a:p>
            <a:pPr marL="342900" indent="-342900">
              <a:buFontTx/>
              <a:buChar char="-"/>
            </a:pPr>
            <a:r>
              <a:rPr lang="en-US" sz="1800" b="0" dirty="0"/>
              <a:t>Requires uncertainty assessment for each measurement; </a:t>
            </a:r>
            <a:r>
              <a:rPr lang="en-US" sz="1800" b="0" noProof="0" dirty="0"/>
              <a:t>Traceability to SI</a:t>
            </a:r>
          </a:p>
          <a:p>
            <a:pPr marL="342900" indent="-342900">
              <a:buFontTx/>
              <a:buChar char="-"/>
            </a:pPr>
            <a:r>
              <a:rPr lang="en-US" sz="1800" b="0" dirty="0"/>
              <a:t>Very powerful exercise but not a competition!</a:t>
            </a:r>
          </a:p>
          <a:p>
            <a:pPr marL="342900" indent="-342900">
              <a:buFontTx/>
              <a:buChar char="-"/>
            </a:pPr>
            <a:r>
              <a:rPr lang="en-US" sz="1800" b="0" noProof="0" dirty="0"/>
              <a:t>Stability of temperature needed during phase 2.</a:t>
            </a:r>
          </a:p>
          <a:p>
            <a:pPr marL="342900" indent="-342900">
              <a:buFontTx/>
              <a:buChar char="-"/>
            </a:pPr>
            <a:r>
              <a:rPr lang="en-US" sz="1800" b="0" noProof="0" dirty="0"/>
              <a:t>Anonymity of the participants to be confirmed</a:t>
            </a:r>
          </a:p>
          <a:p>
            <a:pPr marL="342900" indent="-342900">
              <a:buFontTx/>
              <a:buChar char="-"/>
            </a:pPr>
            <a:r>
              <a:rPr lang="en-US" sz="1800" b="0" noProof="0" dirty="0"/>
              <a:t>Track the time of measurements; the process of the measurement must be realistic.</a:t>
            </a:r>
          </a:p>
          <a:p>
            <a:pPr marL="342900" indent="-342900">
              <a:buFontTx/>
              <a:buChar char="-"/>
            </a:pPr>
            <a:r>
              <a:rPr lang="en-US" sz="1800" b="0" noProof="0" dirty="0"/>
              <a:t>Interest of using CERN’s instruments TBC.</a:t>
            </a:r>
          </a:p>
          <a:p>
            <a:pPr marL="342900" indent="-342900">
              <a:buFontTx/>
              <a:buChar char="-"/>
            </a:pPr>
            <a:r>
              <a:rPr lang="en-US" sz="1800" b="0" dirty="0"/>
              <a:t>3 phases, quite aggressive timeline to be ready for phase 2: measurements between Sept-Nov. 2025.</a:t>
            </a:r>
            <a:endParaRPr lang="en-US" sz="1800" b="0" noProof="0" dirty="0"/>
          </a:p>
          <a:p>
            <a:r>
              <a:rPr lang="en-US" sz="1800" noProof="0" dirty="0"/>
              <a:t>Actions:</a:t>
            </a:r>
          </a:p>
          <a:p>
            <a:pPr marL="342900" indent="-342900">
              <a:buFontTx/>
              <a:buChar char="-"/>
            </a:pPr>
            <a:r>
              <a:rPr lang="en-US" sz="1800" noProof="0" dirty="0"/>
              <a:t>Perform an inter-comparison “evaluation of reproducibility”:</a:t>
            </a:r>
          </a:p>
          <a:p>
            <a:pPr marL="666900" lvl="1" indent="-342900" algn="just">
              <a:buFontTx/>
              <a:buChar char="-"/>
            </a:pPr>
            <a:r>
              <a:rPr lang="en-US" noProof="0" dirty="0"/>
              <a:t>Participants: CERN (3 teams (AT40x, AT9xx, photogrammetry)), SOLEIL (2 teams, LT and laser scanner), ESRF (2 teams, AT40x), DIAMOND, ALBA, MAXIV (TBC), ESS (different instruments including a measurement arm), DESY, LEICA (ATS800), GANIL, CEA </a:t>
            </a:r>
            <a:r>
              <a:rPr lang="en-US" noProof="0" dirty="0" err="1"/>
              <a:t>Saclay</a:t>
            </a:r>
            <a:endParaRPr lang="en-US" noProof="0" dirty="0"/>
          </a:p>
        </p:txBody>
      </p:sp>
      <p:sp>
        <p:nvSpPr>
          <p:cNvPr id="3" name="Title 2">
            <a:extLst>
              <a:ext uri="{FF2B5EF4-FFF2-40B4-BE49-F238E27FC236}">
                <a16:creationId xmlns:a16="http://schemas.microsoft.com/office/drawing/2014/main" id="{42B1E65E-3183-CF1C-13F2-A401F8549B60}"/>
              </a:ext>
            </a:extLst>
          </p:cNvPr>
          <p:cNvSpPr>
            <a:spLocks noGrp="1"/>
          </p:cNvSpPr>
          <p:nvPr>
            <p:ph type="title"/>
          </p:nvPr>
        </p:nvSpPr>
        <p:spPr>
          <a:xfrm>
            <a:off x="407988" y="212726"/>
            <a:ext cx="11376025" cy="1065742"/>
          </a:xfrm>
        </p:spPr>
        <p:txBody>
          <a:bodyPr/>
          <a:lstStyle/>
          <a:p>
            <a:r>
              <a:rPr lang="fr-CH" dirty="0"/>
              <a:t>Session 4: </a:t>
            </a:r>
            <a:r>
              <a:rPr lang="fr-CH" dirty="0" err="1"/>
              <a:t>Uncertainty</a:t>
            </a:r>
            <a:r>
              <a:rPr lang="fr-CH" dirty="0"/>
              <a:t> of </a:t>
            </a:r>
            <a:r>
              <a:rPr lang="fr-CH" dirty="0" err="1"/>
              <a:t>measurement</a:t>
            </a:r>
            <a:endParaRPr lang="en-US" dirty="0"/>
          </a:p>
        </p:txBody>
      </p:sp>
      <p:sp>
        <p:nvSpPr>
          <p:cNvPr id="4" name="Date Placeholder 3">
            <a:extLst>
              <a:ext uri="{FF2B5EF4-FFF2-40B4-BE49-F238E27FC236}">
                <a16:creationId xmlns:a16="http://schemas.microsoft.com/office/drawing/2014/main" id="{ED18061D-03F1-9F2F-6664-F568474793D9}"/>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3F180B45-ECA7-01DB-C113-B8DE69F08056}"/>
              </a:ext>
            </a:extLst>
          </p:cNvPr>
          <p:cNvSpPr>
            <a:spLocks noGrp="1"/>
          </p:cNvSpPr>
          <p:nvPr>
            <p:ph type="ftr" sz="quarter" idx="11"/>
          </p:nvPr>
        </p:nvSpPr>
        <p:spPr/>
        <p:txBody>
          <a:bodyPr/>
          <a:lstStyle/>
          <a:p>
            <a:r>
              <a:rPr lang="en-GB" dirty="0"/>
              <a:t>Hélène Mainaud Durand, David Martin | Summary and close</a:t>
            </a:r>
            <a:endParaRPr lang="en-US" dirty="0"/>
          </a:p>
        </p:txBody>
      </p:sp>
      <p:sp>
        <p:nvSpPr>
          <p:cNvPr id="6" name="Slide Number Placeholder 5">
            <a:extLst>
              <a:ext uri="{FF2B5EF4-FFF2-40B4-BE49-F238E27FC236}">
                <a16:creationId xmlns:a16="http://schemas.microsoft.com/office/drawing/2014/main" id="{9818F4CB-00DA-E7A8-7D69-6ADA3F2B337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349601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28EF1A-FBB4-D5F0-3E06-07920110460D}"/>
              </a:ext>
            </a:extLst>
          </p:cNvPr>
          <p:cNvSpPr>
            <a:spLocks noGrp="1"/>
          </p:cNvSpPr>
          <p:nvPr>
            <p:ph idx="1"/>
          </p:nvPr>
        </p:nvSpPr>
        <p:spPr>
          <a:xfrm>
            <a:off x="407989" y="1592262"/>
            <a:ext cx="11376024" cy="5197855"/>
          </a:xfrm>
          <a:solidFill>
            <a:schemeClr val="bg1"/>
          </a:solidFill>
        </p:spPr>
        <p:txBody>
          <a:bodyPr>
            <a:noAutofit/>
          </a:bodyPr>
          <a:lstStyle/>
          <a:p>
            <a:pPr marL="342900" indent="-342900">
              <a:buFontTx/>
              <a:buChar char="-"/>
            </a:pPr>
            <a:r>
              <a:rPr lang="en-US" sz="1800" b="0" noProof="0" dirty="0"/>
              <a:t>How will our work look like and how do we want our work look like? A few examples shown and discussed to introduce the topic.</a:t>
            </a:r>
          </a:p>
          <a:p>
            <a:pPr marL="342900" indent="-342900">
              <a:buFontTx/>
              <a:buChar char="-"/>
            </a:pPr>
            <a:r>
              <a:rPr lang="en-US" sz="1800" b="0" noProof="0" dirty="0"/>
              <a:t>Results of the poll on future trends and AI/ML (19 answers) show that no specific training and solutions have been put in place by the labs, but that there is a strong will and need from the persons to be trained to use these technologies.</a:t>
            </a:r>
          </a:p>
          <a:p>
            <a:pPr marL="342900" indent="-342900">
              <a:buFontTx/>
              <a:buChar char="-"/>
            </a:pPr>
            <a:r>
              <a:rPr lang="en-US" sz="1800" b="0" noProof="0" dirty="0"/>
              <a:t>R&amp;D directions from Leica:</a:t>
            </a:r>
          </a:p>
          <a:p>
            <a:pPr marL="666900" lvl="1" indent="-342900">
              <a:buFontTx/>
              <a:buChar char="-"/>
            </a:pPr>
            <a:r>
              <a:rPr lang="en-US" noProof="0" dirty="0"/>
              <a:t>Automation of measurements; Extraction of features from 3D scans; Assistant tools (calibration control, field checks)</a:t>
            </a:r>
          </a:p>
          <a:p>
            <a:pPr marL="342900" indent="-342900">
              <a:buFontTx/>
              <a:buChar char="-"/>
            </a:pPr>
            <a:r>
              <a:rPr lang="en-US" sz="1800" b="0" noProof="0" dirty="0"/>
              <a:t>R&amp;D directions from SA:</a:t>
            </a:r>
          </a:p>
          <a:p>
            <a:pPr marL="666900" lvl="1" indent="-342900">
              <a:buFontTx/>
              <a:buChar char="-"/>
            </a:pPr>
            <a:r>
              <a:rPr lang="en-US" noProof="0" dirty="0"/>
              <a:t>Simplification of workflow process; Assistant tool</a:t>
            </a:r>
          </a:p>
          <a:p>
            <a:r>
              <a:rPr lang="en-US" sz="1800" noProof="0" dirty="0"/>
              <a:t>Take away messages:</a:t>
            </a:r>
          </a:p>
          <a:p>
            <a:pPr marL="666900" lvl="1" indent="-342900">
              <a:buFontTx/>
              <a:buChar char="-"/>
            </a:pPr>
            <a:r>
              <a:rPr lang="en-US" noProof="0" dirty="0"/>
              <a:t>We will need to develop the means to evaluate and control these new technologies</a:t>
            </a:r>
          </a:p>
          <a:p>
            <a:pPr marL="666900" lvl="1" indent="-342900">
              <a:buFontTx/>
              <a:buChar char="-"/>
            </a:pPr>
            <a:r>
              <a:rPr lang="en-US" noProof="0" dirty="0"/>
              <a:t>We will need also to master AI and ML. If not used properly, we can obtain incoherent results.</a:t>
            </a:r>
          </a:p>
          <a:p>
            <a:pPr marL="666900" lvl="1" indent="-342900">
              <a:buFontTx/>
              <a:buChar char="-"/>
            </a:pPr>
            <a:r>
              <a:rPr lang="en-US" noProof="0" dirty="0"/>
              <a:t>AI and ML will be an important feature in the future of accelerator alignment. It is very important for our community to master it before others do for us. One solution is to take on board young engineers already very familiar with AI and ML</a:t>
            </a:r>
          </a:p>
        </p:txBody>
      </p:sp>
      <p:sp>
        <p:nvSpPr>
          <p:cNvPr id="3" name="Title 2">
            <a:extLst>
              <a:ext uri="{FF2B5EF4-FFF2-40B4-BE49-F238E27FC236}">
                <a16:creationId xmlns:a16="http://schemas.microsoft.com/office/drawing/2014/main" id="{8BDA796C-903C-3A60-A32E-535F4DA97F57}"/>
              </a:ext>
            </a:extLst>
          </p:cNvPr>
          <p:cNvSpPr>
            <a:spLocks noGrp="1"/>
          </p:cNvSpPr>
          <p:nvPr>
            <p:ph type="title"/>
          </p:nvPr>
        </p:nvSpPr>
        <p:spPr/>
        <p:txBody>
          <a:bodyPr/>
          <a:lstStyle/>
          <a:p>
            <a:r>
              <a:rPr lang="fr-CH" dirty="0"/>
              <a:t>Session 6: </a:t>
            </a:r>
            <a:r>
              <a:rPr lang="fr-CH" dirty="0" err="1"/>
              <a:t>towards</a:t>
            </a:r>
            <a:r>
              <a:rPr lang="fr-CH" dirty="0"/>
              <a:t> future</a:t>
            </a:r>
            <a:endParaRPr lang="en-US" dirty="0"/>
          </a:p>
        </p:txBody>
      </p:sp>
      <p:sp>
        <p:nvSpPr>
          <p:cNvPr id="6" name="Slide Number Placeholder 5">
            <a:extLst>
              <a:ext uri="{FF2B5EF4-FFF2-40B4-BE49-F238E27FC236}">
                <a16:creationId xmlns:a16="http://schemas.microsoft.com/office/drawing/2014/main" id="{D4A07CBA-A62D-CA5F-A71B-09F15C20CC41}"/>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24129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D4CD5-9D8A-4005-C618-99AC87C5AFF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34E999-EF00-5B3D-95C4-EFE3B46C88E1}"/>
              </a:ext>
            </a:extLst>
          </p:cNvPr>
          <p:cNvSpPr>
            <a:spLocks noGrp="1"/>
          </p:cNvSpPr>
          <p:nvPr>
            <p:ph idx="1"/>
          </p:nvPr>
        </p:nvSpPr>
        <p:spPr/>
        <p:txBody>
          <a:bodyPr/>
          <a:lstStyle/>
          <a:p>
            <a:r>
              <a:rPr lang="fr-CH" dirty="0"/>
              <a:t>SA:</a:t>
            </a:r>
          </a:p>
          <a:p>
            <a:r>
              <a:rPr lang="fr-CH" dirty="0"/>
              <a:t>- New </a:t>
            </a:r>
            <a:r>
              <a:rPr lang="fr-CH" dirty="0" err="1"/>
              <a:t>licenses</a:t>
            </a:r>
            <a:r>
              <a:rPr lang="fr-CH" dirty="0"/>
              <a:t>, </a:t>
            </a:r>
            <a:r>
              <a:rPr lang="fr-CH" dirty="0" err="1"/>
              <a:t>features</a:t>
            </a:r>
            <a:r>
              <a:rPr lang="fr-CH" dirty="0"/>
              <a:t> </a:t>
            </a:r>
            <a:r>
              <a:rPr lang="fr-CH" dirty="0" err="1"/>
              <a:t>introduced</a:t>
            </a:r>
            <a:endParaRPr lang="en-US" dirty="0"/>
          </a:p>
        </p:txBody>
      </p:sp>
      <p:sp>
        <p:nvSpPr>
          <p:cNvPr id="3" name="Title 2">
            <a:extLst>
              <a:ext uri="{FF2B5EF4-FFF2-40B4-BE49-F238E27FC236}">
                <a16:creationId xmlns:a16="http://schemas.microsoft.com/office/drawing/2014/main" id="{913A3FDE-58D5-EF2E-7CAA-F4901AE42DA4}"/>
              </a:ext>
            </a:extLst>
          </p:cNvPr>
          <p:cNvSpPr>
            <a:spLocks noGrp="1"/>
          </p:cNvSpPr>
          <p:nvPr>
            <p:ph type="title"/>
          </p:nvPr>
        </p:nvSpPr>
        <p:spPr/>
        <p:txBody>
          <a:bodyPr/>
          <a:lstStyle/>
          <a:p>
            <a:r>
              <a:rPr lang="fr-CH" dirty="0"/>
              <a:t>Session 5: discussion with </a:t>
            </a:r>
            <a:r>
              <a:rPr lang="fr-CH" dirty="0" err="1"/>
              <a:t>industrial</a:t>
            </a:r>
            <a:r>
              <a:rPr lang="fr-CH" dirty="0"/>
              <a:t> </a:t>
            </a:r>
            <a:r>
              <a:rPr lang="fr-CH" dirty="0" err="1"/>
              <a:t>partners</a:t>
            </a:r>
            <a:endParaRPr lang="en-US" dirty="0"/>
          </a:p>
        </p:txBody>
      </p:sp>
      <p:sp>
        <p:nvSpPr>
          <p:cNvPr id="4" name="Date Placeholder 3">
            <a:extLst>
              <a:ext uri="{FF2B5EF4-FFF2-40B4-BE49-F238E27FC236}">
                <a16:creationId xmlns:a16="http://schemas.microsoft.com/office/drawing/2014/main" id="{BA895F81-16B8-C6EA-606F-76D3F0C626EC}"/>
              </a:ext>
            </a:extLst>
          </p:cNvPr>
          <p:cNvSpPr>
            <a:spLocks noGrp="1"/>
          </p:cNvSpPr>
          <p:nvPr>
            <p:ph type="dt" sz="half" idx="10"/>
          </p:nvPr>
        </p:nvSpPr>
        <p:spPr/>
        <p:txBody>
          <a:bodyPr/>
          <a:lstStyle/>
          <a:p>
            <a:r>
              <a:rPr lang="en-US"/>
              <a:t>03-05 June 2025</a:t>
            </a:r>
            <a:endParaRPr lang="en-US" dirty="0"/>
          </a:p>
        </p:txBody>
      </p:sp>
      <p:sp>
        <p:nvSpPr>
          <p:cNvPr id="5" name="Footer Placeholder 4">
            <a:extLst>
              <a:ext uri="{FF2B5EF4-FFF2-40B4-BE49-F238E27FC236}">
                <a16:creationId xmlns:a16="http://schemas.microsoft.com/office/drawing/2014/main" id="{73E0C021-E981-1E4E-34AA-0E8021578C2C}"/>
              </a:ext>
            </a:extLst>
          </p:cNvPr>
          <p:cNvSpPr>
            <a:spLocks noGrp="1"/>
          </p:cNvSpPr>
          <p:nvPr>
            <p:ph type="ftr" sz="quarter" idx="11"/>
          </p:nvPr>
        </p:nvSpPr>
        <p:spPr/>
        <p:txBody>
          <a:bodyPr/>
          <a:lstStyle/>
          <a:p>
            <a:r>
              <a:rPr lang="en-GB"/>
              <a:t>Hélène Mainaud Durand, David Martin | Summary and close</a:t>
            </a:r>
            <a:endParaRPr lang="en-US" dirty="0"/>
          </a:p>
        </p:txBody>
      </p:sp>
      <p:sp>
        <p:nvSpPr>
          <p:cNvPr id="6" name="Slide Number Placeholder 5">
            <a:extLst>
              <a:ext uri="{FF2B5EF4-FFF2-40B4-BE49-F238E27FC236}">
                <a16:creationId xmlns:a16="http://schemas.microsoft.com/office/drawing/2014/main" id="{F71B03E6-FF72-62E1-CC83-F317D9C85C2E}"/>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1812658322"/>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1301</TotalTime>
  <Words>1877</Words>
  <Application>Microsoft Office PowerPoint</Application>
  <PresentationFormat>Widescreen</PresentationFormat>
  <Paragraphs>141</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Summary &amp; close</vt:lpstr>
      <vt:lpstr>Session 1: software &amp; databases</vt:lpstr>
      <vt:lpstr>Session 2: E2A workflow</vt:lpstr>
      <vt:lpstr>Session 3: instruments &amp; methods</vt:lpstr>
      <vt:lpstr>Brainstorming</vt:lpstr>
      <vt:lpstr>Session 4: Uncertainty of measurement</vt:lpstr>
      <vt:lpstr>Session 4: Uncertainty of measurement</vt:lpstr>
      <vt:lpstr>Session 6: towards future</vt:lpstr>
      <vt:lpstr>Session 5: discussion with industrial partners</vt:lpstr>
      <vt:lpstr>A lot of actions… A proposal to be efficient</vt:lpstr>
      <vt:lpstr>Next steps</vt:lpstr>
      <vt:lpstr>Time to conclude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Helene Mainaud Durand</dc:creator>
  <cp:lastModifiedBy>Helene Mainaud Durand</cp:lastModifiedBy>
  <cp:revision>25</cp:revision>
  <dcterms:created xsi:type="dcterms:W3CDTF">2024-04-08T13:04:58Z</dcterms:created>
  <dcterms:modified xsi:type="dcterms:W3CDTF">2025-06-05T11:30:04Z</dcterms:modified>
</cp:coreProperties>
</file>