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90" r:id="rId2"/>
    <p:sldId id="295" r:id="rId3"/>
    <p:sldId id="296" r:id="rId4"/>
    <p:sldId id="297" r:id="rId5"/>
    <p:sldId id="298" r:id="rId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6119" autoAdjust="0"/>
  </p:normalViewPr>
  <p:slideViewPr>
    <p:cSldViewPr snapToGrid="0">
      <p:cViewPr>
        <p:scale>
          <a:sx n="150" d="100"/>
          <a:sy n="150" d="100"/>
        </p:scale>
        <p:origin x="126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23B7D-B67A-4301-BE65-2D47079D96EA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68E0C-EFC4-4C24-A616-E96A3E33A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312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AA0F9-4B70-4337-AA98-9C8FA8BDD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BFC506-FFAF-4498-9B4F-FE32EE257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544AA-DD68-43DA-918B-A29FB8A99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16478-1F91-4D1E-BA53-90FE195AE310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3C08E-28CC-4361-9067-F230FBB43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4EB9D-B688-492C-9D97-F5264A55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6" descr="RÃ©sultat de recherche d'images pour &quot;cms logo&quot;">
            <a:extLst>
              <a:ext uri="{FF2B5EF4-FFF2-40B4-BE49-F238E27FC236}">
                <a16:creationId xmlns:a16="http://schemas.microsoft.com/office/drawing/2014/main" id="{52B0EB5D-F8A7-45CE-BDD7-391D4126790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306" y="6137869"/>
            <a:ext cx="695293" cy="69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Ã©sultat de recherche d'images pour &quot;cern logo&quot;">
            <a:extLst>
              <a:ext uri="{FF2B5EF4-FFF2-40B4-BE49-F238E27FC236}">
                <a16:creationId xmlns:a16="http://schemas.microsoft.com/office/drawing/2014/main" id="{B3ADBE32-0F50-3173-53FD-17A4631FC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6661"/>
            <a:ext cx="695293" cy="68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983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3C720-32E3-4986-9D2D-AA389C7E0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0C2770-9AD3-4920-A658-8BBE9811A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BF49E-525B-45F2-AB3D-B1DA5678B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7DE-4D1E-48D7-8661-9FFA52C329FD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2A156-8B14-4E93-811B-B794A4750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BFF94-CCC5-4B89-B635-5E72F1F63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28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5FDBD0-03AE-4781-9207-71227E6D32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99773A-AF04-42F2-9256-0460774D5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A6359-E883-4116-8690-C6796D7C9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92DB-AA96-414B-A1ED-2C7AD80F87D9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12C23-E4FF-418A-B1AD-77DB1F09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06C48-9DE0-41D6-B3AD-6D12992AE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30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B7983-832A-471C-8AE4-5405C83EE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61CD3-6432-4771-973F-30D4932FC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A3F1E-E573-4DD2-8E37-47F238603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5311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7A85C49-6D32-4F1A-A872-4B15B4F23498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C6EAB3D-50E7-4FAA-B211-2F46CF2CB1BA}"/>
              </a:ext>
            </a:extLst>
          </p:cNvPr>
          <p:cNvCxnSpPr>
            <a:cxnSpLocks/>
          </p:cNvCxnSpPr>
          <p:nvPr userDrawn="1"/>
        </p:nvCxnSpPr>
        <p:spPr>
          <a:xfrm>
            <a:off x="838200" y="6485304"/>
            <a:ext cx="1051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EE537600-8E00-48A5-BB91-535E13D87293}"/>
              </a:ext>
            </a:extLst>
          </p:cNvPr>
          <p:cNvSpPr/>
          <p:nvPr userDrawn="1"/>
        </p:nvSpPr>
        <p:spPr>
          <a:xfrm rot="5400000">
            <a:off x="10941656" y="6631511"/>
            <a:ext cx="120719" cy="965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675D2F9-C9CB-45FA-A543-AF4EFC698B74}"/>
              </a:ext>
            </a:extLst>
          </p:cNvPr>
          <p:cNvSpPr txBox="1">
            <a:spLocks/>
          </p:cNvSpPr>
          <p:nvPr userDrawn="1"/>
        </p:nvSpPr>
        <p:spPr>
          <a:xfrm>
            <a:off x="4680438" y="6498104"/>
            <a:ext cx="28311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A. Karaki</a:t>
            </a:r>
          </a:p>
        </p:txBody>
      </p:sp>
      <p:pic>
        <p:nvPicPr>
          <p:cNvPr id="4" name="Picture 2" descr="RÃ©sultat de recherche d'images pour &quot;cern logo&quot;">
            <a:extLst>
              <a:ext uri="{FF2B5EF4-FFF2-40B4-BE49-F238E27FC236}">
                <a16:creationId xmlns:a16="http://schemas.microsoft.com/office/drawing/2014/main" id="{1B589792-28A9-395E-8CDE-3A60ECFDE3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492875"/>
            <a:ext cx="330771" cy="32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50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094B1-DB22-4D45-BF01-81408918E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5F9A6-A6C6-4E06-B198-54EFE5A4E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5FB3A-7B44-4A90-9A6D-58DB24D54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250FB-7116-40AD-A3A9-629487583C14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BCB84-ACC1-4FE7-9C9B-9BF0FE036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45C75-C67C-48AE-BA43-E0E54361D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229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88A17-FA8C-47FA-8230-8FC799314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03544-ACEF-4D7B-84B4-BF1154990E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FE1951-1803-4675-823E-0AE3541B8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5BE756-51AF-420E-B115-7E7DD6C8E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C0C3F-9896-49B5-8724-3F14FA7B6CCB}" type="datetime1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C4BDF-1F92-467E-B5F0-672E09908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E94811-30FA-4449-8873-7B43EEA9A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44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2D97E-5D22-42B8-907A-1A9641929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E5759E-780E-4328-A921-946475C99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7B751-340C-4046-9B69-839F6BFC0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8F8A38-8DC6-4E09-B574-214D3E4660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B7C58-506F-4E75-9CDE-149157CB9D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49941D-ECFB-4C5E-91C8-D5A6AC9C0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3D12-4BA8-4C4F-B92B-70B7CB1D700A}" type="datetime1">
              <a:rPr lang="en-GB" smtClean="0"/>
              <a:t>02/06/2025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904043-EFB2-4879-A64F-1585ACFD2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09F85C-F969-4FB3-819C-B1FD1108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8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985CE-808F-46F5-9F3A-837735376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B2F137-02B5-43EC-9A21-A98A381B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FC7-F58B-421F-9992-950A87DF31F5}" type="datetime1">
              <a:rPr lang="en-GB" smtClean="0"/>
              <a:t>02/06/2025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A4970D-9C7D-4ED7-9228-C444571CC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BEF4D-DE55-43C2-94A0-9557F1B1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26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1543E1-89CA-4AAF-9E3E-42CB1FDBB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E06A-7A1E-45E9-8DC1-59CA5C35541A}" type="datetime1">
              <a:rPr lang="en-GB" smtClean="0"/>
              <a:t>02/06/2025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31AFA2-33B9-4FC2-ADB8-615A65AE3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92E8E-BF71-4A92-9EF6-BA6E143E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66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377B0-D29E-457B-A751-E0A74936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7BD1C-BA43-49FC-B584-6CE071FCA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32324-23A4-4041-A151-03AFF9162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F502AF-E395-4A1B-8536-9101D126C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3BA1D-9D90-4226-A261-679599CFBDB0}" type="datetime1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D6B7B1-1F3D-4A67-A538-3EEFBD92A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BABB0B-3829-4619-B7D3-621EFAE8F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87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CD17A-1860-4EA0-AAFC-92764AB19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638D40-C404-4B5D-BD8B-263F055565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9244C-D812-406D-AEEE-BF0908530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727518-971D-43D6-B0E6-10A75D75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B65AD-19BC-4385-81FE-68D96DA97533}" type="datetime1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5033BD-AC44-4B2F-9F33-972232C28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77D0D-1B46-40B2-9E33-93F2E91EA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77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85668A-0830-4F2F-A50C-D6C999F6F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FC554-E46C-4AB5-9042-43AD9BFBD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EF51D-0E25-43C5-AB40-977BFBE72E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73A4C-13E6-468A-AB50-CB909A1A427A}" type="datetime1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64F63-6F6D-445C-8B70-D98B66CDD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97CD4-34E8-45B7-8B93-D6E034D4B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983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C69E1-4A20-46D2-9AB7-502F329BC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9044" y="122392"/>
            <a:ext cx="10213910" cy="99257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Beam pipe rope support from YE1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337DCF-99A4-45C9-BA66-F3B981AAA6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9480" y="3896881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>
                <a:solidFill>
                  <a:srgbClr val="0070C0"/>
                </a:solidFill>
              </a:rPr>
              <a:t>Ali Karaki </a:t>
            </a:r>
            <a:r>
              <a:rPr lang="en-US" sz="2000" dirty="0">
                <a:solidFill>
                  <a:srgbClr val="0070C0"/>
                </a:solidFill>
              </a:rPr>
              <a:t>- CMS Engineering and Integration Office</a:t>
            </a:r>
            <a:br>
              <a:rPr lang="en-US" sz="2000" dirty="0">
                <a:solidFill>
                  <a:srgbClr val="0070C0"/>
                </a:solidFill>
              </a:rPr>
            </a:br>
            <a:br>
              <a:rPr lang="en-US" sz="2000" dirty="0">
                <a:solidFill>
                  <a:srgbClr val="0070C0"/>
                </a:solidFill>
              </a:rPr>
            </a:br>
            <a:endParaRPr lang="en-GB" sz="2000" dirty="0">
              <a:solidFill>
                <a:srgbClr val="0070C0"/>
              </a:solidFill>
            </a:endParaRPr>
          </a:p>
          <a:p>
            <a:pPr algn="l"/>
            <a:r>
              <a:rPr lang="en-GB" sz="2000" dirty="0">
                <a:solidFill>
                  <a:srgbClr val="0070C0"/>
                </a:solidFill>
              </a:rPr>
              <a:t>                                          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6FDD0C-9D70-43B0-ABFC-8F468E230787}"/>
              </a:ext>
            </a:extLst>
          </p:cNvPr>
          <p:cNvSpPr/>
          <p:nvPr/>
        </p:nvSpPr>
        <p:spPr>
          <a:xfrm>
            <a:off x="5445821" y="6417553"/>
            <a:ext cx="130035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solidFill>
                  <a:srgbClr val="0070C0"/>
                </a:solidFill>
              </a:rPr>
              <a:t>28</a:t>
            </a:r>
            <a:r>
              <a:rPr lang="en-US" b="0" cap="none" spc="0" dirty="0">
                <a:ln w="0"/>
                <a:solidFill>
                  <a:srgbClr val="0070C0"/>
                </a:solidFill>
              </a:rPr>
              <a:t>/04/2025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02AF3D-D6B6-8D13-2513-0DFABD2029DA}"/>
              </a:ext>
            </a:extLst>
          </p:cNvPr>
          <p:cNvSpPr txBox="1">
            <a:spLocks/>
          </p:cNvSpPr>
          <p:nvPr/>
        </p:nvSpPr>
        <p:spPr>
          <a:xfrm>
            <a:off x="989044" y="1323373"/>
            <a:ext cx="10213910" cy="9925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1C02FC7-CF27-4D27-E448-780331F2A47E}"/>
              </a:ext>
            </a:extLst>
          </p:cNvPr>
          <p:cNvSpPr txBox="1">
            <a:spLocks/>
          </p:cNvSpPr>
          <p:nvPr/>
        </p:nvSpPr>
        <p:spPr>
          <a:xfrm>
            <a:off x="2609480" y="3875075"/>
            <a:ext cx="9144000" cy="46990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8000" dirty="0">
                <a:solidFill>
                  <a:srgbClr val="0070C0"/>
                </a:solidFill>
              </a:rPr>
            </a:br>
            <a:endParaRPr lang="en-GB" sz="8000" dirty="0">
              <a:solidFill>
                <a:srgbClr val="0070C0"/>
              </a:solidFill>
            </a:endParaRPr>
          </a:p>
          <a:p>
            <a:pPr algn="l"/>
            <a:r>
              <a:rPr lang="en-GB" sz="2000" dirty="0">
                <a:solidFill>
                  <a:srgbClr val="0070C0"/>
                </a:solidFill>
              </a:rPr>
              <a:t>                                          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37B803B-49A3-F149-641E-D6B2161000E3}"/>
              </a:ext>
            </a:extLst>
          </p:cNvPr>
          <p:cNvSpPr txBox="1">
            <a:spLocks/>
          </p:cNvSpPr>
          <p:nvPr/>
        </p:nvSpPr>
        <p:spPr>
          <a:xfrm>
            <a:off x="989044" y="1398243"/>
            <a:ext cx="10213910" cy="9925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0070C0"/>
                </a:solidFill>
              </a:rPr>
              <a:t>Mockup 1:1 design</a:t>
            </a:r>
            <a:endParaRPr lang="en-GB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3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DCC0B0-3030-A9EB-8E84-6264FA36D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44CED74-1A97-AB71-DD1C-C264C7675444}"/>
              </a:ext>
            </a:extLst>
          </p:cNvPr>
          <p:cNvSpPr txBox="1">
            <a:spLocks/>
          </p:cNvSpPr>
          <p:nvPr/>
        </p:nvSpPr>
        <p:spPr>
          <a:xfrm>
            <a:off x="-525930" y="-25096"/>
            <a:ext cx="7599143" cy="992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0070C0"/>
                </a:solidFill>
              </a:rPr>
              <a:t>Aim and scope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CC35A57-4AD6-8D31-BF95-E6DDDBD19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30" y="1176745"/>
            <a:ext cx="5861424" cy="5124397"/>
          </a:xfrm>
        </p:spPr>
        <p:txBody>
          <a:bodyPr>
            <a:normAutofit/>
          </a:bodyPr>
          <a:lstStyle/>
          <a:p>
            <a:pPr algn="just"/>
            <a:r>
              <a:rPr lang="en-GB" sz="2000" dirty="0">
                <a:solidFill>
                  <a:srgbClr val="0070C0"/>
                </a:solidFill>
              </a:rPr>
              <a:t>During the recent test of the support in the cavern, a horizontal displacement of the beam pipe was observed when the support got in contact, indicating a force transfer from the support to the beam pipe due to a constrained degree of freedom.</a:t>
            </a:r>
          </a:p>
          <a:p>
            <a:pPr algn="just"/>
            <a:endParaRPr lang="en-GB" sz="20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en-GB" sz="2000" dirty="0">
              <a:solidFill>
                <a:srgbClr val="0070C0"/>
              </a:solidFill>
            </a:endParaRPr>
          </a:p>
          <a:p>
            <a:pPr algn="just"/>
            <a:r>
              <a:rPr lang="en-GB" sz="2000" dirty="0">
                <a:solidFill>
                  <a:srgbClr val="0070C0"/>
                </a:solidFill>
              </a:rPr>
              <a:t>To address this issue, a new interface design was proposed to add the missing degree of freedom.</a:t>
            </a:r>
          </a:p>
          <a:p>
            <a:pPr algn="just"/>
            <a:endParaRPr lang="en-GB" sz="2000" dirty="0">
              <a:solidFill>
                <a:srgbClr val="0070C0"/>
              </a:solidFill>
            </a:endParaRPr>
          </a:p>
          <a:p>
            <a:pPr algn="just"/>
            <a:r>
              <a:rPr lang="en-GB" sz="2000" dirty="0">
                <a:solidFill>
                  <a:srgbClr val="0070C0"/>
                </a:solidFill>
              </a:rPr>
              <a:t>Additionally, it was agreed to construct a full-scale (1:1) mock-up. This will allow for testing the new solution and provide an opportunity to manipulate the support and identify any other potential issues.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6E727E-B9D8-DA66-37C2-61F06A622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4965" y="3274512"/>
            <a:ext cx="4563293" cy="314666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794493-8742-498C-B575-72E93F975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965" y="164912"/>
            <a:ext cx="4563293" cy="3014539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F0DE8190-8B91-A608-B3C2-D430A587B636}"/>
              </a:ext>
            </a:extLst>
          </p:cNvPr>
          <p:cNvSpPr/>
          <p:nvPr/>
        </p:nvSpPr>
        <p:spPr>
          <a:xfrm>
            <a:off x="6096000" y="1852706"/>
            <a:ext cx="1117600" cy="31675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B764E917-EDEB-0028-22A3-79E72225A750}"/>
              </a:ext>
            </a:extLst>
          </p:cNvPr>
          <p:cNvSpPr/>
          <p:nvPr/>
        </p:nvSpPr>
        <p:spPr>
          <a:xfrm>
            <a:off x="6096000" y="3580566"/>
            <a:ext cx="1117600" cy="31675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120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4DD0B-5FB2-BBFE-69AA-AA026476A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F9ACA7-8B17-32F4-C0B7-7AEADE995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94" y="1293904"/>
            <a:ext cx="4132191" cy="414892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4A8AC1-952A-1178-65C1-2AC2A9832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1985" y="1293904"/>
            <a:ext cx="4007124" cy="418759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A38BC60-8204-5CC3-F5DC-A99428718F14}"/>
              </a:ext>
            </a:extLst>
          </p:cNvPr>
          <p:cNvSpPr txBox="1">
            <a:spLocks/>
          </p:cNvSpPr>
          <p:nvPr/>
        </p:nvSpPr>
        <p:spPr>
          <a:xfrm>
            <a:off x="2296428" y="-85653"/>
            <a:ext cx="7599143" cy="992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0070C0"/>
                </a:solidFill>
              </a:rPr>
              <a:t>Main frame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52D327-5A84-DCAE-F305-19917667354F}"/>
              </a:ext>
            </a:extLst>
          </p:cNvPr>
          <p:cNvSpPr/>
          <p:nvPr/>
        </p:nvSpPr>
        <p:spPr>
          <a:xfrm>
            <a:off x="1726316" y="1045844"/>
            <a:ext cx="68537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Front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2D6D9A-AA4D-0392-93F0-EA1CCDA127C5}"/>
              </a:ext>
            </a:extLst>
          </p:cNvPr>
          <p:cNvSpPr/>
          <p:nvPr/>
        </p:nvSpPr>
        <p:spPr>
          <a:xfrm>
            <a:off x="6513552" y="1045844"/>
            <a:ext cx="6222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Back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1D1712-AAC7-765C-4782-617DD734DE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6283" y="1311168"/>
            <a:ext cx="913440" cy="6751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C716FCD-8EFF-5601-2371-1DDBD43290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6715" y="2436424"/>
            <a:ext cx="992576" cy="9925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AC86822-1B6F-9C33-C512-2C59F8C74E5B}"/>
              </a:ext>
            </a:extLst>
          </p:cNvPr>
          <p:cNvSpPr/>
          <p:nvPr/>
        </p:nvSpPr>
        <p:spPr>
          <a:xfrm>
            <a:off x="10019723" y="1464077"/>
            <a:ext cx="2026004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Bosch profile 30x30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1A74B43-9176-A899-E772-DE138BC27C88}"/>
              </a:ext>
            </a:extLst>
          </p:cNvPr>
          <p:cNvSpPr/>
          <p:nvPr/>
        </p:nvSpPr>
        <p:spPr>
          <a:xfrm>
            <a:off x="10134233" y="2748046"/>
            <a:ext cx="190257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Articulation 30x30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02CE3D9-BB6F-AAD3-AADD-762E8A7F83A6}"/>
              </a:ext>
            </a:extLst>
          </p:cNvPr>
          <p:cNvCxnSpPr>
            <a:cxnSpLocks/>
          </p:cNvCxnSpPr>
          <p:nvPr/>
        </p:nvCxnSpPr>
        <p:spPr>
          <a:xfrm flipH="1">
            <a:off x="8187211" y="1788460"/>
            <a:ext cx="1035512" cy="337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F5AADE-62C6-50D9-C1D4-AF7315E98D22}"/>
              </a:ext>
            </a:extLst>
          </p:cNvPr>
          <p:cNvCxnSpPr>
            <a:cxnSpLocks/>
          </p:cNvCxnSpPr>
          <p:nvPr/>
        </p:nvCxnSpPr>
        <p:spPr>
          <a:xfrm flipH="1">
            <a:off x="8610600" y="2940757"/>
            <a:ext cx="689532" cy="427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55C96531-FBCA-C8D4-9119-80891C6BF823}"/>
              </a:ext>
            </a:extLst>
          </p:cNvPr>
          <p:cNvSpPr/>
          <p:nvPr/>
        </p:nvSpPr>
        <p:spPr>
          <a:xfrm>
            <a:off x="6252539" y="1987026"/>
            <a:ext cx="1516056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rgbClr val="0070C0"/>
                </a:solidFill>
              </a:rPr>
              <a:t>Reinforcement plates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9D0A02F-921F-83F4-1786-B01DFCF06CC3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7768595" y="1833409"/>
            <a:ext cx="237606" cy="292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E5F60B69-A995-AA49-B3AD-947AB9F8F0CF}"/>
              </a:ext>
            </a:extLst>
          </p:cNvPr>
          <p:cNvSpPr/>
          <p:nvPr/>
        </p:nvSpPr>
        <p:spPr>
          <a:xfrm>
            <a:off x="639877" y="4108356"/>
            <a:ext cx="1475789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Pulleys blocks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78AF0C6-090D-0BA9-05CB-06D82E8C4BA5}"/>
              </a:ext>
            </a:extLst>
          </p:cNvPr>
          <p:cNvCxnSpPr>
            <a:cxnSpLocks/>
          </p:cNvCxnSpPr>
          <p:nvPr/>
        </p:nvCxnSpPr>
        <p:spPr>
          <a:xfrm flipH="1" flipV="1">
            <a:off x="639877" y="3937385"/>
            <a:ext cx="135244" cy="253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5B2D34A-0D93-E119-9602-F81C31AB4084}"/>
              </a:ext>
            </a:extLst>
          </p:cNvPr>
          <p:cNvCxnSpPr>
            <a:cxnSpLocks/>
          </p:cNvCxnSpPr>
          <p:nvPr/>
        </p:nvCxnSpPr>
        <p:spPr>
          <a:xfrm>
            <a:off x="1679716" y="4497170"/>
            <a:ext cx="0" cy="413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10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866261-1086-7FF5-B2B9-F2D88B0EA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73" y="448431"/>
            <a:ext cx="6580224" cy="596860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F531CD-D86C-9C35-5EA7-F1B23D00C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05E6D20-8274-7FED-51CE-CA6832B4EA0E}"/>
              </a:ext>
            </a:extLst>
          </p:cNvPr>
          <p:cNvSpPr txBox="1">
            <a:spLocks/>
          </p:cNvSpPr>
          <p:nvPr/>
        </p:nvSpPr>
        <p:spPr>
          <a:xfrm>
            <a:off x="-1420936" y="-79458"/>
            <a:ext cx="7599143" cy="992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0070C0"/>
                </a:solidFill>
              </a:rPr>
              <a:t>Support frame</a:t>
            </a:r>
            <a:endParaRPr lang="en-GB" sz="4000" dirty="0">
              <a:solidFill>
                <a:srgbClr val="0070C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2AC771-89DC-C175-EE43-AF44D2760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805" y="967479"/>
            <a:ext cx="1110290" cy="8206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E5BC16-5530-1DC3-A937-F7E62F2104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7103" y="4344563"/>
            <a:ext cx="1422400" cy="1066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FBA329-BB4A-B3E4-60FE-947974F14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8234" y="2974499"/>
            <a:ext cx="1023659" cy="8488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9B8324-CB15-B9F9-14A7-7E9F3D3D5B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9017" y="2081789"/>
            <a:ext cx="773740" cy="44772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D2C2D1E-B424-275F-992D-8F0B464B84B9}"/>
              </a:ext>
            </a:extLst>
          </p:cNvPr>
          <p:cNvSpPr/>
          <p:nvPr/>
        </p:nvSpPr>
        <p:spPr>
          <a:xfrm>
            <a:off x="7973712" y="1168585"/>
            <a:ext cx="2026004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Bosch profile 40x40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35A81A-E53D-18C6-DBB7-FB21954EFEC2}"/>
              </a:ext>
            </a:extLst>
          </p:cNvPr>
          <p:cNvSpPr/>
          <p:nvPr/>
        </p:nvSpPr>
        <p:spPr>
          <a:xfrm>
            <a:off x="8073804" y="4499510"/>
            <a:ext cx="2026004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Bosch profile 40x80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41CE90-847F-0A00-3994-61B341ABAAFE}"/>
              </a:ext>
            </a:extLst>
          </p:cNvPr>
          <p:cNvSpPr/>
          <p:nvPr/>
        </p:nvSpPr>
        <p:spPr>
          <a:xfrm>
            <a:off x="8032260" y="2160183"/>
            <a:ext cx="1560042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Chanel section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FE71D5-E45B-F673-86F6-1CBB2A8A8D2D}"/>
              </a:ext>
            </a:extLst>
          </p:cNvPr>
          <p:cNvSpPr/>
          <p:nvPr/>
        </p:nvSpPr>
        <p:spPr>
          <a:xfrm>
            <a:off x="8052950" y="3252373"/>
            <a:ext cx="1560042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Angle bracket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8F349D-68B7-6559-3951-8AB29E1E59FE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4638612" y="1377804"/>
            <a:ext cx="210919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FD3BB62-C3EF-8A0A-910F-80C36E2FB21F}"/>
              </a:ext>
            </a:extLst>
          </p:cNvPr>
          <p:cNvCxnSpPr>
            <a:cxnSpLocks/>
          </p:cNvCxnSpPr>
          <p:nvPr/>
        </p:nvCxnSpPr>
        <p:spPr>
          <a:xfrm>
            <a:off x="334616" y="5615235"/>
            <a:ext cx="3504653" cy="82007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7B98D51-E322-03C4-5659-FB9A94CDC8AF}"/>
              </a:ext>
            </a:extLst>
          </p:cNvPr>
          <p:cNvCxnSpPr>
            <a:cxnSpLocks/>
          </p:cNvCxnSpPr>
          <p:nvPr/>
        </p:nvCxnSpPr>
        <p:spPr>
          <a:xfrm flipH="1">
            <a:off x="3907591" y="4815946"/>
            <a:ext cx="2454958" cy="161935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FC4DD80-2438-353F-1107-0690DB11B987}"/>
              </a:ext>
            </a:extLst>
          </p:cNvPr>
          <p:cNvCxnSpPr>
            <a:cxnSpLocks/>
          </p:cNvCxnSpPr>
          <p:nvPr/>
        </p:nvCxnSpPr>
        <p:spPr>
          <a:xfrm>
            <a:off x="1896378" y="2180026"/>
            <a:ext cx="0" cy="37893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E9D40C92-A5DD-354E-68C7-EA3A75915E14}"/>
              </a:ext>
            </a:extLst>
          </p:cNvPr>
          <p:cNvSpPr/>
          <p:nvPr/>
        </p:nvSpPr>
        <p:spPr>
          <a:xfrm rot="766931">
            <a:off x="994180" y="5881204"/>
            <a:ext cx="65274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1500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9B90860-C906-618D-F8A5-31811D285D3F}"/>
              </a:ext>
            </a:extLst>
          </p:cNvPr>
          <p:cNvSpPr/>
          <p:nvPr/>
        </p:nvSpPr>
        <p:spPr>
          <a:xfrm rot="19447799">
            <a:off x="5074659" y="5593881"/>
            <a:ext cx="65274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1600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BAC37E6-0316-937A-50B1-34ADF1B32D0E}"/>
              </a:ext>
            </a:extLst>
          </p:cNvPr>
          <p:cNvSpPr/>
          <p:nvPr/>
        </p:nvSpPr>
        <p:spPr>
          <a:xfrm>
            <a:off x="1221669" y="3314126"/>
            <a:ext cx="65274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1750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4CA5BE5-018F-A938-6903-B655192CDC2B}"/>
              </a:ext>
            </a:extLst>
          </p:cNvPr>
          <p:cNvCxnSpPr>
            <a:cxnSpLocks/>
          </p:cNvCxnSpPr>
          <p:nvPr/>
        </p:nvCxnSpPr>
        <p:spPr>
          <a:xfrm flipH="1">
            <a:off x="6025351" y="4699168"/>
            <a:ext cx="7224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611EE8A-3E83-66BF-8560-A4BECD63A6B9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5135070" y="2305652"/>
            <a:ext cx="1673947" cy="887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4169691-29EB-1213-0122-80F9FD93E6DA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4638612" y="3398943"/>
            <a:ext cx="2139622" cy="7790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67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F86FC-076E-1ABA-3475-97C29082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3C11393-4ED5-5C1C-422A-298909FF5766}"/>
              </a:ext>
            </a:extLst>
          </p:cNvPr>
          <p:cNvSpPr txBox="1">
            <a:spLocks/>
          </p:cNvSpPr>
          <p:nvPr/>
        </p:nvSpPr>
        <p:spPr>
          <a:xfrm>
            <a:off x="-1420936" y="-79458"/>
            <a:ext cx="7599143" cy="992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0070C0"/>
                </a:solidFill>
              </a:rPr>
              <a:t>Full Mockup</a:t>
            </a:r>
            <a:endParaRPr lang="en-GB" sz="4000" dirty="0">
              <a:solidFill>
                <a:srgbClr val="0070C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3F69C3-0D89-7D3E-50A3-DF4534184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900" y="7564"/>
            <a:ext cx="7232650" cy="642325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91C7960-74B7-C0C3-1594-61C9B7069C2F}"/>
              </a:ext>
            </a:extLst>
          </p:cNvPr>
          <p:cNvSpPr/>
          <p:nvPr/>
        </p:nvSpPr>
        <p:spPr>
          <a:xfrm>
            <a:off x="5150805" y="620730"/>
            <a:ext cx="189038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rgbClr val="0070C0"/>
                </a:solidFill>
              </a:rPr>
              <a:t>Plexiglass tube D200</a:t>
            </a:r>
            <a:br>
              <a:rPr lang="en-US" sz="1600" b="0" cap="none" spc="0" dirty="0">
                <a:ln w="0"/>
                <a:solidFill>
                  <a:srgbClr val="0070C0"/>
                </a:solidFill>
              </a:rPr>
            </a:br>
            <a:r>
              <a:rPr lang="en-US" sz="1600" b="0" cap="none" spc="0" dirty="0">
                <a:ln w="0"/>
                <a:solidFill>
                  <a:srgbClr val="0070C0"/>
                </a:solidFill>
              </a:rPr>
              <a:t>5.5 Kg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80F3215-646A-F515-4620-C641C579467C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6096000" y="1205505"/>
            <a:ext cx="1008513" cy="8518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3419309-1FE1-82B9-55FA-58923F5A1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714500"/>
            <a:ext cx="4724400" cy="3983854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The two frames are joined together with 4 screws.</a:t>
            </a:r>
          </a:p>
          <a:p>
            <a:endParaRPr lang="en-GB" sz="2000" dirty="0">
              <a:solidFill>
                <a:srgbClr val="0070C0"/>
              </a:solidFill>
            </a:endParaRPr>
          </a:p>
          <a:p>
            <a:r>
              <a:rPr lang="en-GB" sz="2000" dirty="0">
                <a:solidFill>
                  <a:srgbClr val="0070C0"/>
                </a:solidFill>
              </a:rPr>
              <a:t>A plexiglass tube installed at the centre to represent the beam pipe and attached with </a:t>
            </a:r>
            <a:r>
              <a:rPr lang="en-GB" sz="2000" b="1" dirty="0">
                <a:solidFill>
                  <a:srgbClr val="0070C0"/>
                </a:solidFill>
              </a:rPr>
              <a:t>wire ropes </a:t>
            </a:r>
            <a:r>
              <a:rPr lang="en-GB" sz="2000" dirty="0">
                <a:solidFill>
                  <a:srgbClr val="0070C0"/>
                </a:solidFill>
              </a:rPr>
              <a:t>to the frame.</a:t>
            </a:r>
          </a:p>
          <a:p>
            <a:endParaRPr lang="en-GB" sz="2000" dirty="0">
              <a:solidFill>
                <a:srgbClr val="0070C0"/>
              </a:solidFill>
            </a:endParaRPr>
          </a:p>
          <a:p>
            <a:r>
              <a:rPr lang="en-GB" sz="2000" dirty="0">
                <a:solidFill>
                  <a:srgbClr val="0070C0"/>
                </a:solidFill>
              </a:rPr>
              <a:t>The machining can be done at P5.</a:t>
            </a:r>
          </a:p>
          <a:p>
            <a:endParaRPr lang="en-GB" sz="2000" dirty="0">
              <a:solidFill>
                <a:srgbClr val="0070C0"/>
              </a:solidFill>
            </a:endParaRPr>
          </a:p>
          <a:p>
            <a:r>
              <a:rPr lang="en-GB" sz="2000" dirty="0">
                <a:solidFill>
                  <a:srgbClr val="0070C0"/>
                </a:solidFill>
              </a:rPr>
              <a:t>The final assembly can be placed either in b.904 or b. 113</a:t>
            </a:r>
          </a:p>
          <a:p>
            <a:endParaRPr lang="en-GB" sz="2000" dirty="0">
              <a:solidFill>
                <a:srgbClr val="0070C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  <a:p>
            <a:endParaRPr lang="en-GB" sz="2000" dirty="0">
              <a:solidFill>
                <a:srgbClr val="0070C0"/>
              </a:solidFill>
            </a:endParaRPr>
          </a:p>
          <a:p>
            <a:endParaRPr lang="en-GB" sz="2000" b="1" dirty="0">
              <a:solidFill>
                <a:srgbClr val="0070C0"/>
              </a:solidFill>
            </a:endParaRPr>
          </a:p>
          <a:p>
            <a:endParaRPr lang="en-GB" sz="2000" b="1" dirty="0">
              <a:solidFill>
                <a:srgbClr val="0070C0"/>
              </a:solidFill>
            </a:endParaRPr>
          </a:p>
          <a:p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3CAD7F-164C-B06A-408E-F7AED663DD4D}"/>
              </a:ext>
            </a:extLst>
          </p:cNvPr>
          <p:cNvSpPr/>
          <p:nvPr/>
        </p:nvSpPr>
        <p:spPr>
          <a:xfrm>
            <a:off x="5912798" y="2642175"/>
            <a:ext cx="934871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rgbClr val="0070C0"/>
                </a:solidFill>
              </a:rPr>
              <a:t>Connection </a:t>
            </a:r>
          </a:p>
          <a:p>
            <a:pPr algn="ctr"/>
            <a:r>
              <a:rPr lang="en-US" sz="1200" b="0" cap="none" spc="0" dirty="0">
                <a:ln w="0"/>
                <a:solidFill>
                  <a:srgbClr val="0070C0"/>
                </a:solidFill>
              </a:rPr>
              <a:t>screws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BE9BCC4-2B89-D0F1-4480-DD72121521B7}"/>
              </a:ext>
            </a:extLst>
          </p:cNvPr>
          <p:cNvCxnSpPr>
            <a:cxnSpLocks/>
          </p:cNvCxnSpPr>
          <p:nvPr/>
        </p:nvCxnSpPr>
        <p:spPr>
          <a:xfrm flipV="1">
            <a:off x="6847669" y="2508250"/>
            <a:ext cx="505631" cy="3647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B2FA38E-B28C-B551-15CB-08697E1932C1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6847669" y="2873008"/>
            <a:ext cx="772331" cy="17624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31C1D19-D890-F5BC-BB4E-96607508F411}"/>
              </a:ext>
            </a:extLst>
          </p:cNvPr>
          <p:cNvCxnSpPr/>
          <p:nvPr/>
        </p:nvCxnSpPr>
        <p:spPr>
          <a:xfrm>
            <a:off x="8529079" y="1007379"/>
            <a:ext cx="0" cy="127774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73450FF-367E-316E-CD51-73D52BAC00B9}"/>
              </a:ext>
            </a:extLst>
          </p:cNvPr>
          <p:cNvCxnSpPr>
            <a:cxnSpLocks/>
          </p:cNvCxnSpPr>
          <p:nvPr/>
        </p:nvCxnSpPr>
        <p:spPr>
          <a:xfrm flipH="1">
            <a:off x="7152618" y="1007379"/>
            <a:ext cx="1376461" cy="91032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2ACC7E8-3F1D-77E1-E218-6A3EAFC91584}"/>
              </a:ext>
            </a:extLst>
          </p:cNvPr>
          <p:cNvCxnSpPr>
            <a:cxnSpLocks/>
          </p:cNvCxnSpPr>
          <p:nvPr/>
        </p:nvCxnSpPr>
        <p:spPr>
          <a:xfrm>
            <a:off x="8543847" y="1007379"/>
            <a:ext cx="1717753" cy="193267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655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61170</TotalTime>
  <Words>224</Words>
  <Application>Microsoft Office PowerPoint</Application>
  <PresentationFormat>Widescreen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Beam pipe rope support from YE1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Karaki</dc:creator>
  <cp:lastModifiedBy>Ali Karaki</cp:lastModifiedBy>
  <cp:revision>253</cp:revision>
  <cp:lastPrinted>2021-09-13T07:51:08Z</cp:lastPrinted>
  <dcterms:created xsi:type="dcterms:W3CDTF">2021-08-06T12:19:53Z</dcterms:created>
  <dcterms:modified xsi:type="dcterms:W3CDTF">2025-06-02T14:14:44Z</dcterms:modified>
</cp:coreProperties>
</file>