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80" r:id="rId3"/>
    <p:sldId id="282" r:id="rId4"/>
    <p:sldId id="281" r:id="rId5"/>
    <p:sldId id="279" r:id="rId6"/>
    <p:sldId id="268" r:id="rId7"/>
    <p:sldId id="267" r:id="rId8"/>
    <p:sldId id="284" r:id="rId9"/>
    <p:sldId id="258" r:id="rId10"/>
    <p:sldId id="259" r:id="rId11"/>
    <p:sldId id="257" r:id="rId12"/>
    <p:sldId id="283" r:id="rId13"/>
    <p:sldId id="278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7505"/>
  </p:normalViewPr>
  <p:slideViewPr>
    <p:cSldViewPr>
      <p:cViewPr varScale="1">
        <p:scale>
          <a:sx n="122" d="100"/>
          <a:sy n="122" d="100"/>
        </p:scale>
        <p:origin x="240" y="2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6/10/25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6/10/25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6/10/25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6/10/25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6/10/25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89396-E3B5-CB46-95E8-7C54F40EC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A8A10-A262-7E46-9889-CC4B9B80E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1D31F-B491-0A4C-8C25-B997BFB6C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1AD3D-A9C5-F341-A6DE-46EFC9E793F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BFFC5-AA54-6E48-B565-E0C4AA726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5EEFBE-C998-D64B-8410-C43905FA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387D-7CD6-4A49-B999-F67A21E52E9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375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6/10/25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6/10/25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6/10/25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6/10/25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0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gruyterbrill.com/document/doi/10.1515/ijmr-2003-0165/html?lang=en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TCDS – ECR 3294522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/>
              <a:t>Presenter Name</a:t>
            </a:r>
            <a:endParaRPr/>
          </a:p>
          <a:p>
            <a:pPr algn="l">
              <a:defRPr/>
            </a:pPr>
            <a:r>
              <a:rPr lang="en-US" sz="1800"/>
              <a:t>Date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4A894-2101-353C-5566-79D1569A6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 properties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52E293-3999-3C83-2246-A134455415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18" y="1802690"/>
            <a:ext cx="10255697" cy="469018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58DDF56-F07A-4748-5547-AC4591A807A5}"/>
              </a:ext>
            </a:extLst>
          </p:cNvPr>
          <p:cNvSpPr/>
          <p:nvPr/>
        </p:nvSpPr>
        <p:spPr>
          <a:xfrm>
            <a:off x="9834461" y="2538919"/>
            <a:ext cx="437745" cy="16044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387064-B165-850C-A16E-8959202310E9}"/>
              </a:ext>
            </a:extLst>
          </p:cNvPr>
          <p:cNvSpPr txBox="1"/>
          <p:nvPr/>
        </p:nvSpPr>
        <p:spPr>
          <a:xfrm>
            <a:off x="9001125" y="1367521"/>
            <a:ext cx="2808712" cy="646331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Electrical conductivity curve given for this grade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5282E1-99D5-611B-BE05-8E3CBBE9EEA9}"/>
              </a:ext>
            </a:extLst>
          </p:cNvPr>
          <p:cNvSpPr txBox="1"/>
          <p:nvPr/>
        </p:nvSpPr>
        <p:spPr>
          <a:xfrm>
            <a:off x="5619749" y="1367522"/>
            <a:ext cx="3267075" cy="646331"/>
          </a:xfrm>
          <a:prstGeom prst="rect">
            <a:avLst/>
          </a:prstGeom>
          <a:noFill/>
          <a:ln>
            <a:solidFill>
              <a:schemeClr val="tx2">
                <a:lumMod val="90000"/>
                <a:lumOff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Grade studied in HiRadMat and assumed for TCDS design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D3C0AD86-F578-13B6-66EE-547EA8E9DE83}"/>
              </a:ext>
            </a:extLst>
          </p:cNvPr>
          <p:cNvSpPr/>
          <p:nvPr/>
        </p:nvSpPr>
        <p:spPr>
          <a:xfrm>
            <a:off x="7696200" y="2390775"/>
            <a:ext cx="933450" cy="175259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FE148-385E-3032-EEE7-A45A89C576D5}"/>
              </a:ext>
            </a:extLst>
          </p:cNvPr>
          <p:cNvCxnSpPr>
            <a:stCxn id="8" idx="2"/>
            <a:endCxn id="9" idx="0"/>
          </p:cNvCxnSpPr>
          <p:nvPr/>
        </p:nvCxnSpPr>
        <p:spPr>
          <a:xfrm>
            <a:off x="7253287" y="2013853"/>
            <a:ext cx="909638" cy="376922"/>
          </a:xfrm>
          <a:prstGeom prst="line">
            <a:avLst/>
          </a:prstGeom>
          <a:ln>
            <a:solidFill>
              <a:srgbClr val="FF0000">
                <a:alpha val="52157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AB24A1A-2562-89BF-839D-38121555B954}"/>
              </a:ext>
            </a:extLst>
          </p:cNvPr>
          <p:cNvCxnSpPr>
            <a:cxnSpLocks/>
            <a:stCxn id="7" idx="2"/>
            <a:endCxn id="6" idx="0"/>
          </p:cNvCxnSpPr>
          <p:nvPr/>
        </p:nvCxnSpPr>
        <p:spPr>
          <a:xfrm flipH="1">
            <a:off x="10053334" y="2013852"/>
            <a:ext cx="352147" cy="525067"/>
          </a:xfrm>
          <a:prstGeom prst="line">
            <a:avLst/>
          </a:prstGeom>
          <a:ln>
            <a:solidFill>
              <a:srgbClr val="FF0000">
                <a:alpha val="52157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5782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D30EB-38BE-2636-83D4-ECACF95FF6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Conclusions/recommendations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8C912-BE73-75FE-1C83-F89A82674A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12" y="1690688"/>
            <a:ext cx="11229976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Electrical conductivity of the TCDS material could be lower than the one given here</a:t>
            </a:r>
          </a:p>
          <a:p>
            <a:pPr lvl="1"/>
            <a:r>
              <a:rPr lang="en-GB" sz="2000" dirty="0"/>
              <a:t>Carbon fibres dominate electrical conductivity – shorter fibres lead to lower conductivity</a:t>
            </a:r>
          </a:p>
          <a:p>
            <a:pPr lvl="1"/>
            <a:r>
              <a:rPr lang="en-GB" sz="2000" dirty="0"/>
              <a:t>Higher density ceramic matrix unlikely to have large contribution to electrical conductivity</a:t>
            </a:r>
          </a:p>
          <a:p>
            <a:r>
              <a:rPr lang="en-GB" sz="2400" dirty="0"/>
              <a:t>Clear that characterisation must be done on actual material</a:t>
            </a:r>
          </a:p>
          <a:p>
            <a:pPr lvl="1"/>
            <a:r>
              <a:rPr lang="en-GB" sz="2000" dirty="0"/>
              <a:t>Tests are simple and can be performed by MME</a:t>
            </a:r>
          </a:p>
          <a:p>
            <a:r>
              <a:rPr lang="en-GB" sz="2400" dirty="0"/>
              <a:t>Properties given likely for in-plane (orientated with fibres) direction</a:t>
            </a:r>
          </a:p>
          <a:p>
            <a:pPr lvl="1"/>
            <a:r>
              <a:rPr lang="en-GB" sz="2000" dirty="0"/>
              <a:t>Through-plane (normal to fibres) direction should have much lower conductivity</a:t>
            </a:r>
          </a:p>
          <a:p>
            <a:r>
              <a:rPr lang="en-GB" sz="2400" dirty="0"/>
              <a:t>This study: </a:t>
            </a:r>
            <a:r>
              <a:rPr lang="de-DE" sz="1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https://www.degruyterbrill.com/document/doi/10.1515/ijmr-2003-0165/html?lang=en</a:t>
            </a:r>
            <a:r>
              <a:rPr lang="de-DE" sz="1800" u="sng" dirty="0">
                <a:solidFill>
                  <a:srgbClr val="0000FF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</a:t>
            </a:r>
            <a:r>
              <a:rPr lang="en-GB" sz="2400" dirty="0"/>
              <a:t>indicates that electrical conductivity can reduce significantly if damaged</a:t>
            </a:r>
          </a:p>
          <a:p>
            <a:pPr lvl="1"/>
            <a:r>
              <a:rPr lang="en-GB" sz="2000" dirty="0"/>
              <a:t>TCDS should not nominally experience damage during operation, but this should be considered in the failure effects + </a:t>
            </a:r>
            <a:r>
              <a:rPr lang="en-GB" sz="2000"/>
              <a:t>possible impact assessed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4496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31230-DCF9-7285-3296-7E65DF91D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Questions and 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FC81D7-A218-63AB-2D1E-753E4B243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Effect of impedance: beam induced heating and/or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Expected heating </a:t>
            </a:r>
            <a:r>
              <a:rPr lang="en-US" dirty="0" err="1"/>
              <a:t>wrt</a:t>
            </a:r>
            <a:r>
              <a:rPr lang="en-US" dirty="0"/>
              <a:t> today with/without coating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 we need Cu coating for the last 6 blocks at least?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Need electrical characterization of actual material (effect of damage on electrical conductivity)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Long-fiber lower density instead of short-fiber medium density good from potin of view of energy deposition (@ TCDS and MSD), mechanical properties, etc.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tests?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14615B-5654-D09F-612C-62EEC37C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387D-7CD6-4A49-B999-F67A21E52E9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8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43E512-FBBD-0933-D0F5-0CB876A81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461C5F-3BD2-06B7-4C6A-D27C74996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B06E79-308C-95DC-A4F0-7B8E76915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67318"/>
            <a:ext cx="7981950" cy="2581275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73FA445-F09D-3439-C140-5D6C6DC048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9888" y="3429000"/>
            <a:ext cx="535017" cy="471038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972277ED-88BA-2258-CF22-D6B7D2A5AF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81800" y="2132557"/>
            <a:ext cx="535017" cy="4710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6EFC812-813E-84A5-7C33-A8DB70CDF1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8650" y="2603595"/>
            <a:ext cx="7753350" cy="25622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2EAC3C7-5236-C01C-23DE-FD4E08BBA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225" y="5443537"/>
            <a:ext cx="7858125" cy="113347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AC3B976-B771-D2DA-8BCF-903333E2AD31}"/>
              </a:ext>
            </a:extLst>
          </p:cNvPr>
          <p:cNvSpPr txBox="1"/>
          <p:nvPr/>
        </p:nvSpPr>
        <p:spPr bwMode="auto">
          <a:xfrm>
            <a:off x="8202613" y="53340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1.5 m of C-</a:t>
            </a:r>
            <a:r>
              <a:rPr lang="en-US" dirty="0" err="1"/>
              <a:t>SiC</a:t>
            </a:r>
            <a:r>
              <a:rPr lang="en-US" dirty="0"/>
              <a:t> @ 17 – 17.3 mm from beam axis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CB0DA5-98A3-F69E-74E4-E3532494DCB8}"/>
              </a:ext>
            </a:extLst>
          </p:cNvPr>
          <p:cNvSpPr/>
          <p:nvPr/>
        </p:nvSpPr>
        <p:spPr>
          <a:xfrm>
            <a:off x="9982200" y="2514600"/>
            <a:ext cx="2057400" cy="2391731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286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1A46F-353E-2E45-C698-486FFEFA2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34466A9F-2041-ACD9-28A4-C1C3DF613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C blocks geometry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A4DF36-817D-1FD1-5D17-A201E66F5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2227" y="0"/>
            <a:ext cx="4923947" cy="16272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BD2CF9-6164-B3AE-4C86-C6E057EE7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176" y="1195388"/>
            <a:ext cx="5586308" cy="26754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A150248-62FB-F167-BE1D-C5FBA37F60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63" y="3714504"/>
            <a:ext cx="2438400" cy="29248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DE01806-AF41-38D3-7F81-2CBF16ED559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31356"/>
          <a:stretch/>
        </p:blipFill>
        <p:spPr>
          <a:xfrm>
            <a:off x="2824312" y="4722223"/>
            <a:ext cx="3276600" cy="10657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3B48125-D83C-DA64-6E73-BFA9F54C892E}"/>
              </a:ext>
            </a:extLst>
          </p:cNvPr>
          <p:cNvSpPr txBox="1"/>
          <p:nvPr/>
        </p:nvSpPr>
        <p:spPr bwMode="auto">
          <a:xfrm>
            <a:off x="5042597" y="2971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 blocks</a:t>
            </a:r>
          </a:p>
          <a:p>
            <a:r>
              <a:rPr lang="en-US" dirty="0"/>
              <a:t>Cu coated?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D57AD00-AAA1-8406-1F61-83812783D2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6846" y="2281124"/>
            <a:ext cx="4750477" cy="3557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62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A96E709-0A91-8B64-D55B-A31AF2955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 blocks geometry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79951E-EB9E-A7DD-3010-5F93CA545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C1FBFF-C09A-885B-8475-FA4E579F6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0129" y="1729521"/>
            <a:ext cx="5204423" cy="22193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3384F4C-4D8F-E439-1903-71F8015265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3800" y="3752293"/>
            <a:ext cx="2209800" cy="29148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298C0A7-BAA7-98AE-29AD-8646DA7092D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" y="1627201"/>
            <a:ext cx="5103186" cy="245208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14F5BF3-735B-FA11-8DCF-481EDA809F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448" y="3883951"/>
            <a:ext cx="2336681" cy="278314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CDA54BE-E546-1A0B-E70F-BCE1F65BE5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59900" y="5029825"/>
            <a:ext cx="2933700" cy="105727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D784B73-FAF7-7A35-1B07-878C9CC752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2227" y="0"/>
            <a:ext cx="4923947" cy="162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2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Temperature (up to 4E14 p+)</a:t>
            </a:r>
            <a:br>
              <a:rPr lang="en-US" dirty="0"/>
            </a:b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A7683A-EB48-9421-BB43-9369302B562D}"/>
              </a:ext>
            </a:extLst>
          </p:cNvPr>
          <p:cNvSpPr txBox="1"/>
          <p:nvPr/>
        </p:nvSpPr>
        <p:spPr bwMode="auto">
          <a:xfrm>
            <a:off x="2438399" y="1501633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cooling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CCA8DE-DAA7-0653-CD04-71F5B55C4048}"/>
              </a:ext>
            </a:extLst>
          </p:cNvPr>
          <p:cNvSpPr txBox="1"/>
          <p:nvPr/>
        </p:nvSpPr>
        <p:spPr bwMode="auto">
          <a:xfrm>
            <a:off x="8001000" y="1503057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Without cooling</a:t>
            </a: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7C3AC2-0A62-5E54-0234-EA7EECA5B75E}"/>
              </a:ext>
            </a:extLst>
          </p:cNvPr>
          <p:cNvSpPr txBox="1"/>
          <p:nvPr/>
        </p:nvSpPr>
        <p:spPr>
          <a:xfrm>
            <a:off x="1480324" y="1814898"/>
            <a:ext cx="3897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2 </a:t>
            </a:r>
            <a:r>
              <a:rPr lang="en-GB" baseline="30000" dirty="0"/>
              <a:t>∘</a:t>
            </a:r>
            <a:r>
              <a:rPr lang="en-GB" dirty="0"/>
              <a:t>C temperature  increase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D14AB93-3E9C-C90F-7C81-11569259DCB6}"/>
              </a:ext>
            </a:extLst>
          </p:cNvPr>
          <p:cNvSpPr txBox="1"/>
          <p:nvPr/>
        </p:nvSpPr>
        <p:spPr>
          <a:xfrm>
            <a:off x="7239000" y="1810679"/>
            <a:ext cx="3739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~ 13 </a:t>
            </a:r>
            <a:r>
              <a:rPr lang="en-GB" baseline="30000" dirty="0"/>
              <a:t>∘</a:t>
            </a:r>
            <a:r>
              <a:rPr lang="en-GB" dirty="0"/>
              <a:t>C temperature  increase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1E608A-2563-EED3-D107-74F4B5340413}"/>
              </a:ext>
            </a:extLst>
          </p:cNvPr>
          <p:cNvSpPr txBox="1"/>
          <p:nvPr/>
        </p:nvSpPr>
        <p:spPr bwMode="auto">
          <a:xfrm>
            <a:off x="5217726" y="1882844"/>
            <a:ext cx="2943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Resistive wall?</a:t>
            </a:r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C01824D5-8A41-7BFB-485D-080EB30D47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2210262"/>
            <a:ext cx="5691908" cy="39284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E208020-CB7E-2E9A-E715-61AD377314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497" y="2265192"/>
            <a:ext cx="6071100" cy="381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8B1AE7-DCEA-E54C-ABA9-0F8A8AB9A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Cooling time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C442B1-9097-424B-88F4-56690D7E00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80" y="1143000"/>
            <a:ext cx="5633720" cy="44584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D1B7E5-9444-7F43-990E-2421A1518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0292" y="1116650"/>
            <a:ext cx="5810437" cy="45982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B7C957-05C8-1941-9B4F-E4AA7169EE97}"/>
              </a:ext>
            </a:extLst>
          </p:cNvPr>
          <p:cNvSpPr txBox="1"/>
          <p:nvPr/>
        </p:nvSpPr>
        <p:spPr>
          <a:xfrm>
            <a:off x="8197327" y="3098202"/>
            <a:ext cx="2355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Tau ~ 16 h</a:t>
            </a:r>
          </a:p>
        </p:txBody>
      </p:sp>
    </p:spTree>
    <p:extLst>
      <p:ext uri="{BB962C8B-B14F-4D97-AF65-F5344CB8AC3E}">
        <p14:creationId xmlns:p14="http://schemas.microsoft.com/office/powerpoint/2010/main" val="111408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873BF-8256-4C4A-9E56-05D72C5F6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918"/>
            <a:ext cx="10515600" cy="1325563"/>
          </a:xfrm>
        </p:spPr>
        <p:txBody>
          <a:bodyPr/>
          <a:lstStyle/>
          <a:p>
            <a:r>
              <a:rPr lang="en-GB" dirty="0"/>
              <a:t>Temperature evolution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50B1D-EF6D-404E-88E8-2790926A9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01" y="782304"/>
            <a:ext cx="10515600" cy="4351338"/>
          </a:xfrm>
        </p:spPr>
        <p:txBody>
          <a:bodyPr/>
          <a:lstStyle/>
          <a:p>
            <a:r>
              <a:rPr lang="en-GB" dirty="0"/>
              <a:t>Assumptions: consecutive 8 h fills with 2 h between consecutive fills and burn-off due to collisions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71D0C7-E3D2-364A-80D9-31BBDEB8B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676400"/>
            <a:ext cx="5680336" cy="44953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158FA3-77C8-4143-89CA-7589EA7DDDC1}"/>
              </a:ext>
            </a:extLst>
          </p:cNvPr>
          <p:cNvSpPr txBox="1"/>
          <p:nvPr/>
        </p:nvSpPr>
        <p:spPr>
          <a:xfrm>
            <a:off x="6722035" y="2354389"/>
            <a:ext cx="49168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Max T ~45 C assuming present material </a:t>
            </a:r>
          </a:p>
          <a:p>
            <a:endParaRPr lang="en-GB" dirty="0"/>
          </a:p>
          <a:p>
            <a:r>
              <a:rPr lang="en-GB" dirty="0"/>
              <a:t>Max DT = 25 C for 3.7e14 p+</a:t>
            </a:r>
          </a:p>
          <a:p>
            <a:endParaRPr lang="en-GB" dirty="0"/>
          </a:p>
          <a:p>
            <a:r>
              <a:rPr lang="en-GB" dirty="0"/>
              <a:t>Assuming twice intensity </a:t>
            </a:r>
            <a:r>
              <a:rPr lang="en-GB" dirty="0">
                <a:sym typeface="Wingdings" pitchFamily="2" charset="2"/>
              </a:rPr>
              <a:t> Max DT ~ 100 C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Heating depends also on bunch length, burn-off rate etc.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5037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5A88-2CBA-3ACC-C465-52A7E4DC68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Feedback on C-</a:t>
            </a:r>
            <a:r>
              <a:rPr lang="en-GB" dirty="0" err="1"/>
              <a:t>SiC</a:t>
            </a:r>
            <a:r>
              <a:rPr lang="en-GB" dirty="0"/>
              <a:t> properties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B88D54-B5AA-896A-D8C9-F4490415C6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G. </a:t>
            </a:r>
            <a:r>
              <a:rPr lang="en-GB"/>
              <a:t>Banks</a:t>
            </a:r>
          </a:p>
        </p:txBody>
      </p:sp>
    </p:spTree>
    <p:extLst>
      <p:ext uri="{BB962C8B-B14F-4D97-AF65-F5344CB8AC3E}">
        <p14:creationId xmlns:p14="http://schemas.microsoft.com/office/powerpoint/2010/main" val="762610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59025-B4C2-9B77-2168-1A1380EE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Data sent by Supplier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83AF29-7CD1-2AD3-DEEB-27F67B6FB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62" y="1585913"/>
            <a:ext cx="8188876" cy="516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505F6E-1A1A-316F-4775-3C499D9027C7}"/>
              </a:ext>
            </a:extLst>
          </p:cNvPr>
          <p:cNvSpPr txBox="1"/>
          <p:nvPr/>
        </p:nvSpPr>
        <p:spPr>
          <a:xfrm>
            <a:off x="8677275" y="1585913"/>
            <a:ext cx="31133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the same grade as expected to be used in the TCDS</a:t>
            </a:r>
          </a:p>
          <a:p>
            <a:endParaRPr lang="en-GB" dirty="0"/>
          </a:p>
          <a:p>
            <a:r>
              <a:rPr lang="en-GB" dirty="0"/>
              <a:t>The properties shown here are for:</a:t>
            </a:r>
          </a:p>
          <a:p>
            <a:pPr marL="285750" indent="-285750">
              <a:buFontTx/>
              <a:buChar char="-"/>
            </a:pPr>
            <a:r>
              <a:rPr lang="en-GB" dirty="0"/>
              <a:t>Long fibres</a:t>
            </a:r>
          </a:p>
          <a:p>
            <a:pPr marL="285750" indent="-285750">
              <a:buFontTx/>
              <a:buChar char="-"/>
            </a:pPr>
            <a:r>
              <a:rPr lang="en-GB" dirty="0"/>
              <a:t>Low density (1.8 g/cm3)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r>
              <a:rPr lang="en-GB" dirty="0"/>
              <a:t>Whereas the grade assumed for the TCDS is:</a:t>
            </a:r>
          </a:p>
          <a:p>
            <a:pPr marL="285750" indent="-285750">
              <a:buFontTx/>
              <a:buChar char="-"/>
            </a:pPr>
            <a:r>
              <a:rPr lang="en-GB" dirty="0"/>
              <a:t>Short fibres</a:t>
            </a:r>
          </a:p>
          <a:p>
            <a:pPr marL="285750" indent="-285750">
              <a:buFontTx/>
              <a:buChar char="-"/>
            </a:pPr>
            <a:r>
              <a:rPr lang="en-GB" dirty="0"/>
              <a:t>Medium matrix density </a:t>
            </a:r>
          </a:p>
          <a:p>
            <a:r>
              <a:rPr lang="en-GB" dirty="0"/>
              <a:t>	(2.5 g/cm3)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84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11278</TotalTime>
  <Words>422</Words>
  <Application>Microsoft Macintosh PowerPoint</Application>
  <DocSecurity>0</DocSecurity>
  <PresentationFormat>Widescreen</PresentationFormat>
  <Paragraphs>64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Arial</vt:lpstr>
      <vt:lpstr>Calibri</vt:lpstr>
      <vt:lpstr>Times New Roman</vt:lpstr>
      <vt:lpstr>Wingdings</vt:lpstr>
      <vt:lpstr>Office Theme</vt:lpstr>
      <vt:lpstr>TCDS – ECR 3294522</vt:lpstr>
      <vt:lpstr>TCDS</vt:lpstr>
      <vt:lpstr>C blocks geometry</vt:lpstr>
      <vt:lpstr>Ti blocks geometry</vt:lpstr>
      <vt:lpstr>Operational Temperature (up to 4E14 p+) </vt:lpstr>
      <vt:lpstr>Cooling time </vt:lpstr>
      <vt:lpstr>Temperature evolution </vt:lpstr>
      <vt:lpstr>Feedback on C-SiC properties</vt:lpstr>
      <vt:lpstr>Data sent by Supplier</vt:lpstr>
      <vt:lpstr>Material properties</vt:lpstr>
      <vt:lpstr>Conclusions/recommendations</vt:lpstr>
      <vt:lpstr>Open Questions and next steps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TCDS – ECR 3294522</dc:title>
  <dc:subject/>
  <dc:creator>Chiara Bracco</dc:creator>
  <cp:keywords/>
  <dc:description/>
  <cp:lastModifiedBy>Chiara Bracco</cp:lastModifiedBy>
  <cp:revision>7</cp:revision>
  <dcterms:created xsi:type="dcterms:W3CDTF">2025-06-02T13:18:35Z</dcterms:created>
  <dcterms:modified xsi:type="dcterms:W3CDTF">2025-06-10T13:29:21Z</dcterms:modified>
  <cp:category/>
  <dc:identifier/>
  <cp:contentStatus/>
  <dc:language/>
  <cp:version/>
</cp:coreProperties>
</file>